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59" r:id="rId4"/>
    <p:sldMasterId id="2147483763" r:id="rId5"/>
  </p:sldMasterIdLst>
  <p:notesMasterIdLst>
    <p:notesMasterId r:id="rId19"/>
  </p:notesMasterIdLst>
  <p:handoutMasterIdLst>
    <p:handoutMasterId r:id="rId20"/>
  </p:handoutMasterIdLst>
  <p:sldIdLst>
    <p:sldId id="978" r:id="rId6"/>
    <p:sldId id="873" r:id="rId7"/>
    <p:sldId id="435" r:id="rId8"/>
    <p:sldId id="1021" r:id="rId9"/>
    <p:sldId id="1022" r:id="rId10"/>
    <p:sldId id="1023" r:id="rId11"/>
    <p:sldId id="1037" r:id="rId12"/>
    <p:sldId id="875" r:id="rId13"/>
    <p:sldId id="876" r:id="rId14"/>
    <p:sldId id="877" r:id="rId15"/>
    <p:sldId id="878" r:id="rId16"/>
    <p:sldId id="1031" r:id="rId17"/>
    <p:sldId id="1032" r:id="rId18"/>
  </p:sldIdLst>
  <p:sldSz cx="9144000" cy="5143500" type="screen16x9"/>
  <p:notesSz cx="6797675" cy="9926638"/>
  <p:custDataLst>
    <p:tags r:id="rId2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Standardabschnitt" id="{43D4A2B1-51D2-4A5C-BE2D-6580ED0ADACB}">
          <p14:sldIdLst/>
        </p14:section>
        <p14:section name="Welcome and Start" id="{263DB24D-46DA-4B59-91EA-F58AE9C9DBC3}">
          <p14:sldIdLst/>
        </p14:section>
        <p14:section name="Our Goals" id="{150C1B13-C009-4480-833B-8312A3F0EE58}">
          <p14:sldIdLst/>
        </p14:section>
        <p14:section name="Your Role" id="{4A5264B9-8CA0-491A-AB00-F4931B99D86D}">
          <p14:sldIdLst/>
        </p14:section>
        <p14:section name="Kiwanis Brand" id="{80B7D896-BE86-46A8-B209-83F2E3BC7E31}">
          <p14:sldIdLst/>
        </p14:section>
        <p14:section name="Develope Key Message" id="{192FBFD3-351F-419E-A9E6-42F78884F573}">
          <p14:sldIdLst/>
        </p14:section>
        <p14:section name="Telling the Kiwanis Story" id="{C95619B8-0057-48DF-B044-60F18E943401}">
          <p14:sldIdLst/>
        </p14:section>
        <p14:section name="Points of Contact" id="{27DE6644-E539-4FB4-ACF4-2A635E085481}">
          <p14:sldIdLst/>
        </p14:section>
        <p14:section name="Promote your Project" id="{187790BD-3CAF-48B0-A5D0-5A82391C567B}">
          <p14:sldIdLst/>
        </p14:section>
        <p14:section name="Staging an Event" id="{4084B734-A5D3-4EB1-B94D-9A78646F227C}">
          <p14:sldIdLst/>
        </p14:section>
        <p14:section name="Internal Communication" id="{9E79045C-0341-4690-B5CE-97E43704177C}">
          <p14:sldIdLst/>
        </p14:section>
        <p14:section name="External Communication" id="{FD0FCD1D-0A55-46F4-B728-5EB1E0E06A4C}">
          <p14:sldIdLst/>
        </p14:section>
        <p14:section name="District Websites" id="{7EA0DE79-BAD6-43E9-8C9B-84ED60C37D6E}">
          <p14:sldIdLst/>
        </p14:section>
        <p14:section name="New Marketing Database" id="{7773F788-7773-47A9-83F1-C91177DF6881}">
          <p14:sldIdLst/>
        </p14:section>
        <p14:section name="Chrisis Communication" id="{5E3DC1CF-6489-4A9D-B87E-B21536E25A1B}">
          <p14:sldIdLst/>
        </p14:section>
        <p14:section name="Inteview" id="{4CCC1833-7167-4467-B200-7CDA765F018D}">
          <p14:sldIdLst>
            <p14:sldId id="978"/>
            <p14:sldId id="873"/>
            <p14:sldId id="435"/>
            <p14:sldId id="1021"/>
            <p14:sldId id="1022"/>
            <p14:sldId id="1023"/>
            <p14:sldId id="1037"/>
            <p14:sldId id="875"/>
            <p14:sldId id="876"/>
            <p14:sldId id="877"/>
            <p14:sldId id="878"/>
            <p14:sldId id="1031"/>
            <p14:sldId id="1032"/>
          </p14:sldIdLst>
        </p14:section>
        <p14:section name="Elevator Pitch" id="{E75F212D-18BA-41D9-8615-C6E363E59423}">
          <p14:sldIdLst/>
        </p14:section>
        <p14:section name="End and Breaks" id="{94DC0AD0-6B5F-408F-BB84-480AA905B30E}">
          <p14:sldIdLst/>
        </p14:section>
      </p14:sectionLst>
    </p:ext>
    <p:ext uri="{EFAFB233-063F-42B5-8137-9DF3F51BA10A}">
      <p15:sldGuideLst xmlns:p15="http://schemas.microsoft.com/office/powerpoint/2012/main">
        <p15:guide id="1" orient="horz" pos="1030" userDrawn="1">
          <p15:clr>
            <a:srgbClr val="A4A3A4"/>
          </p15:clr>
        </p15:guide>
        <p15:guide id="2" pos="2268"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974"/>
    <a:srgbClr val="9EC6E9"/>
    <a:srgbClr val="B497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1" autoAdjust="0"/>
    <p:restoredTop sz="84238" autoAdjust="0"/>
  </p:normalViewPr>
  <p:slideViewPr>
    <p:cSldViewPr snapToGrid="0">
      <p:cViewPr varScale="1">
        <p:scale>
          <a:sx n="80" d="100"/>
          <a:sy n="80" d="100"/>
        </p:scale>
        <p:origin x="252" y="78"/>
      </p:cViewPr>
      <p:guideLst>
        <p:guide orient="horz" pos="1030"/>
        <p:guide pos="2268"/>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45955" cy="495675"/>
          </a:xfrm>
          <a:prstGeom prst="rect">
            <a:avLst/>
          </a:prstGeom>
        </p:spPr>
        <p:txBody>
          <a:bodyPr vert="horz" lIns="87316" tIns="43658" rIns="87316" bIns="43658" rtlCol="0"/>
          <a:lstStyle>
            <a:lvl1pPr algn="l">
              <a:defRPr sz="1100"/>
            </a:lvl1pPr>
          </a:lstStyle>
          <a:p>
            <a:endParaRPr lang="en-US"/>
          </a:p>
        </p:txBody>
      </p:sp>
      <p:sp>
        <p:nvSpPr>
          <p:cNvPr id="3" name="Date Placeholder 2"/>
          <p:cNvSpPr>
            <a:spLocks noGrp="1"/>
          </p:cNvSpPr>
          <p:nvPr>
            <p:ph type="dt" sz="quarter" idx="1"/>
          </p:nvPr>
        </p:nvSpPr>
        <p:spPr>
          <a:xfrm>
            <a:off x="3850245" y="2"/>
            <a:ext cx="2945955" cy="495675"/>
          </a:xfrm>
          <a:prstGeom prst="rect">
            <a:avLst/>
          </a:prstGeom>
        </p:spPr>
        <p:txBody>
          <a:bodyPr vert="horz" lIns="87316" tIns="43658" rIns="87316" bIns="43658" rtlCol="0"/>
          <a:lstStyle>
            <a:lvl1pPr algn="r">
              <a:defRPr sz="1100"/>
            </a:lvl1pPr>
          </a:lstStyle>
          <a:p>
            <a:fld id="{EA0B60EF-6A4C-46B1-B760-BA5A55332EBF}" type="datetimeFigureOut">
              <a:rPr lang="en-US" smtClean="0"/>
              <a:pPr/>
              <a:t>7/3/2020</a:t>
            </a:fld>
            <a:endParaRPr lang="en-US"/>
          </a:p>
        </p:txBody>
      </p:sp>
      <p:sp>
        <p:nvSpPr>
          <p:cNvPr id="4" name="Footer Placeholder 3"/>
          <p:cNvSpPr>
            <a:spLocks noGrp="1"/>
          </p:cNvSpPr>
          <p:nvPr>
            <p:ph type="ftr" sz="quarter" idx="2"/>
          </p:nvPr>
        </p:nvSpPr>
        <p:spPr>
          <a:xfrm>
            <a:off x="0" y="9429323"/>
            <a:ext cx="2945955" cy="495675"/>
          </a:xfrm>
          <a:prstGeom prst="rect">
            <a:avLst/>
          </a:prstGeom>
        </p:spPr>
        <p:txBody>
          <a:bodyPr vert="horz" lIns="87316" tIns="43658" rIns="87316" bIns="43658" rtlCol="0" anchor="b"/>
          <a:lstStyle>
            <a:lvl1pPr algn="l">
              <a:defRPr sz="1100"/>
            </a:lvl1pPr>
          </a:lstStyle>
          <a:p>
            <a:endParaRPr lang="en-US"/>
          </a:p>
        </p:txBody>
      </p:sp>
      <p:sp>
        <p:nvSpPr>
          <p:cNvPr id="5" name="Slide Number Placeholder 4"/>
          <p:cNvSpPr>
            <a:spLocks noGrp="1"/>
          </p:cNvSpPr>
          <p:nvPr>
            <p:ph type="sldNum" sz="quarter" idx="3"/>
          </p:nvPr>
        </p:nvSpPr>
        <p:spPr>
          <a:xfrm>
            <a:off x="3850245" y="9429323"/>
            <a:ext cx="2945955" cy="495675"/>
          </a:xfrm>
          <a:prstGeom prst="rect">
            <a:avLst/>
          </a:prstGeom>
        </p:spPr>
        <p:txBody>
          <a:bodyPr vert="horz" lIns="87316" tIns="43658" rIns="87316" bIns="43658" rtlCol="0" anchor="b"/>
          <a:lstStyle>
            <a:lvl1pPr algn="r">
              <a:defRPr sz="1100"/>
            </a:lvl1pPr>
          </a:lstStyle>
          <a:p>
            <a:fld id="{6D9CF6E8-D45E-45E7-A100-4A32BE6E6337}"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2"/>
            <a:ext cx="2945659" cy="496331"/>
          </a:xfrm>
          <a:prstGeom prst="rect">
            <a:avLst/>
          </a:prstGeom>
          <a:noFill/>
          <a:ln>
            <a:noFill/>
          </a:ln>
        </p:spPr>
        <p:txBody>
          <a:bodyPr lIns="87302" tIns="87302" rIns="87302" bIns="87302"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36580" marR="0" lvl="1" indent="0" algn="l" rtl="0">
              <a:spcBef>
                <a:spcPts val="0"/>
              </a:spcBef>
              <a:buNone/>
              <a:defRPr sz="1700" b="0" i="0" u="none" strike="noStrike" cap="none">
                <a:solidFill>
                  <a:schemeClr val="dk1"/>
                </a:solidFill>
                <a:latin typeface="Calibri"/>
                <a:ea typeface="Calibri"/>
                <a:cs typeface="Calibri"/>
                <a:sym typeface="Calibri"/>
              </a:defRPr>
            </a:lvl2pPr>
            <a:lvl3pPr marL="873161" marR="0" lvl="2" indent="0" algn="l" rtl="0">
              <a:spcBef>
                <a:spcPts val="0"/>
              </a:spcBef>
              <a:buNone/>
              <a:defRPr sz="1700" b="0" i="0" u="none" strike="noStrike" cap="none">
                <a:solidFill>
                  <a:schemeClr val="dk1"/>
                </a:solidFill>
                <a:latin typeface="Calibri"/>
                <a:ea typeface="Calibri"/>
                <a:cs typeface="Calibri"/>
                <a:sym typeface="Calibri"/>
              </a:defRPr>
            </a:lvl3pPr>
            <a:lvl4pPr marL="1309741" marR="0" lvl="3" indent="0" algn="l" rtl="0">
              <a:spcBef>
                <a:spcPts val="0"/>
              </a:spcBef>
              <a:buNone/>
              <a:defRPr sz="1700" b="0" i="0" u="none" strike="noStrike" cap="none">
                <a:solidFill>
                  <a:schemeClr val="dk1"/>
                </a:solidFill>
                <a:latin typeface="Calibri"/>
                <a:ea typeface="Calibri"/>
                <a:cs typeface="Calibri"/>
                <a:sym typeface="Calibri"/>
              </a:defRPr>
            </a:lvl4pPr>
            <a:lvl5pPr marL="1746321" marR="0" lvl="4" indent="0" algn="l" rtl="0">
              <a:spcBef>
                <a:spcPts val="0"/>
              </a:spcBef>
              <a:buNone/>
              <a:defRPr sz="1700" b="0" i="0" u="none" strike="noStrike" cap="none">
                <a:solidFill>
                  <a:schemeClr val="dk1"/>
                </a:solidFill>
                <a:latin typeface="Calibri"/>
                <a:ea typeface="Calibri"/>
                <a:cs typeface="Calibri"/>
                <a:sym typeface="Calibri"/>
              </a:defRPr>
            </a:lvl5pPr>
            <a:lvl6pPr marL="2182901" marR="0" lvl="5" indent="0" algn="l" rtl="0">
              <a:spcBef>
                <a:spcPts val="0"/>
              </a:spcBef>
              <a:buNone/>
              <a:defRPr sz="1700" b="0" i="0" u="none" strike="noStrike" cap="none">
                <a:solidFill>
                  <a:schemeClr val="dk1"/>
                </a:solidFill>
                <a:latin typeface="Calibri"/>
                <a:ea typeface="Calibri"/>
                <a:cs typeface="Calibri"/>
                <a:sym typeface="Calibri"/>
              </a:defRPr>
            </a:lvl6pPr>
            <a:lvl7pPr marL="2619482" marR="0" lvl="6" indent="0" algn="l" rtl="0">
              <a:spcBef>
                <a:spcPts val="0"/>
              </a:spcBef>
              <a:buNone/>
              <a:defRPr sz="1700" b="0" i="0" u="none" strike="noStrike" cap="none">
                <a:solidFill>
                  <a:schemeClr val="dk1"/>
                </a:solidFill>
                <a:latin typeface="Calibri"/>
                <a:ea typeface="Calibri"/>
                <a:cs typeface="Calibri"/>
                <a:sym typeface="Calibri"/>
              </a:defRPr>
            </a:lvl7pPr>
            <a:lvl8pPr marL="3056062" marR="0" lvl="7" indent="0" algn="l" rtl="0">
              <a:spcBef>
                <a:spcPts val="0"/>
              </a:spcBef>
              <a:buNone/>
              <a:defRPr sz="1700" b="0" i="0" u="none" strike="noStrike" cap="none">
                <a:solidFill>
                  <a:schemeClr val="dk1"/>
                </a:solidFill>
                <a:latin typeface="Calibri"/>
                <a:ea typeface="Calibri"/>
                <a:cs typeface="Calibri"/>
                <a:sym typeface="Calibri"/>
              </a:defRPr>
            </a:lvl8pPr>
            <a:lvl9pPr marL="3492642" marR="0" lvl="8" indent="0" algn="l" rtl="0">
              <a:spcBef>
                <a:spcPts val="0"/>
              </a:spcBef>
              <a:buNone/>
              <a:defRPr sz="17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50443" y="2"/>
            <a:ext cx="2945659" cy="496331"/>
          </a:xfrm>
          <a:prstGeom prst="rect">
            <a:avLst/>
          </a:prstGeom>
          <a:noFill/>
          <a:ln>
            <a:noFill/>
          </a:ln>
        </p:spPr>
        <p:txBody>
          <a:bodyPr lIns="87302" tIns="87302" rIns="87302" bIns="87302"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36580" marR="0" lvl="1" indent="0" algn="l" rtl="0">
              <a:spcBef>
                <a:spcPts val="0"/>
              </a:spcBef>
              <a:buNone/>
              <a:defRPr sz="1700" b="0" i="0" u="none" strike="noStrike" cap="none">
                <a:solidFill>
                  <a:schemeClr val="dk1"/>
                </a:solidFill>
                <a:latin typeface="Calibri"/>
                <a:ea typeface="Calibri"/>
                <a:cs typeface="Calibri"/>
                <a:sym typeface="Calibri"/>
              </a:defRPr>
            </a:lvl2pPr>
            <a:lvl3pPr marL="873161" marR="0" lvl="2" indent="0" algn="l" rtl="0">
              <a:spcBef>
                <a:spcPts val="0"/>
              </a:spcBef>
              <a:buNone/>
              <a:defRPr sz="1700" b="0" i="0" u="none" strike="noStrike" cap="none">
                <a:solidFill>
                  <a:schemeClr val="dk1"/>
                </a:solidFill>
                <a:latin typeface="Calibri"/>
                <a:ea typeface="Calibri"/>
                <a:cs typeface="Calibri"/>
                <a:sym typeface="Calibri"/>
              </a:defRPr>
            </a:lvl3pPr>
            <a:lvl4pPr marL="1309741" marR="0" lvl="3" indent="0" algn="l" rtl="0">
              <a:spcBef>
                <a:spcPts val="0"/>
              </a:spcBef>
              <a:buNone/>
              <a:defRPr sz="1700" b="0" i="0" u="none" strike="noStrike" cap="none">
                <a:solidFill>
                  <a:schemeClr val="dk1"/>
                </a:solidFill>
                <a:latin typeface="Calibri"/>
                <a:ea typeface="Calibri"/>
                <a:cs typeface="Calibri"/>
                <a:sym typeface="Calibri"/>
              </a:defRPr>
            </a:lvl4pPr>
            <a:lvl5pPr marL="1746321" marR="0" lvl="4" indent="0" algn="l" rtl="0">
              <a:spcBef>
                <a:spcPts val="0"/>
              </a:spcBef>
              <a:buNone/>
              <a:defRPr sz="1700" b="0" i="0" u="none" strike="noStrike" cap="none">
                <a:solidFill>
                  <a:schemeClr val="dk1"/>
                </a:solidFill>
                <a:latin typeface="Calibri"/>
                <a:ea typeface="Calibri"/>
                <a:cs typeface="Calibri"/>
                <a:sym typeface="Calibri"/>
              </a:defRPr>
            </a:lvl5pPr>
            <a:lvl6pPr marL="2182901" marR="0" lvl="5" indent="0" algn="l" rtl="0">
              <a:spcBef>
                <a:spcPts val="0"/>
              </a:spcBef>
              <a:buNone/>
              <a:defRPr sz="1700" b="0" i="0" u="none" strike="noStrike" cap="none">
                <a:solidFill>
                  <a:schemeClr val="dk1"/>
                </a:solidFill>
                <a:latin typeface="Calibri"/>
                <a:ea typeface="Calibri"/>
                <a:cs typeface="Calibri"/>
                <a:sym typeface="Calibri"/>
              </a:defRPr>
            </a:lvl6pPr>
            <a:lvl7pPr marL="2619482" marR="0" lvl="6" indent="0" algn="l" rtl="0">
              <a:spcBef>
                <a:spcPts val="0"/>
              </a:spcBef>
              <a:buNone/>
              <a:defRPr sz="1700" b="0" i="0" u="none" strike="noStrike" cap="none">
                <a:solidFill>
                  <a:schemeClr val="dk1"/>
                </a:solidFill>
                <a:latin typeface="Calibri"/>
                <a:ea typeface="Calibri"/>
                <a:cs typeface="Calibri"/>
                <a:sym typeface="Calibri"/>
              </a:defRPr>
            </a:lvl7pPr>
            <a:lvl8pPr marL="3056062" marR="0" lvl="7" indent="0" algn="l" rtl="0">
              <a:spcBef>
                <a:spcPts val="0"/>
              </a:spcBef>
              <a:buNone/>
              <a:defRPr sz="1700" b="0" i="0" u="none" strike="noStrike" cap="none">
                <a:solidFill>
                  <a:schemeClr val="dk1"/>
                </a:solidFill>
                <a:latin typeface="Calibri"/>
                <a:ea typeface="Calibri"/>
                <a:cs typeface="Calibri"/>
                <a:sym typeface="Calibri"/>
              </a:defRPr>
            </a:lvl8pPr>
            <a:lvl9pPr marL="3492642" marR="0" lvl="8" indent="0" algn="l" rtl="0">
              <a:spcBef>
                <a:spcPts val="0"/>
              </a:spcBef>
              <a:buNone/>
              <a:defRPr sz="17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90488" y="746125"/>
            <a:ext cx="6616700" cy="37226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79769" y="4715154"/>
            <a:ext cx="5438139" cy="4466986"/>
          </a:xfrm>
          <a:prstGeom prst="rect">
            <a:avLst/>
          </a:prstGeom>
          <a:noFill/>
          <a:ln>
            <a:noFill/>
          </a:ln>
        </p:spPr>
        <p:txBody>
          <a:bodyPr lIns="87302" tIns="87302" rIns="87302" bIns="87302"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9428584"/>
            <a:ext cx="2945659" cy="496331"/>
          </a:xfrm>
          <a:prstGeom prst="rect">
            <a:avLst/>
          </a:prstGeom>
          <a:noFill/>
          <a:ln>
            <a:noFill/>
          </a:ln>
        </p:spPr>
        <p:txBody>
          <a:bodyPr lIns="87302" tIns="87302" rIns="87302" bIns="87302"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36580" marR="0" lvl="1" indent="0" algn="l" rtl="0">
              <a:spcBef>
                <a:spcPts val="0"/>
              </a:spcBef>
              <a:buNone/>
              <a:defRPr sz="1700" b="0" i="0" u="none" strike="noStrike" cap="none">
                <a:solidFill>
                  <a:schemeClr val="dk1"/>
                </a:solidFill>
                <a:latin typeface="Calibri"/>
                <a:ea typeface="Calibri"/>
                <a:cs typeface="Calibri"/>
                <a:sym typeface="Calibri"/>
              </a:defRPr>
            </a:lvl2pPr>
            <a:lvl3pPr marL="873161" marR="0" lvl="2" indent="0" algn="l" rtl="0">
              <a:spcBef>
                <a:spcPts val="0"/>
              </a:spcBef>
              <a:buNone/>
              <a:defRPr sz="1700" b="0" i="0" u="none" strike="noStrike" cap="none">
                <a:solidFill>
                  <a:schemeClr val="dk1"/>
                </a:solidFill>
                <a:latin typeface="Calibri"/>
                <a:ea typeface="Calibri"/>
                <a:cs typeface="Calibri"/>
                <a:sym typeface="Calibri"/>
              </a:defRPr>
            </a:lvl3pPr>
            <a:lvl4pPr marL="1309741" marR="0" lvl="3" indent="0" algn="l" rtl="0">
              <a:spcBef>
                <a:spcPts val="0"/>
              </a:spcBef>
              <a:buNone/>
              <a:defRPr sz="1700" b="0" i="0" u="none" strike="noStrike" cap="none">
                <a:solidFill>
                  <a:schemeClr val="dk1"/>
                </a:solidFill>
                <a:latin typeface="Calibri"/>
                <a:ea typeface="Calibri"/>
                <a:cs typeface="Calibri"/>
                <a:sym typeface="Calibri"/>
              </a:defRPr>
            </a:lvl4pPr>
            <a:lvl5pPr marL="1746321" marR="0" lvl="4" indent="0" algn="l" rtl="0">
              <a:spcBef>
                <a:spcPts val="0"/>
              </a:spcBef>
              <a:buNone/>
              <a:defRPr sz="1700" b="0" i="0" u="none" strike="noStrike" cap="none">
                <a:solidFill>
                  <a:schemeClr val="dk1"/>
                </a:solidFill>
                <a:latin typeface="Calibri"/>
                <a:ea typeface="Calibri"/>
                <a:cs typeface="Calibri"/>
                <a:sym typeface="Calibri"/>
              </a:defRPr>
            </a:lvl5pPr>
            <a:lvl6pPr marL="2182901" marR="0" lvl="5" indent="0" algn="l" rtl="0">
              <a:spcBef>
                <a:spcPts val="0"/>
              </a:spcBef>
              <a:buNone/>
              <a:defRPr sz="1700" b="0" i="0" u="none" strike="noStrike" cap="none">
                <a:solidFill>
                  <a:schemeClr val="dk1"/>
                </a:solidFill>
                <a:latin typeface="Calibri"/>
                <a:ea typeface="Calibri"/>
                <a:cs typeface="Calibri"/>
                <a:sym typeface="Calibri"/>
              </a:defRPr>
            </a:lvl6pPr>
            <a:lvl7pPr marL="2619482" marR="0" lvl="6" indent="0" algn="l" rtl="0">
              <a:spcBef>
                <a:spcPts val="0"/>
              </a:spcBef>
              <a:buNone/>
              <a:defRPr sz="1700" b="0" i="0" u="none" strike="noStrike" cap="none">
                <a:solidFill>
                  <a:schemeClr val="dk1"/>
                </a:solidFill>
                <a:latin typeface="Calibri"/>
                <a:ea typeface="Calibri"/>
                <a:cs typeface="Calibri"/>
                <a:sym typeface="Calibri"/>
              </a:defRPr>
            </a:lvl7pPr>
            <a:lvl8pPr marL="3056062" marR="0" lvl="7" indent="0" algn="l" rtl="0">
              <a:spcBef>
                <a:spcPts val="0"/>
              </a:spcBef>
              <a:buNone/>
              <a:defRPr sz="1700" b="0" i="0" u="none" strike="noStrike" cap="none">
                <a:solidFill>
                  <a:schemeClr val="dk1"/>
                </a:solidFill>
                <a:latin typeface="Calibri"/>
                <a:ea typeface="Calibri"/>
                <a:cs typeface="Calibri"/>
                <a:sym typeface="Calibri"/>
              </a:defRPr>
            </a:lvl8pPr>
            <a:lvl9pPr marL="3492642" marR="0" lvl="8" indent="0" algn="l" rtl="0">
              <a:spcBef>
                <a:spcPts val="0"/>
              </a:spcBef>
              <a:buNone/>
              <a:defRPr sz="17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50443" y="9428584"/>
            <a:ext cx="2945659" cy="496331"/>
          </a:xfrm>
          <a:prstGeom prst="rect">
            <a:avLst/>
          </a:prstGeom>
          <a:noFill/>
          <a:ln>
            <a:noFill/>
          </a:ln>
        </p:spPr>
        <p:txBody>
          <a:bodyPr lIns="92291" tIns="46146" rIns="92291" bIns="46146" anchor="b" anchorCtr="0">
            <a:noAutofit/>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2600">
                <a:solidFill>
                  <a:schemeClr val="dk1"/>
                </a:solidFill>
                <a:latin typeface="Calibri"/>
                <a:ea typeface="Calibri"/>
                <a:cs typeface="Calibri"/>
                <a:sym typeface="Calibri"/>
              </a:rPr>
              <a:pPr algn="r">
                <a:buSzPct val="25000"/>
              </a:pPr>
              <a:t>1</a:t>
            </a:fld>
            <a:endParaRPr lang="en-US" sz="26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0353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the media will want to talk to you about something you don’t want to talk about.</a:t>
            </a:r>
          </a:p>
          <a:p>
            <a:endParaRPr lang="en-US" dirty="0"/>
          </a:p>
          <a:p>
            <a:r>
              <a:rPr lang="en-US" dirty="0"/>
              <a:t>Bridging is a technique that lets you guide the conversation back to where you want it – and where it needs to be. </a:t>
            </a:r>
          </a:p>
          <a:p>
            <a:endParaRPr lang="en-US" dirty="0"/>
          </a:p>
          <a:p>
            <a:r>
              <a:rPr lang="en-US" dirty="0"/>
              <a:t>So when you get the, isn’t Kiwanis a dying organization question, you can easily redirect the focus to your key messages. You’ve memorized your key messages … right? </a:t>
            </a: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2600">
                <a:solidFill>
                  <a:schemeClr val="dk1"/>
                </a:solidFill>
                <a:latin typeface="Calibri"/>
                <a:ea typeface="Calibri"/>
                <a:cs typeface="Calibri"/>
                <a:sym typeface="Calibri"/>
              </a:rPr>
              <a:pPr algn="r">
                <a:buSzPct val="25000"/>
              </a:pPr>
              <a:t>12</a:t>
            </a:fld>
            <a:endParaRPr lang="en-US" sz="26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3750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 these are phrases we use every day in our conversations with friends, spouses, kids, grandkids, colleagues … just take it back where it needs to go.</a:t>
            </a:r>
          </a:p>
          <a:p>
            <a:endParaRPr lang="en-US" dirty="0"/>
          </a:p>
          <a:p>
            <a:r>
              <a:rPr lang="en-US" dirty="0"/>
              <a:t>We suggest these because you will get questions about Kiwanis as an organization that may have outlived its purpose. We believe kids need Kiwanis now more than ever, so when you get that question, you can say, What’s really important is that kids need Kiwanis, and we’re here to help with </a:t>
            </a:r>
            <a:r>
              <a:rPr lang="en-US" dirty="0" err="1"/>
              <a:t>xyz</a:t>
            </a:r>
            <a:r>
              <a:rPr lang="en-US" dirty="0"/>
              <a:t> … </a:t>
            </a: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2600">
                <a:solidFill>
                  <a:schemeClr val="dk1"/>
                </a:solidFill>
                <a:latin typeface="Calibri"/>
                <a:ea typeface="Calibri"/>
                <a:cs typeface="Calibri"/>
                <a:sym typeface="Calibri"/>
              </a:rPr>
              <a:pPr algn="r">
                <a:buSzPct val="25000"/>
              </a:pPr>
              <a:t>13</a:t>
            </a:fld>
            <a:endParaRPr lang="en-US" sz="26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5820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731520" y="4560569"/>
            <a:ext cx="5852100" cy="4320599"/>
          </a:xfrm>
          <a:prstGeom prst="rect">
            <a:avLst/>
          </a:prstGeom>
        </p:spPr>
        <p:txBody>
          <a:bodyPr lIns="91425" tIns="91425" rIns="91425" bIns="91425" anchor="t" anchorCtr="0">
            <a:noAutofit/>
          </a:bodyPr>
          <a:lstStyle/>
          <a:p>
            <a:pPr lvl="0">
              <a:lnSpc>
                <a:spcPct val="115000"/>
              </a:lnSpc>
              <a:spcBef>
                <a:spcPts val="0"/>
              </a:spcBef>
              <a:buClr>
                <a:schemeClr val="dk1"/>
              </a:buClr>
              <a:buSzPct val="61111"/>
              <a:buFont typeface="Arial"/>
              <a:buNone/>
            </a:pPr>
            <a:r>
              <a:rPr lang="en-GB" sz="1800" dirty="0"/>
              <a:t>Before the interview:</a:t>
            </a:r>
          </a:p>
          <a:p>
            <a:pPr lvl="0">
              <a:lnSpc>
                <a:spcPct val="115000"/>
              </a:lnSpc>
              <a:spcBef>
                <a:spcPts val="0"/>
              </a:spcBef>
              <a:buClr>
                <a:schemeClr val="dk1"/>
              </a:buClr>
              <a:buSzPct val="61111"/>
              <a:buFont typeface="Arial"/>
              <a:buNone/>
            </a:pPr>
            <a:r>
              <a:rPr lang="en-GB" sz="1800" dirty="0"/>
              <a:t>• Determine three key messages. These are the messages you want the reporter to write or repeat.</a:t>
            </a:r>
          </a:p>
          <a:p>
            <a:pPr lvl="0">
              <a:lnSpc>
                <a:spcPct val="115000"/>
              </a:lnSpc>
              <a:spcBef>
                <a:spcPts val="0"/>
              </a:spcBef>
              <a:buClr>
                <a:schemeClr val="dk1"/>
              </a:buClr>
              <a:buSzPct val="61111"/>
              <a:buFont typeface="Arial"/>
              <a:buNone/>
            </a:pPr>
            <a:r>
              <a:rPr lang="en-GB" sz="1800" dirty="0"/>
              <a:t>• Learn about the reporter who will conduct the interview by visiting the outlet’s website and the reporter’s</a:t>
            </a:r>
          </a:p>
          <a:p>
            <a:pPr lvl="0">
              <a:lnSpc>
                <a:spcPct val="115000"/>
              </a:lnSpc>
              <a:spcBef>
                <a:spcPts val="0"/>
              </a:spcBef>
              <a:buClr>
                <a:schemeClr val="dk1"/>
              </a:buClr>
              <a:buSzPct val="61111"/>
              <a:buFont typeface="Arial"/>
              <a:buNone/>
            </a:pPr>
            <a:r>
              <a:rPr lang="en-GB" sz="1800" dirty="0"/>
              <a:t>Facebook page. Learn about the kinds of stories they cover. For print media, read the publication.</a:t>
            </a:r>
          </a:p>
          <a:p>
            <a:pPr lvl="0">
              <a:lnSpc>
                <a:spcPct val="115000"/>
              </a:lnSpc>
              <a:spcBef>
                <a:spcPts val="0"/>
              </a:spcBef>
              <a:buClr>
                <a:schemeClr val="dk1"/>
              </a:buClr>
              <a:buSzPct val="61111"/>
              <a:buFont typeface="Arial"/>
              <a:buNone/>
            </a:pPr>
            <a:r>
              <a:rPr lang="en-GB" sz="1800" dirty="0"/>
              <a:t>For TV or radio, watch or listen to the program.</a:t>
            </a:r>
          </a:p>
          <a:p>
            <a:pPr lvl="0">
              <a:lnSpc>
                <a:spcPct val="115000"/>
              </a:lnSpc>
              <a:spcBef>
                <a:spcPts val="0"/>
              </a:spcBef>
              <a:buClr>
                <a:schemeClr val="dk1"/>
              </a:buClr>
              <a:buSzPct val="61111"/>
              <a:buFont typeface="Arial"/>
              <a:buNone/>
            </a:pPr>
            <a:r>
              <a:rPr lang="en-GB" sz="1800" dirty="0"/>
              <a:t>• Anticipate questions. Reporters will not stick to your script but you can guide them back to your</a:t>
            </a:r>
          </a:p>
          <a:p>
            <a:pPr lvl="0">
              <a:lnSpc>
                <a:spcPct val="115000"/>
              </a:lnSpc>
              <a:spcBef>
                <a:spcPts val="0"/>
              </a:spcBef>
              <a:buClr>
                <a:schemeClr val="dk1"/>
              </a:buClr>
              <a:buSzPct val="61111"/>
              <a:buFont typeface="Arial"/>
              <a:buNone/>
            </a:pPr>
            <a:r>
              <a:rPr lang="en-GB" sz="1800" dirty="0"/>
              <a:t>messages.</a:t>
            </a:r>
            <a:endParaRPr lang="en-US" sz="1800" dirty="0"/>
          </a:p>
          <a:p>
            <a:pPr lvl="0">
              <a:lnSpc>
                <a:spcPct val="115000"/>
              </a:lnSpc>
              <a:spcBef>
                <a:spcPts val="0"/>
              </a:spcBef>
              <a:buClr>
                <a:schemeClr val="dk1"/>
              </a:buClr>
              <a:buSzPct val="61111"/>
              <a:buFont typeface="Arial"/>
              <a:buNone/>
            </a:pPr>
            <a:endParaRPr lang="en-US" sz="1800" dirty="0"/>
          </a:p>
          <a:p>
            <a:pPr lvl="0">
              <a:lnSpc>
                <a:spcPct val="115000"/>
              </a:lnSpc>
              <a:spcBef>
                <a:spcPts val="0"/>
              </a:spcBef>
              <a:buClr>
                <a:schemeClr val="dk1"/>
              </a:buClr>
              <a:buSzPct val="61111"/>
              <a:buFont typeface="Arial"/>
              <a:buNone/>
            </a:pPr>
            <a:r>
              <a:rPr lang="en-US" sz="1800" dirty="0"/>
              <a:t>There are a few things you can do to ensure your interaction with the media is a success. Most important: prepare:</a:t>
            </a:r>
          </a:p>
          <a:p>
            <a:pPr lvl="0">
              <a:lnSpc>
                <a:spcPct val="115000"/>
              </a:lnSpc>
              <a:spcBef>
                <a:spcPts val="0"/>
              </a:spcBef>
              <a:buClr>
                <a:schemeClr val="dk1"/>
              </a:buClr>
              <a:buSzPct val="61111"/>
              <a:buFont typeface="Arial"/>
              <a:buNone/>
            </a:pPr>
            <a:r>
              <a:rPr lang="en-US" sz="1800" dirty="0">
                <a:latin typeface="Arial"/>
                <a:ea typeface="Arial"/>
                <a:cs typeface="Arial"/>
                <a:sym typeface="Arial"/>
              </a:rPr>
              <a:t>1.</a:t>
            </a:r>
            <a:r>
              <a:rPr lang="en-US" sz="1800" dirty="0"/>
              <a:t>Develop key messages to stay focused and drive the point you want media to pick up—we’ll talk more about Key messages in a moment.</a:t>
            </a:r>
          </a:p>
          <a:p>
            <a:pPr lvl="0">
              <a:lnSpc>
                <a:spcPct val="115000"/>
              </a:lnSpc>
              <a:spcBef>
                <a:spcPts val="0"/>
              </a:spcBef>
              <a:buClr>
                <a:schemeClr val="dk1"/>
              </a:buClr>
              <a:buSzPct val="61111"/>
              <a:buFont typeface="Arial"/>
              <a:buNone/>
            </a:pPr>
            <a:r>
              <a:rPr lang="en-US" sz="1800" dirty="0">
                <a:latin typeface="Arial"/>
                <a:ea typeface="Arial"/>
                <a:cs typeface="Arial"/>
                <a:sym typeface="Arial"/>
              </a:rPr>
              <a:t>2.</a:t>
            </a:r>
            <a:r>
              <a:rPr lang="en-US" sz="1800" dirty="0"/>
              <a:t>Remember who your audience is—The reporter, producer, blogger or editor—but also his/her readers, listeners and viewers. Who is reading watching and listening to them? For example, if you are pitching a segment on a noon news show, think about who is able to tune in over the lunch hour: it’s Great for cooking segments – pancake breakfast?  Again, a little research at a news outlet’s website will tell you this answer if you don’t already know.</a:t>
            </a:r>
          </a:p>
          <a:p>
            <a:pPr lvl="0">
              <a:lnSpc>
                <a:spcPct val="115000"/>
              </a:lnSpc>
              <a:spcBef>
                <a:spcPts val="0"/>
              </a:spcBef>
              <a:buClr>
                <a:schemeClr val="dk1"/>
              </a:buClr>
              <a:buSzPct val="61111"/>
              <a:buFont typeface="Arial"/>
              <a:buNone/>
            </a:pPr>
            <a:r>
              <a:rPr lang="en-US" sz="1800" dirty="0">
                <a:latin typeface="Arial"/>
                <a:ea typeface="Arial"/>
                <a:cs typeface="Arial"/>
                <a:sym typeface="Arial"/>
              </a:rPr>
              <a:t>3.</a:t>
            </a:r>
            <a:r>
              <a:rPr lang="en-US" sz="1800" dirty="0"/>
              <a:t>Use your club’s name. If you don’t the reporter might not also. You want your club associated with whatever good message is being told in the story!</a:t>
            </a:r>
          </a:p>
          <a:p>
            <a:pPr lvl="0">
              <a:lnSpc>
                <a:spcPct val="115000"/>
              </a:lnSpc>
              <a:spcBef>
                <a:spcPts val="0"/>
              </a:spcBef>
              <a:buClr>
                <a:schemeClr val="dk1"/>
              </a:buClr>
              <a:buSzPct val="61111"/>
              <a:buFont typeface="Arial"/>
              <a:buNone/>
            </a:pPr>
            <a:r>
              <a:rPr lang="en-US" sz="1800" dirty="0">
                <a:latin typeface="Arial"/>
                <a:ea typeface="Arial"/>
                <a:cs typeface="Arial"/>
                <a:sym typeface="Arial"/>
              </a:rPr>
              <a:t>4.</a:t>
            </a:r>
            <a:r>
              <a:rPr lang="en-US" sz="1800" dirty="0"/>
              <a:t>Avoid jargon or acronyms: YCPO? SLP? ICON? DCON?</a:t>
            </a:r>
          </a:p>
          <a:p>
            <a:pPr lvl="0">
              <a:spcBef>
                <a:spcPts val="0"/>
              </a:spcBef>
              <a:buNone/>
            </a:pPr>
            <a:r>
              <a:rPr lang="en-US" sz="1800" dirty="0"/>
              <a:t>Sell yourself and keep your energy up. Your story idea has a been chance of catching on with a busy reporter if you sound genuinely passionate. Don’t collapse, or mumble something at the end when you think the interview </a:t>
            </a:r>
          </a:p>
          <a:p>
            <a:pPr lvl="0">
              <a:spcBef>
                <a:spcPts val="0"/>
              </a:spcBef>
              <a:buNone/>
            </a:pPr>
            <a:endParaRPr lang="en-US" sz="1800" dirty="0"/>
          </a:p>
          <a:p>
            <a:pPr lvl="0">
              <a:spcBef>
                <a:spcPts val="0"/>
              </a:spcBef>
              <a:buNone/>
            </a:pPr>
            <a:endParaRPr lang="en-US" sz="1800" dirty="0"/>
          </a:p>
        </p:txBody>
      </p:sp>
      <p:sp>
        <p:nvSpPr>
          <p:cNvPr id="181" name="Shape 181"/>
          <p:cNvSpPr txBox="1">
            <a:spLocks noGrp="1"/>
          </p:cNvSpPr>
          <p:nvPr>
            <p:ph type="sldNum" idx="12"/>
          </p:nvPr>
        </p:nvSpPr>
        <p:spPr>
          <a:xfrm>
            <a:off x="4143587" y="9119474"/>
            <a:ext cx="3169799" cy="480000"/>
          </a:xfrm>
          <a:prstGeom prst="rect">
            <a:avLst/>
          </a:prstGeom>
        </p:spPr>
        <p:txBody>
          <a:bodyPr lIns="96650" tIns="48325" rIns="96650" bIns="48325"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a:t>
            </a:fld>
            <a:endParaRPr lang="en-US"/>
          </a:p>
        </p:txBody>
      </p:sp>
    </p:spTree>
    <p:extLst>
      <p:ext uri="{BB962C8B-B14F-4D97-AF65-F5344CB8AC3E}">
        <p14:creationId xmlns:p14="http://schemas.microsoft.com/office/powerpoint/2010/main" val="863462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2600">
                <a:solidFill>
                  <a:schemeClr val="dk1"/>
                </a:solidFill>
                <a:latin typeface="Calibri"/>
                <a:ea typeface="Calibri"/>
                <a:cs typeface="Calibri"/>
                <a:sym typeface="Calibri"/>
              </a:rPr>
              <a:pPr algn="r">
                <a:buSzPct val="25000"/>
              </a:pPr>
              <a:t>4</a:t>
            </a:fld>
            <a:endParaRPr lang="en-US" sz="26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1885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2600">
                <a:solidFill>
                  <a:schemeClr val="dk1"/>
                </a:solidFill>
                <a:latin typeface="Calibri"/>
                <a:ea typeface="Calibri"/>
                <a:cs typeface="Calibri"/>
                <a:sym typeface="Calibri"/>
              </a:rPr>
              <a:pPr algn="r">
                <a:buSzPct val="25000"/>
              </a:pPr>
              <a:t>5</a:t>
            </a:fld>
            <a:endParaRPr lang="en-US" sz="26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5023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dirty="0"/>
              <a:t>Where should you do the interview?</a:t>
            </a:r>
          </a:p>
          <a:p>
            <a:pPr rtl="0" fontAlgn="base"/>
            <a:r>
              <a:rPr lang="en-US" sz="1100" dirty="0"/>
              <a:t>If you are at a service project, stand far enough in front of the group doing the activity so the camera can capture shots of the work going on in the background, but far enough away so they don’t district the viewer.</a:t>
            </a:r>
          </a:p>
          <a:p>
            <a:pPr rtl="0" fontAlgn="base"/>
            <a:r>
              <a:rPr lang="en-US" sz="1100" dirty="0"/>
              <a:t>At an indoor or outdoor event, look for a simple background without a window or other distractions, such as art or plants.  </a:t>
            </a:r>
          </a:p>
          <a:p>
            <a:pPr rtl="0" fontAlgn="base"/>
            <a:r>
              <a:rPr lang="en-US" sz="1100" dirty="0"/>
              <a:t>If you have a banner or logo, you can stand to the side of that. </a:t>
            </a:r>
          </a:p>
          <a:p>
            <a:pPr rtl="0" fontAlgn="base"/>
            <a:r>
              <a:rPr lang="en-US" sz="1100" dirty="0"/>
              <a:t>If you are outside, look for an area without traffic noise. </a:t>
            </a:r>
            <a:endParaRPr lang="en-US" dirty="0"/>
          </a:p>
          <a:p>
            <a:pPr defTabSz="866150">
              <a:defRPr/>
            </a:pPr>
            <a:r>
              <a:rPr lang="en-US" sz="1100" dirty="0"/>
              <a:t>Reporters do this every day and know the shots they want. You can suggest a location but leave it to the experts. </a:t>
            </a:r>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2600">
                <a:solidFill>
                  <a:schemeClr val="dk1"/>
                </a:solidFill>
                <a:latin typeface="Calibri"/>
                <a:ea typeface="Calibri"/>
                <a:cs typeface="Calibri"/>
                <a:sym typeface="Calibri"/>
              </a:rPr>
              <a:pPr algn="r">
                <a:buSzPct val="25000"/>
              </a:pPr>
              <a:t>6</a:t>
            </a:fld>
            <a:endParaRPr lang="en-US" sz="26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3993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5" name="Shape 215"/>
          <p:cNvSpPr txBox="1">
            <a:spLocks noGrp="1"/>
          </p:cNvSpPr>
          <p:nvPr>
            <p:ph type="body" idx="1"/>
          </p:nvPr>
        </p:nvSpPr>
        <p:spPr>
          <a:xfrm>
            <a:off x="731520" y="4560569"/>
            <a:ext cx="5852159" cy="4320539"/>
          </a:xfrm>
          <a:prstGeom prst="rect">
            <a:avLst/>
          </a:prstGeom>
          <a:noFill/>
          <a:ln>
            <a:noFill/>
          </a:ln>
        </p:spPr>
        <p:txBody>
          <a:bodyPr lIns="96650" tIns="48325" rIns="96650" bIns="48325" anchor="t" anchorCtr="0">
            <a:noAutofit/>
          </a:bodyPr>
          <a:lstStyle/>
          <a:p>
            <a:pPr marL="0" marR="0" lvl="0" indent="0" algn="l" rtl="0">
              <a:lnSpc>
                <a:spcPct val="90000"/>
              </a:lnSpc>
              <a:spcBef>
                <a:spcPts val="0"/>
              </a:spcBef>
              <a:buSzPct val="25000"/>
              <a:buNone/>
            </a:pPr>
            <a:r>
              <a:rPr lang="en-US" sz="1200" b="0" i="0" u="none" strike="noStrike" cap="none" dirty="0">
                <a:solidFill>
                  <a:schemeClr val="dk1"/>
                </a:solidFill>
                <a:latin typeface="Calibri"/>
                <a:ea typeface="Calibri"/>
                <a:cs typeface="Calibri"/>
                <a:sym typeface="Calibri"/>
              </a:rPr>
              <a:t>Now it’s time to put this all together to begin your own plan. You have already learned about new branding, a new brand campaign, messaging and how to put a plan together. Use this to begin creating your own district PR plan for the year. It is highly likely that even though you begin the plan today, you will want to work with other district leaders to finalize your plans. It’s important everyone is comfortable with your plan so it can be supported by other </a:t>
            </a:r>
            <a:r>
              <a:rPr lang="en-US" sz="1200" b="0" i="0" u="none" strike="noStrike" cap="none" dirty="0" err="1">
                <a:solidFill>
                  <a:schemeClr val="dk1"/>
                </a:solidFill>
                <a:latin typeface="Calibri"/>
                <a:ea typeface="Calibri"/>
                <a:cs typeface="Calibri"/>
                <a:sym typeface="Calibri"/>
              </a:rPr>
              <a:t>Kiwanians</a:t>
            </a:r>
            <a:r>
              <a:rPr lang="en-US" sz="1200" b="0" i="0" u="none" strike="noStrike" cap="none" dirty="0">
                <a:solidFill>
                  <a:schemeClr val="dk1"/>
                </a:solidFill>
                <a:latin typeface="Calibri"/>
                <a:ea typeface="Calibri"/>
                <a:cs typeface="Calibri"/>
                <a:sym typeface="Calibri"/>
              </a:rPr>
              <a:t>, budget and as a priority.</a:t>
            </a:r>
          </a:p>
          <a:p>
            <a:pPr marL="0" marR="0" lvl="0" indent="0" algn="l" rtl="0">
              <a:lnSpc>
                <a:spcPct val="90000"/>
              </a:lnSpc>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lnSpc>
                <a:spcPct val="90000"/>
              </a:lnSpc>
              <a:spcBef>
                <a:spcPts val="0"/>
              </a:spcBef>
              <a:buSzPct val="25000"/>
              <a:buNone/>
            </a:pPr>
            <a:r>
              <a:rPr lang="en-US" sz="1200" b="0" i="0" u="none" strike="noStrike" cap="none" dirty="0">
                <a:solidFill>
                  <a:schemeClr val="dk1"/>
                </a:solidFill>
                <a:latin typeface="Calibri"/>
                <a:ea typeface="Calibri"/>
                <a:cs typeface="Calibri"/>
                <a:sym typeface="Calibri"/>
              </a:rPr>
              <a:t>As you begin this, think about specific goals in your district—you may need to talk with your governor or governor-elect. Are there membership goals? Service goals? You will want to align with them. Think about what communications channels are available to you to reach different audiences—is it important to reach prospective members or is your plan more focused on existing members? That might depend on your objectives. What opportunities are coming up this year? Will you use the Kids Need Kiwanis templates and materials? Think about budget and manpower to execute your strategies and tactics. Think about any stumbling blocks or barriers you might need to address. Sometimes it’s helpful to include a SWOT analysis (strengths, weaknesses, opportunities and threats). Finally, how will you measure success?</a:t>
            </a:r>
          </a:p>
          <a:p>
            <a:pPr marL="0" marR="0" lvl="0" indent="0" algn="l" rtl="0">
              <a:lnSpc>
                <a:spcPct val="90000"/>
              </a:lnSpc>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lnSpc>
                <a:spcPct val="90000"/>
              </a:lnSpc>
              <a:spcBef>
                <a:spcPts val="0"/>
              </a:spcBef>
              <a:buSzPct val="25000"/>
              <a:buNone/>
            </a:pPr>
            <a:r>
              <a:rPr lang="en-US" sz="1200" b="0" i="0" u="none" strike="noStrike" cap="none" dirty="0">
                <a:solidFill>
                  <a:schemeClr val="dk1"/>
                </a:solidFill>
                <a:latin typeface="Calibri"/>
                <a:ea typeface="Calibri"/>
                <a:cs typeface="Calibri"/>
                <a:sym typeface="Calibri"/>
              </a:rPr>
              <a:t>Work on this in the remaining time. </a:t>
            </a:r>
          </a:p>
        </p:txBody>
      </p:sp>
      <p:sp>
        <p:nvSpPr>
          <p:cNvPr id="216" name="Shape 216"/>
          <p:cNvSpPr txBox="1">
            <a:spLocks noGrp="1"/>
          </p:cNvSpPr>
          <p:nvPr>
            <p:ph type="sldNum" idx="12"/>
          </p:nvPr>
        </p:nvSpPr>
        <p:spPr>
          <a:xfrm>
            <a:off x="4143587" y="9119474"/>
            <a:ext cx="3169920" cy="480059"/>
          </a:xfrm>
          <a:prstGeom prst="rect">
            <a:avLst/>
          </a:prstGeom>
          <a:noFill/>
          <a:ln>
            <a:noFill/>
          </a:ln>
        </p:spPr>
        <p:txBody>
          <a:bodyPr lIns="96650" tIns="48325" rIns="96650" bIns="48325"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7</a:t>
            </a:fld>
            <a:endParaRPr kumimoji="0" lang="en-US"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89384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731520" y="4560569"/>
            <a:ext cx="5852100" cy="4320599"/>
          </a:xfrm>
          <a:prstGeom prst="rect">
            <a:avLst/>
          </a:prstGeom>
        </p:spPr>
        <p:txBody>
          <a:bodyPr lIns="91425" tIns="91425" rIns="91425" bIns="91425" anchor="t" anchorCtr="0">
            <a:noAutofit/>
          </a:bodyPr>
          <a:lstStyle/>
          <a:p>
            <a:pPr lvl="0">
              <a:spcBef>
                <a:spcPts val="0"/>
              </a:spcBef>
              <a:buNone/>
            </a:pPr>
            <a:endParaRPr sz="1800" dirty="0"/>
          </a:p>
        </p:txBody>
      </p:sp>
      <p:sp>
        <p:nvSpPr>
          <p:cNvPr id="214" name="Shape 214"/>
          <p:cNvSpPr txBox="1">
            <a:spLocks noGrp="1"/>
          </p:cNvSpPr>
          <p:nvPr>
            <p:ph type="sldNum" idx="12"/>
          </p:nvPr>
        </p:nvSpPr>
        <p:spPr>
          <a:xfrm>
            <a:off x="4143587" y="9119474"/>
            <a:ext cx="3169799" cy="480000"/>
          </a:xfrm>
          <a:prstGeom prst="rect">
            <a:avLst/>
          </a:prstGeom>
        </p:spPr>
        <p:txBody>
          <a:bodyPr lIns="96650" tIns="48325" rIns="96650" bIns="48325"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8</a:t>
            </a:fld>
            <a:endParaRPr lang="en-US"/>
          </a:p>
        </p:txBody>
      </p:sp>
    </p:spTree>
    <p:extLst>
      <p:ext uri="{BB962C8B-B14F-4D97-AF65-F5344CB8AC3E}">
        <p14:creationId xmlns:p14="http://schemas.microsoft.com/office/powerpoint/2010/main" val="2310731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731520" y="4560569"/>
            <a:ext cx="5852100" cy="4320599"/>
          </a:xfrm>
          <a:prstGeom prst="rect">
            <a:avLst/>
          </a:prstGeom>
        </p:spPr>
        <p:txBody>
          <a:bodyPr lIns="91425" tIns="91425" rIns="91425" bIns="91425" anchor="t" anchorCtr="0">
            <a:noAutofit/>
          </a:bodyPr>
          <a:lstStyle/>
          <a:p>
            <a:pPr lvl="0">
              <a:spcBef>
                <a:spcPts val="0"/>
              </a:spcBef>
              <a:buNone/>
            </a:pPr>
            <a:endParaRPr sz="1800" dirty="0"/>
          </a:p>
        </p:txBody>
      </p:sp>
      <p:sp>
        <p:nvSpPr>
          <p:cNvPr id="214" name="Shape 214"/>
          <p:cNvSpPr txBox="1">
            <a:spLocks noGrp="1"/>
          </p:cNvSpPr>
          <p:nvPr>
            <p:ph type="sldNum" idx="12"/>
          </p:nvPr>
        </p:nvSpPr>
        <p:spPr>
          <a:xfrm>
            <a:off x="4143587" y="9119474"/>
            <a:ext cx="3169799" cy="480000"/>
          </a:xfrm>
          <a:prstGeom prst="rect">
            <a:avLst/>
          </a:prstGeom>
        </p:spPr>
        <p:txBody>
          <a:bodyPr lIns="96650" tIns="48325" rIns="96650" bIns="48325"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9</a:t>
            </a:fld>
            <a:endParaRPr lang="en-US"/>
          </a:p>
        </p:txBody>
      </p:sp>
    </p:spTree>
    <p:extLst>
      <p:ext uri="{BB962C8B-B14F-4D97-AF65-F5344CB8AC3E}">
        <p14:creationId xmlns:p14="http://schemas.microsoft.com/office/powerpoint/2010/main" val="4194774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7" name="Shape 237"/>
          <p:cNvSpPr txBox="1">
            <a:spLocks noGrp="1"/>
          </p:cNvSpPr>
          <p:nvPr>
            <p:ph type="body" idx="1"/>
          </p:nvPr>
        </p:nvSpPr>
        <p:spPr>
          <a:xfrm>
            <a:off x="731520" y="4560569"/>
            <a:ext cx="5852100" cy="4320599"/>
          </a:xfrm>
          <a:prstGeom prst="rect">
            <a:avLst/>
          </a:prstGeom>
        </p:spPr>
        <p:txBody>
          <a:bodyPr lIns="91425" tIns="91425" rIns="91425" bIns="91425" anchor="t" anchorCtr="0">
            <a:noAutofit/>
          </a:bodyPr>
          <a:lstStyle/>
          <a:p>
            <a:pPr lvl="0">
              <a:spcBef>
                <a:spcPts val="0"/>
              </a:spcBef>
              <a:buNone/>
            </a:pPr>
            <a:endParaRPr dirty="0"/>
          </a:p>
        </p:txBody>
      </p:sp>
      <p:sp>
        <p:nvSpPr>
          <p:cNvPr id="238" name="Shape 238"/>
          <p:cNvSpPr txBox="1">
            <a:spLocks noGrp="1"/>
          </p:cNvSpPr>
          <p:nvPr>
            <p:ph type="sldNum" idx="12"/>
          </p:nvPr>
        </p:nvSpPr>
        <p:spPr>
          <a:xfrm>
            <a:off x="4143587" y="9119474"/>
            <a:ext cx="3169799" cy="480000"/>
          </a:xfrm>
          <a:prstGeom prst="rect">
            <a:avLst/>
          </a:prstGeom>
        </p:spPr>
        <p:txBody>
          <a:bodyPr lIns="96650" tIns="48325" rIns="96650" bIns="48325"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11</a:t>
            </a:fld>
            <a:endParaRPr lang="en-US"/>
          </a:p>
        </p:txBody>
      </p:sp>
    </p:spTree>
    <p:extLst>
      <p:ext uri="{BB962C8B-B14F-4D97-AF65-F5344CB8AC3E}">
        <p14:creationId xmlns:p14="http://schemas.microsoft.com/office/powerpoint/2010/main" val="29309095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4" name="Shape 24">
            <a:extLst>
              <a:ext uri="{FF2B5EF4-FFF2-40B4-BE49-F238E27FC236}">
                <a16:creationId xmlns:a16="http://schemas.microsoft.com/office/drawing/2014/main" id="{F9A124C1-E66B-ED49-9622-4CE685E9FF7B}"/>
              </a:ext>
            </a:extLst>
          </p:cNvPr>
          <p:cNvSpPr txBox="1">
            <a:spLocks noGrp="1"/>
          </p:cNvSpPr>
          <p:nvPr>
            <p:ph type="title" hasCustomPrompt="1"/>
          </p:nvPr>
        </p:nvSpPr>
        <p:spPr>
          <a:xfrm>
            <a:off x="1139868" y="870733"/>
            <a:ext cx="6463431" cy="1396215"/>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Times New Roman"/>
              <a:buNone/>
              <a:defRPr sz="5500" b="0" i="0" u="none" strike="noStrike" cap="none">
                <a:solidFill>
                  <a:schemeClr val="bg1"/>
                </a:solidFill>
                <a:latin typeface="Knockout HTF69-FullLiteweight" pitchFamily="50" charset="0"/>
                <a:ea typeface="Knockout HTF69-FullLiteweight" pitchFamily="50"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EDIT MASTER TITLE STYLE</a:t>
            </a:r>
          </a:p>
        </p:txBody>
      </p:sp>
      <p:pic>
        <p:nvPicPr>
          <p:cNvPr id="7" name="Picture 6">
            <a:extLst>
              <a:ext uri="{FF2B5EF4-FFF2-40B4-BE49-F238E27FC236}">
                <a16:creationId xmlns:a16="http://schemas.microsoft.com/office/drawing/2014/main" id="{3826DD91-6297-5F45-A187-8628DCF111C4}"/>
              </a:ext>
            </a:extLst>
          </p:cNvPr>
          <p:cNvPicPr>
            <a:picLocks noChangeAspect="1"/>
          </p:cNvPicPr>
          <p:nvPr/>
        </p:nvPicPr>
        <p:blipFill>
          <a:blip r:embed="rId2">
            <a:alphaModFix amt="15000"/>
          </a:blip>
          <a:stretch>
            <a:fillRect/>
          </a:stretch>
        </p:blipFill>
        <p:spPr>
          <a:xfrm>
            <a:off x="6248887" y="2266950"/>
            <a:ext cx="3428026" cy="3351848"/>
          </a:xfrm>
          <a:prstGeom prst="rect">
            <a:avLst/>
          </a:prstGeom>
          <a:effectLst/>
        </p:spPr>
      </p:pic>
      <p:sp>
        <p:nvSpPr>
          <p:cNvPr id="8" name="Shape 22">
            <a:extLst>
              <a:ext uri="{FF2B5EF4-FFF2-40B4-BE49-F238E27FC236}">
                <a16:creationId xmlns:a16="http://schemas.microsoft.com/office/drawing/2014/main" id="{489D3C96-C3C7-0B46-BDF1-DB63C08B3889}"/>
              </a:ext>
            </a:extLst>
          </p:cNvPr>
          <p:cNvSpPr txBox="1">
            <a:spLocks noGrp="1"/>
          </p:cNvSpPr>
          <p:nvPr>
            <p:ph type="body" idx="1"/>
          </p:nvPr>
        </p:nvSpPr>
        <p:spPr>
          <a:xfrm>
            <a:off x="1139868" y="2642730"/>
            <a:ext cx="6864264" cy="682285"/>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2400" b="0" i="0" u="none" strike="noStrike" cap="none">
                <a:solidFill>
                  <a:schemeClr val="bg1"/>
                </a:solidFill>
                <a:latin typeface="AvenirNext LT Pro Bold" panose="020B08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lvl="0"/>
            <a:r>
              <a:rPr lang="en-US" dirty="0"/>
              <a:t>Click to edit Master text styles</a:t>
            </a:r>
          </a:p>
        </p:txBody>
      </p:sp>
      <p:cxnSp>
        <p:nvCxnSpPr>
          <p:cNvPr id="3" name="Gerader Verbinder 2"/>
          <p:cNvCxnSpPr/>
          <p:nvPr userDrawn="1"/>
        </p:nvCxnSpPr>
        <p:spPr>
          <a:xfrm>
            <a:off x="1139868" y="2254789"/>
            <a:ext cx="6823032" cy="0"/>
          </a:xfrm>
          <a:prstGeom prst="line">
            <a:avLst/>
          </a:prstGeom>
          <a:ln w="76200">
            <a:solidFill>
              <a:srgbClr val="B4975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4428304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pic>
        <p:nvPicPr>
          <p:cNvPr id="3" name="Picture 4" descr="DENIM FULL SCREEN.png"/>
          <p:cNvPicPr>
            <a:picLocks noChangeAspect="1"/>
          </p:cNvPicPr>
          <p:nvPr userDrawn="1"/>
        </p:nvPicPr>
        <p:blipFill rotWithShape="1">
          <a:blip r:embed="rId2" cstate="screen">
            <a:extLst>
              <a:ext uri="{28A0092B-C50C-407E-A947-70E740481C1C}">
                <a14:useLocalDpi xmlns:a14="http://schemas.microsoft.com/office/drawing/2010/main"/>
              </a:ext>
            </a:extLst>
          </a:blip>
          <a:srcRect b="78148"/>
          <a:stretch/>
        </p:blipFill>
        <p:spPr>
          <a:xfrm>
            <a:off x="0" y="0"/>
            <a:ext cx="9144000" cy="1123950"/>
          </a:xfrm>
          <a:prstGeom prst="rect">
            <a:avLst/>
          </a:prstGeom>
        </p:spPr>
      </p:pic>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32892" y="171451"/>
            <a:ext cx="1196808" cy="1143000"/>
          </a:xfrm>
          <a:prstGeom prst="rect">
            <a:avLst/>
          </a:prstGeom>
        </p:spPr>
      </p:pic>
      <p:sp>
        <p:nvSpPr>
          <p:cNvPr id="2" name="Titel 1"/>
          <p:cNvSpPr>
            <a:spLocks noGrp="1"/>
          </p:cNvSpPr>
          <p:nvPr>
            <p:ph type="title" hasCustomPrompt="1"/>
          </p:nvPr>
        </p:nvSpPr>
        <p:spPr>
          <a:xfrm>
            <a:off x="628650" y="274638"/>
            <a:ext cx="7886700" cy="993775"/>
          </a:xfrm>
          <a:prstGeom prst="rect">
            <a:avLst/>
          </a:prstGeom>
        </p:spPr>
        <p:txBody>
          <a:bodyPr/>
          <a:lstStyle>
            <a:lvl1pPr>
              <a:defRPr>
                <a:solidFill>
                  <a:schemeClr val="bg1"/>
                </a:solidFill>
                <a:latin typeface="Knockout HTF67-FullBantamwt" pitchFamily="50" charset="0"/>
              </a:defRPr>
            </a:lvl1pPr>
          </a:lstStyle>
          <a:p>
            <a:r>
              <a:rPr lang="de-DE" dirty="0"/>
              <a:t>TITELMASTERFORMAT DURCH KLICKEN BEARBEITEN</a:t>
            </a:r>
            <a:endParaRPr lang="de-AT" dirty="0"/>
          </a:p>
        </p:txBody>
      </p:sp>
    </p:spTree>
    <p:extLst>
      <p:ext uri="{BB962C8B-B14F-4D97-AF65-F5344CB8AC3E}">
        <p14:creationId xmlns:p14="http://schemas.microsoft.com/office/powerpoint/2010/main" val="1208790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Only Pictures">
    <p:spTree>
      <p:nvGrpSpPr>
        <p:cNvPr id="1" name="Shape 21"/>
        <p:cNvGrpSpPr/>
        <p:nvPr/>
      </p:nvGrpSpPr>
      <p:grpSpPr>
        <a:xfrm>
          <a:off x="0" y="0"/>
          <a:ext cx="0" cy="0"/>
          <a:chOff x="0" y="0"/>
          <a:chExt cx="0" cy="0"/>
        </a:xfrm>
      </p:grpSpPr>
      <p:pic>
        <p:nvPicPr>
          <p:cNvPr id="7" name="Picture 4" descr="DENIM FULL SCREEN.png"/>
          <p:cNvPicPr>
            <a:picLocks noChangeAspect="1"/>
          </p:cNvPicPr>
          <p:nvPr userDrawn="1"/>
        </p:nvPicPr>
        <p:blipFill rotWithShape="1">
          <a:blip r:embed="rId2" cstate="screen">
            <a:extLst>
              <a:ext uri="{28A0092B-C50C-407E-A947-70E740481C1C}">
                <a14:useLocalDpi xmlns:a14="http://schemas.microsoft.com/office/drawing/2010/main"/>
              </a:ext>
            </a:extLst>
          </a:blip>
          <a:srcRect b="78148"/>
          <a:stretch/>
        </p:blipFill>
        <p:spPr>
          <a:xfrm>
            <a:off x="0" y="0"/>
            <a:ext cx="9144000" cy="1123950"/>
          </a:xfrm>
          <a:prstGeom prst="rect">
            <a:avLst/>
          </a:prstGeom>
        </p:spPr>
      </p:pic>
      <p:pic>
        <p:nvPicPr>
          <p:cNvPr id="8" name="Grafi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32892" y="171451"/>
            <a:ext cx="1196808" cy="1143000"/>
          </a:xfrm>
          <a:prstGeom prst="rect">
            <a:avLst/>
          </a:prstGeom>
        </p:spPr>
      </p:pic>
    </p:spTree>
    <p:extLst>
      <p:ext uri="{BB962C8B-B14F-4D97-AF65-F5344CB8AC3E}">
        <p14:creationId xmlns:p14="http://schemas.microsoft.com/office/powerpoint/2010/main" val="3837585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Left">
    <p:spTree>
      <p:nvGrpSpPr>
        <p:cNvPr id="1" name=""/>
        <p:cNvGrpSpPr/>
        <p:nvPr/>
      </p:nvGrpSpPr>
      <p:grpSpPr>
        <a:xfrm>
          <a:off x="0" y="0"/>
          <a:ext cx="0" cy="0"/>
          <a:chOff x="0" y="0"/>
          <a:chExt cx="0" cy="0"/>
        </a:xfrm>
      </p:grpSpPr>
      <p:pic>
        <p:nvPicPr>
          <p:cNvPr id="9" name="Picture 4" descr="DENIM FULL SCREEN.png"/>
          <p:cNvPicPr>
            <a:picLocks noChangeAspect="1"/>
          </p:cNvPicPr>
          <p:nvPr userDrawn="1"/>
        </p:nvPicPr>
        <p:blipFill rotWithShape="1">
          <a:blip r:embed="rId2" cstate="screen">
            <a:extLst>
              <a:ext uri="{28A0092B-C50C-407E-A947-70E740481C1C}">
                <a14:useLocalDpi xmlns:a14="http://schemas.microsoft.com/office/drawing/2010/main"/>
              </a:ext>
            </a:extLst>
          </a:blip>
          <a:srcRect r="75000"/>
          <a:stretch/>
        </p:blipFill>
        <p:spPr>
          <a:xfrm>
            <a:off x="0" y="0"/>
            <a:ext cx="2286000" cy="5143500"/>
          </a:xfrm>
          <a:prstGeom prst="rect">
            <a:avLst/>
          </a:prstGeom>
        </p:spPr>
      </p:pic>
      <p:sp>
        <p:nvSpPr>
          <p:cNvPr id="4" name="Shape 22"/>
          <p:cNvSpPr txBox="1">
            <a:spLocks noGrp="1"/>
          </p:cNvSpPr>
          <p:nvPr>
            <p:ph type="body" idx="1"/>
          </p:nvPr>
        </p:nvSpPr>
        <p:spPr>
          <a:xfrm>
            <a:off x="2743200" y="1158478"/>
            <a:ext cx="5943600" cy="3470673"/>
          </a:xfrm>
          <a:prstGeom prst="rect">
            <a:avLst/>
          </a:prstGeom>
          <a:noFill/>
          <a:ln>
            <a:noFill/>
          </a:ln>
        </p:spPr>
        <p:txBody>
          <a:bodyPr lIns="91425" tIns="91425" rIns="91425" bIns="91425" anchor="t" anchorCtr="0"/>
          <a:lstStyle>
            <a:lvl1pPr marL="203195" marR="0" lvl="0" indent="0" algn="l" rtl="0">
              <a:spcBef>
                <a:spcPts val="640"/>
              </a:spcBef>
              <a:buClr>
                <a:srgbClr val="003974"/>
              </a:buClr>
              <a:buSzPct val="100000"/>
              <a:buFont typeface="Arial"/>
              <a:buNone/>
              <a:defRPr sz="3200" b="0" i="0" u="none" strike="noStrike" cap="none">
                <a:solidFill>
                  <a:schemeClr val="dk1"/>
                </a:solidFill>
                <a:latin typeface="AvenirNext LT Pro Regular" panose="020B0504020202020204" pitchFamily="34" charset="0"/>
                <a:ea typeface="Verdana"/>
                <a:cs typeface="Verdana"/>
                <a:sym typeface="Verdana"/>
              </a:defRPr>
            </a:lvl1pPr>
            <a:lvl2pPr marL="742931" marR="0" lvl="1" indent="-152396"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2972" marR="0" lvl="2" indent="-76198"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160" marR="0" lvl="3" indent="-133347"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24" marR="0" lvl="4" indent="-104773"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537" marR="0" lvl="5"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5" marR="0" lvl="7"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 name="Shape 24"/>
          <p:cNvSpPr txBox="1">
            <a:spLocks noGrp="1"/>
          </p:cNvSpPr>
          <p:nvPr>
            <p:ph type="title"/>
          </p:nvPr>
        </p:nvSpPr>
        <p:spPr>
          <a:xfrm>
            <a:off x="2286000" y="489348"/>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0" i="0" u="none" strike="noStrike" cap="none">
                <a:solidFill>
                  <a:schemeClr val="tx1"/>
                </a:solidFill>
                <a:latin typeface="Knockout HTF67-FullBantamwt" pitchFamily="50" charset="0"/>
                <a:ea typeface="Knockout HTF67-FullBantamwt" pitchFamily="50"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lang="de-AT" dirty="0"/>
          </a:p>
        </p:txBody>
      </p:sp>
      <p:pic>
        <p:nvPicPr>
          <p:cNvPr id="8" name="Grafi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3714750"/>
            <a:ext cx="1196808" cy="1143000"/>
          </a:xfrm>
          <a:prstGeom prst="rect">
            <a:avLst/>
          </a:prstGeom>
        </p:spPr>
      </p:pic>
    </p:spTree>
    <p:extLst>
      <p:ext uri="{BB962C8B-B14F-4D97-AF65-F5344CB8AC3E}">
        <p14:creationId xmlns:p14="http://schemas.microsoft.com/office/powerpoint/2010/main" val="2755223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Right">
    <p:spTree>
      <p:nvGrpSpPr>
        <p:cNvPr id="1" name=""/>
        <p:cNvGrpSpPr/>
        <p:nvPr/>
      </p:nvGrpSpPr>
      <p:grpSpPr>
        <a:xfrm>
          <a:off x="0" y="0"/>
          <a:ext cx="0" cy="0"/>
          <a:chOff x="0" y="0"/>
          <a:chExt cx="0" cy="0"/>
        </a:xfrm>
      </p:grpSpPr>
      <p:sp>
        <p:nvSpPr>
          <p:cNvPr id="4" name="Shape 22"/>
          <p:cNvSpPr txBox="1">
            <a:spLocks noGrp="1"/>
          </p:cNvSpPr>
          <p:nvPr>
            <p:ph type="body" idx="1"/>
          </p:nvPr>
        </p:nvSpPr>
        <p:spPr>
          <a:xfrm>
            <a:off x="457200" y="1123951"/>
            <a:ext cx="5943600" cy="3699273"/>
          </a:xfrm>
          <a:prstGeom prst="rect">
            <a:avLst/>
          </a:prstGeom>
          <a:noFill/>
          <a:ln>
            <a:noFill/>
          </a:ln>
        </p:spPr>
        <p:txBody>
          <a:bodyPr lIns="91425" tIns="91425" rIns="91425" bIns="91425" anchor="t" anchorCtr="0"/>
          <a:lstStyle>
            <a:lvl1pPr marL="203195" marR="0" lvl="0" indent="0" algn="l" rtl="0">
              <a:spcBef>
                <a:spcPts val="640"/>
              </a:spcBef>
              <a:buClr>
                <a:srgbClr val="003974"/>
              </a:buClr>
              <a:buSzPct val="100000"/>
              <a:buFont typeface="Arial"/>
              <a:buNone/>
              <a:defRPr sz="3200" b="0" i="0" u="none" strike="noStrike" cap="none">
                <a:solidFill>
                  <a:schemeClr val="dk1"/>
                </a:solidFill>
                <a:latin typeface="AvenirNext LT Pro Regular" panose="020B0504020202020204" pitchFamily="34" charset="0"/>
                <a:ea typeface="Verdana"/>
                <a:cs typeface="Verdana"/>
                <a:sym typeface="Verdana"/>
              </a:defRPr>
            </a:lvl1pPr>
            <a:lvl2pPr marL="742931" marR="0" lvl="1" indent="-152396"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2972" marR="0" lvl="2" indent="-76198"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160" marR="0" lvl="3" indent="-133347"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24" marR="0" lvl="4" indent="-104773"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537" marR="0" lvl="5"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5" marR="0" lvl="7"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 name="Shape 24"/>
          <p:cNvSpPr txBox="1">
            <a:spLocks noGrp="1"/>
          </p:cNvSpPr>
          <p:nvPr>
            <p:ph type="title"/>
          </p:nvPr>
        </p:nvSpPr>
        <p:spPr>
          <a:xfrm>
            <a:off x="0" y="489348"/>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0" i="0" u="none" strike="noStrike" cap="none">
                <a:solidFill>
                  <a:schemeClr val="tx1"/>
                </a:solidFill>
                <a:latin typeface="Knockout HTF67-FullBantamwt" pitchFamily="50" charset="0"/>
                <a:ea typeface="Knockout HTF67-FullBantamwt" pitchFamily="50"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lang="de-AT" dirty="0"/>
          </a:p>
        </p:txBody>
      </p:sp>
      <p:pic>
        <p:nvPicPr>
          <p:cNvPr id="10" name="Picture 4" descr="DENIM FULL SCREEN.png"/>
          <p:cNvPicPr>
            <a:picLocks noChangeAspect="1"/>
          </p:cNvPicPr>
          <p:nvPr userDrawn="1"/>
        </p:nvPicPr>
        <p:blipFill rotWithShape="1">
          <a:blip r:embed="rId2" cstate="screen">
            <a:extLst>
              <a:ext uri="{28A0092B-C50C-407E-A947-70E740481C1C}">
                <a14:useLocalDpi xmlns:a14="http://schemas.microsoft.com/office/drawing/2010/main"/>
              </a:ext>
            </a:extLst>
          </a:blip>
          <a:srcRect l="75000"/>
          <a:stretch/>
        </p:blipFill>
        <p:spPr>
          <a:xfrm>
            <a:off x="6858000" y="0"/>
            <a:ext cx="2286000" cy="5143500"/>
          </a:xfrm>
          <a:prstGeom prst="rect">
            <a:avLst/>
          </a:prstGeom>
        </p:spPr>
      </p:pic>
      <p:pic>
        <p:nvPicPr>
          <p:cNvPr id="11" name="Grafik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96200" y="3714750"/>
            <a:ext cx="1196808" cy="1143000"/>
          </a:xfrm>
          <a:prstGeom prst="rect">
            <a:avLst/>
          </a:prstGeom>
        </p:spPr>
      </p:pic>
    </p:spTree>
    <p:extLst>
      <p:ext uri="{BB962C8B-B14F-4D97-AF65-F5344CB8AC3E}">
        <p14:creationId xmlns:p14="http://schemas.microsoft.com/office/powerpoint/2010/main" val="1624555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sionen">
    <p:spTree>
      <p:nvGrpSpPr>
        <p:cNvPr id="1" name=""/>
        <p:cNvGrpSpPr/>
        <p:nvPr/>
      </p:nvGrpSpPr>
      <p:grpSpPr>
        <a:xfrm>
          <a:off x="0" y="0"/>
          <a:ext cx="0" cy="0"/>
          <a:chOff x="0" y="0"/>
          <a:chExt cx="0" cy="0"/>
        </a:xfrm>
      </p:grpSpPr>
      <p:pic>
        <p:nvPicPr>
          <p:cNvPr id="3" name="Picture 4" descr="DENIM FULL SCREEN.png"/>
          <p:cNvPicPr>
            <a:picLocks noChangeAspect="1"/>
          </p:cNvPicPr>
          <p:nvPr userDrawn="1"/>
        </p:nvPicPr>
        <p:blipFill rotWithShape="1">
          <a:blip r:embed="rId2" cstate="screen">
            <a:extLst>
              <a:ext uri="{28A0092B-C50C-407E-A947-70E740481C1C}">
                <a14:useLocalDpi xmlns:a14="http://schemas.microsoft.com/office/drawing/2010/main"/>
              </a:ext>
            </a:extLst>
          </a:blip>
          <a:srcRect b="78148"/>
          <a:stretch/>
        </p:blipFill>
        <p:spPr>
          <a:xfrm>
            <a:off x="-75753" y="3867436"/>
            <a:ext cx="9295506" cy="832939"/>
          </a:xfrm>
          <a:prstGeom prst="rect">
            <a:avLst/>
          </a:prstGeom>
        </p:spPr>
      </p:pic>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32892" y="171451"/>
            <a:ext cx="1196808" cy="1143000"/>
          </a:xfrm>
          <a:prstGeom prst="rect">
            <a:avLst/>
          </a:prstGeom>
        </p:spPr>
      </p:pic>
      <p:sp>
        <p:nvSpPr>
          <p:cNvPr id="2" name="Titel 1"/>
          <p:cNvSpPr>
            <a:spLocks noGrp="1"/>
          </p:cNvSpPr>
          <p:nvPr>
            <p:ph type="title" hasCustomPrompt="1"/>
          </p:nvPr>
        </p:nvSpPr>
        <p:spPr>
          <a:xfrm>
            <a:off x="628650" y="3922300"/>
            <a:ext cx="7886700" cy="994172"/>
          </a:xfrm>
          <a:prstGeom prst="rect">
            <a:avLst/>
          </a:prstGeom>
        </p:spPr>
        <p:txBody>
          <a:bodyPr/>
          <a:lstStyle>
            <a:lvl1pPr>
              <a:defRPr>
                <a:solidFill>
                  <a:schemeClr val="bg1"/>
                </a:solidFill>
                <a:latin typeface="Knockout HTF67-FullBantamwt" pitchFamily="50" charset="0"/>
              </a:defRPr>
            </a:lvl1pPr>
          </a:lstStyle>
          <a:p>
            <a:r>
              <a:rPr lang="de-DE" dirty="0"/>
              <a:t>TITELMASTERFORMAT DURCH KLICKEN BEARBEITEN</a:t>
            </a:r>
            <a:endParaRPr lang="de-AT" dirty="0"/>
          </a:p>
        </p:txBody>
      </p:sp>
    </p:spTree>
    <p:extLst>
      <p:ext uri="{BB962C8B-B14F-4D97-AF65-F5344CB8AC3E}">
        <p14:creationId xmlns:p14="http://schemas.microsoft.com/office/powerpoint/2010/main" val="3946713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746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 Pictures">
    <p:spTree>
      <p:nvGrpSpPr>
        <p:cNvPr id="1" name="Shape 21"/>
        <p:cNvGrpSpPr/>
        <p:nvPr/>
      </p:nvGrpSpPr>
      <p:grpSpPr>
        <a:xfrm>
          <a:off x="0" y="0"/>
          <a:ext cx="0" cy="0"/>
          <a:chOff x="0" y="0"/>
          <a:chExt cx="0" cy="0"/>
        </a:xfrm>
      </p:grpSpPr>
      <p:pic>
        <p:nvPicPr>
          <p:cNvPr id="7" name="Picture 4" descr="DENIM FULL SCREEN.png"/>
          <p:cNvPicPr>
            <a:picLocks noChangeAspect="1"/>
          </p:cNvPicPr>
          <p:nvPr userDrawn="1"/>
        </p:nvPicPr>
        <p:blipFill rotWithShape="1">
          <a:blip r:embed="rId2" cstate="screen">
            <a:extLst>
              <a:ext uri="{28A0092B-C50C-407E-A947-70E740481C1C}">
                <a14:useLocalDpi xmlns:a14="http://schemas.microsoft.com/office/drawing/2010/main"/>
              </a:ext>
            </a:extLst>
          </a:blip>
          <a:srcRect b="78148"/>
          <a:stretch/>
        </p:blipFill>
        <p:spPr>
          <a:xfrm>
            <a:off x="0" y="0"/>
            <a:ext cx="9144000" cy="1123950"/>
          </a:xfrm>
          <a:prstGeom prst="rect">
            <a:avLst/>
          </a:prstGeom>
        </p:spPr>
      </p:pic>
      <p:pic>
        <p:nvPicPr>
          <p:cNvPr id="8" name="Grafi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32892" y="171451"/>
            <a:ext cx="1196808" cy="1143000"/>
          </a:xfrm>
          <a:prstGeom prst="rect">
            <a:avLst/>
          </a:prstGeom>
        </p:spPr>
      </p:pic>
      <p:sp>
        <p:nvSpPr>
          <p:cNvPr id="24" name="Shape 24"/>
          <p:cNvSpPr txBox="1">
            <a:spLocks noGrp="1"/>
          </p:cNvSpPr>
          <p:nvPr>
            <p:ph type="title"/>
          </p:nvPr>
        </p:nvSpPr>
        <p:spPr>
          <a:xfrm>
            <a:off x="835960" y="285751"/>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0" i="0" u="none" strike="noStrike" cap="none">
                <a:solidFill>
                  <a:schemeClr val="lt1"/>
                </a:solidFill>
                <a:latin typeface="Knockout HTF67-FullBantamwt" pitchFamily="50" charset="0"/>
                <a:ea typeface="Knockout HTF67-FullBantamwt" pitchFamily="50"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lang="de-AT" dirty="0"/>
          </a:p>
        </p:txBody>
      </p:sp>
    </p:spTree>
    <p:extLst>
      <p:ext uri="{BB962C8B-B14F-4D97-AF65-F5344CB8AC3E}">
        <p14:creationId xmlns:p14="http://schemas.microsoft.com/office/powerpoint/2010/main" val="1125643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cxnSp>
        <p:nvCxnSpPr>
          <p:cNvPr id="7" name="Verbinder: gewinkelt 3"/>
          <p:cNvCxnSpPr/>
          <p:nvPr userDrawn="1"/>
        </p:nvCxnSpPr>
        <p:spPr>
          <a:xfrm rot="5400000" flipH="1" flipV="1">
            <a:off x="7588771" y="460948"/>
            <a:ext cx="9525" cy="9525"/>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sp>
        <p:nvSpPr>
          <p:cNvPr id="8" name="Rechteck 7"/>
          <p:cNvSpPr/>
          <p:nvPr userDrawn="1"/>
        </p:nvSpPr>
        <p:spPr>
          <a:xfrm>
            <a:off x="918148" y="441273"/>
            <a:ext cx="7307705" cy="4260954"/>
          </a:xfrm>
          <a:prstGeom prst="rect">
            <a:avLst/>
          </a:prstGeom>
          <a:noFill/>
          <a:ln w="120650">
            <a:solidFill>
              <a:srgbClr val="B2A06C"/>
            </a:solidFill>
            <a:miter lim="800000"/>
          </a:ln>
          <a:effectLst>
            <a:outerShdw blurRad="50800" dist="76200" dir="78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050"/>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5456" y="-26369"/>
            <a:ext cx="1929858" cy="1843092"/>
          </a:xfrm>
          <a:prstGeom prst="rect">
            <a:avLst/>
          </a:prstGeom>
          <a:ln>
            <a:noFill/>
          </a:ln>
        </p:spPr>
      </p:pic>
      <p:sp>
        <p:nvSpPr>
          <p:cNvPr id="6" name="Titel 1"/>
          <p:cNvSpPr>
            <a:spLocks noGrp="1"/>
          </p:cNvSpPr>
          <p:nvPr>
            <p:ph type="title"/>
          </p:nvPr>
        </p:nvSpPr>
        <p:spPr>
          <a:xfrm>
            <a:off x="1257300" y="2223638"/>
            <a:ext cx="6556323" cy="2379416"/>
          </a:xfrm>
          <a:prstGeom prst="rect">
            <a:avLst/>
          </a:prstGeom>
        </p:spPr>
        <p:txBody>
          <a:bodyPr anchor="b"/>
          <a:lstStyle>
            <a:lvl1pPr>
              <a:buNone/>
              <a:defRPr lang="de-AT" sz="7200" b="1" kern="1200" baseline="0" dirty="0">
                <a:gradFill flip="none" rotWithShape="1">
                  <a:gsLst>
                    <a:gs pos="0">
                      <a:schemeClr val="accent6">
                        <a:lumMod val="0"/>
                        <a:lumOff val="100000"/>
                      </a:schemeClr>
                    </a:gs>
                    <a:gs pos="72000">
                      <a:schemeClr val="accent6">
                        <a:alpha val="76000"/>
                        <a:lumMod val="0"/>
                        <a:lumOff val="100000"/>
                      </a:schemeClr>
                    </a:gs>
                    <a:gs pos="100000">
                      <a:schemeClr val="bg1">
                        <a:lumMod val="75000"/>
                      </a:schemeClr>
                    </a:gs>
                  </a:gsLst>
                  <a:path path="circle">
                    <a:fillToRect l="50000" t="-80000" r="50000" b="180000"/>
                  </a:path>
                  <a:tileRect/>
                </a:gradFill>
                <a:effectLst>
                  <a:outerShdw blurRad="38100" dist="38100" dir="2700000" algn="tl">
                    <a:srgbClr val="000000">
                      <a:alpha val="43137"/>
                    </a:srgbClr>
                  </a:outerShdw>
                </a:effectLst>
                <a:latin typeface="Knockout HTF67-FullBantamwt" pitchFamily="50" charset="0"/>
                <a:ea typeface="+mj-ea"/>
                <a:cs typeface="Segoe UI" pitchFamily="34" charset="0"/>
              </a:defRPr>
            </a:lvl1pPr>
          </a:lstStyle>
          <a:p>
            <a:r>
              <a:rPr lang="de-DE" dirty="0"/>
              <a:t>Titelmasterformat durch Klicken bearbeiten</a:t>
            </a:r>
            <a:endParaRPr lang="de-AT" dirty="0"/>
          </a:p>
        </p:txBody>
      </p:sp>
    </p:spTree>
    <p:extLst>
      <p:ext uri="{BB962C8B-B14F-4D97-AF65-F5344CB8AC3E}">
        <p14:creationId xmlns:p14="http://schemas.microsoft.com/office/powerpoint/2010/main" val="4055828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 Rahmen">
    <p:spTree>
      <p:nvGrpSpPr>
        <p:cNvPr id="1" name=""/>
        <p:cNvGrpSpPr/>
        <p:nvPr/>
      </p:nvGrpSpPr>
      <p:grpSpPr>
        <a:xfrm>
          <a:off x="0" y="0"/>
          <a:ext cx="0" cy="0"/>
          <a:chOff x="0" y="0"/>
          <a:chExt cx="0" cy="0"/>
        </a:xfrm>
      </p:grpSpPr>
      <p:sp>
        <p:nvSpPr>
          <p:cNvPr id="7" name="Rechteck 6"/>
          <p:cNvSpPr/>
          <p:nvPr userDrawn="1"/>
        </p:nvSpPr>
        <p:spPr>
          <a:xfrm>
            <a:off x="415656" y="148281"/>
            <a:ext cx="8312690" cy="4846938"/>
          </a:xfrm>
          <a:prstGeom prst="rect">
            <a:avLst/>
          </a:prstGeom>
          <a:noFill/>
          <a:ln w="120650">
            <a:solidFill>
              <a:srgbClr val="B2A06C"/>
            </a:solidFill>
            <a:miter lim="800000"/>
          </a:ln>
          <a:effectLst>
            <a:outerShdw blurRad="50800" dist="76200" dir="78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050"/>
          </a:p>
        </p:txBody>
      </p:sp>
    </p:spTree>
    <p:extLst>
      <p:ext uri="{BB962C8B-B14F-4D97-AF65-F5344CB8AC3E}">
        <p14:creationId xmlns:p14="http://schemas.microsoft.com/office/powerpoint/2010/main" val="2535923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 Hintergrund">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1000" y="228600"/>
            <a:ext cx="897606" cy="857250"/>
          </a:xfrm>
          <a:prstGeom prst="rect">
            <a:avLst/>
          </a:prstGeom>
        </p:spPr>
      </p:pic>
    </p:spTree>
    <p:extLst>
      <p:ext uri="{BB962C8B-B14F-4D97-AF65-F5344CB8AC3E}">
        <p14:creationId xmlns:p14="http://schemas.microsoft.com/office/powerpoint/2010/main" val="1845770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 - Pictures">
    <p:spTree>
      <p:nvGrpSpPr>
        <p:cNvPr id="1" name="Shape 21"/>
        <p:cNvGrpSpPr/>
        <p:nvPr/>
      </p:nvGrpSpPr>
      <p:grpSpPr>
        <a:xfrm>
          <a:off x="0" y="0"/>
          <a:ext cx="0" cy="0"/>
          <a:chOff x="0" y="0"/>
          <a:chExt cx="0" cy="0"/>
        </a:xfrm>
      </p:grpSpPr>
      <p:pic>
        <p:nvPicPr>
          <p:cNvPr id="7" name="Picture 4" descr="DENIM FULL SCREEN.png"/>
          <p:cNvPicPr>
            <a:picLocks noChangeAspect="1"/>
          </p:cNvPicPr>
          <p:nvPr userDrawn="1"/>
        </p:nvPicPr>
        <p:blipFill rotWithShape="1">
          <a:blip r:embed="rId2" cstate="screen">
            <a:extLst>
              <a:ext uri="{28A0092B-C50C-407E-A947-70E740481C1C}">
                <a14:useLocalDpi xmlns:a14="http://schemas.microsoft.com/office/drawing/2010/main"/>
              </a:ext>
            </a:extLst>
          </a:blip>
          <a:srcRect b="78148"/>
          <a:stretch/>
        </p:blipFill>
        <p:spPr>
          <a:xfrm>
            <a:off x="0" y="0"/>
            <a:ext cx="9144000" cy="1123950"/>
          </a:xfrm>
          <a:prstGeom prst="rect">
            <a:avLst/>
          </a:prstGeom>
        </p:spPr>
      </p:pic>
      <p:pic>
        <p:nvPicPr>
          <p:cNvPr id="8" name="Grafik 7"/>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1712" b="97718" l="1635" r="96322"/>
                    </a14:imgEffect>
                  </a14:imgLayer>
                </a14:imgProps>
              </a:ext>
              <a:ext uri="{28A0092B-C50C-407E-A947-70E740481C1C}">
                <a14:useLocalDpi xmlns:a14="http://schemas.microsoft.com/office/drawing/2010/main" val="0"/>
              </a:ext>
            </a:extLst>
          </a:blip>
          <a:stretch>
            <a:fillRect/>
          </a:stretch>
        </p:blipFill>
        <p:spPr>
          <a:xfrm>
            <a:off x="7832892" y="171451"/>
            <a:ext cx="1196808" cy="1143000"/>
          </a:xfrm>
          <a:prstGeom prst="rect">
            <a:avLst/>
          </a:prstGeom>
        </p:spPr>
      </p:pic>
      <p:sp>
        <p:nvSpPr>
          <p:cNvPr id="24" name="Shape 24"/>
          <p:cNvSpPr txBox="1">
            <a:spLocks noGrp="1"/>
          </p:cNvSpPr>
          <p:nvPr>
            <p:ph type="title"/>
          </p:nvPr>
        </p:nvSpPr>
        <p:spPr>
          <a:xfrm>
            <a:off x="835960" y="285750"/>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0" i="0" u="none" strike="noStrike" cap="none">
                <a:solidFill>
                  <a:schemeClr val="lt1"/>
                </a:solidFill>
                <a:latin typeface="Knockout HTF67-FullBantamwt" pitchFamily="50" charset="0"/>
                <a:ea typeface="Knockout HTF67-FullBantamwt" pitchFamily="50"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lang="de-AT" dirty="0"/>
          </a:p>
        </p:txBody>
      </p:sp>
    </p:spTree>
    <p:extLst>
      <p:ext uri="{BB962C8B-B14F-4D97-AF65-F5344CB8AC3E}">
        <p14:creationId xmlns:p14="http://schemas.microsoft.com/office/powerpoint/2010/main" val="3108716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ackground - Denim">
    <p:spTree>
      <p:nvGrpSpPr>
        <p:cNvPr id="1" name=""/>
        <p:cNvGrpSpPr/>
        <p:nvPr/>
      </p:nvGrpSpPr>
      <p:grpSpPr>
        <a:xfrm>
          <a:off x="0" y="0"/>
          <a:ext cx="0" cy="0"/>
          <a:chOff x="0" y="0"/>
          <a:chExt cx="0" cy="0"/>
        </a:xfrm>
      </p:grpSpPr>
      <p:pic>
        <p:nvPicPr>
          <p:cNvPr id="5" name="Picture 4" descr="DENIM FULL SCREEN.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Grafik 5"/>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1712" b="97718" l="1635" r="96322"/>
                    </a14:imgEffect>
                  </a14:imgLayer>
                </a14:imgProps>
              </a:ext>
              <a:ext uri="{28A0092B-C50C-407E-A947-70E740481C1C}">
                <a14:useLocalDpi xmlns:a14="http://schemas.microsoft.com/office/drawing/2010/main" val="0"/>
              </a:ext>
            </a:extLst>
          </a:blip>
          <a:stretch>
            <a:fillRect/>
          </a:stretch>
        </p:blipFill>
        <p:spPr>
          <a:xfrm>
            <a:off x="7832892" y="171451"/>
            <a:ext cx="1196808" cy="1143000"/>
          </a:xfrm>
          <a:prstGeom prst="rect">
            <a:avLst/>
          </a:prstGeom>
        </p:spPr>
      </p:pic>
    </p:spTree>
    <p:extLst>
      <p:ext uri="{BB962C8B-B14F-4D97-AF65-F5344CB8AC3E}">
        <p14:creationId xmlns:p14="http://schemas.microsoft.com/office/powerpoint/2010/main" val="118265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75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 Text">
    <p:spTree>
      <p:nvGrpSpPr>
        <p:cNvPr id="1" name="Shape 21"/>
        <p:cNvGrpSpPr/>
        <p:nvPr/>
      </p:nvGrpSpPr>
      <p:grpSpPr>
        <a:xfrm>
          <a:off x="0" y="0"/>
          <a:ext cx="0" cy="0"/>
          <a:chOff x="0" y="0"/>
          <a:chExt cx="0" cy="0"/>
        </a:xfrm>
      </p:grpSpPr>
      <p:pic>
        <p:nvPicPr>
          <p:cNvPr id="7" name="Picture 4" descr="DENIM FULL SCREEN.png"/>
          <p:cNvPicPr>
            <a:picLocks noChangeAspect="1"/>
          </p:cNvPicPr>
          <p:nvPr userDrawn="1"/>
        </p:nvPicPr>
        <p:blipFill rotWithShape="1">
          <a:blip r:embed="rId2" cstate="screen">
            <a:extLst>
              <a:ext uri="{28A0092B-C50C-407E-A947-70E740481C1C}">
                <a14:useLocalDpi xmlns:a14="http://schemas.microsoft.com/office/drawing/2010/main"/>
              </a:ext>
            </a:extLst>
          </a:blip>
          <a:srcRect b="78148"/>
          <a:stretch/>
        </p:blipFill>
        <p:spPr>
          <a:xfrm>
            <a:off x="0" y="0"/>
            <a:ext cx="9144000" cy="1123950"/>
          </a:xfrm>
          <a:prstGeom prst="rect">
            <a:avLst/>
          </a:prstGeom>
        </p:spPr>
      </p:pic>
      <p:pic>
        <p:nvPicPr>
          <p:cNvPr id="8" name="Grafik 7"/>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1712" b="97718" l="1635" r="96322"/>
                    </a14:imgEffect>
                  </a14:imgLayer>
                </a14:imgProps>
              </a:ext>
              <a:ext uri="{28A0092B-C50C-407E-A947-70E740481C1C}">
                <a14:useLocalDpi xmlns:a14="http://schemas.microsoft.com/office/drawing/2010/main" val="0"/>
              </a:ext>
            </a:extLst>
          </a:blip>
          <a:stretch>
            <a:fillRect/>
          </a:stretch>
        </p:blipFill>
        <p:spPr>
          <a:xfrm>
            <a:off x="7832892" y="171451"/>
            <a:ext cx="1196808" cy="114300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AvenirNext LT Pro Regular" panose="020B0504020202020204" pitchFamily="34"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835960" y="285750"/>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0" i="0" u="none" strike="noStrike" cap="none">
                <a:solidFill>
                  <a:schemeClr val="lt1"/>
                </a:solidFill>
                <a:latin typeface="Knockout HTF69-FullLiteweight" pitchFamily="50" charset="0"/>
                <a:ea typeface="Knockout HTF69-FullLiteweight" pitchFamily="50"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lang="de-AT" dirty="0"/>
          </a:p>
        </p:txBody>
      </p:sp>
    </p:spTree>
    <p:extLst>
      <p:ext uri="{BB962C8B-B14F-4D97-AF65-F5344CB8AC3E}">
        <p14:creationId xmlns:p14="http://schemas.microsoft.com/office/powerpoint/2010/main" val="3073276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Text">
    <p:spTree>
      <p:nvGrpSpPr>
        <p:cNvPr id="1" name="Shape 21"/>
        <p:cNvGrpSpPr/>
        <p:nvPr/>
      </p:nvGrpSpPr>
      <p:grpSpPr>
        <a:xfrm>
          <a:off x="0" y="0"/>
          <a:ext cx="0" cy="0"/>
          <a:chOff x="0" y="0"/>
          <a:chExt cx="0" cy="0"/>
        </a:xfrm>
      </p:grpSpPr>
      <p:pic>
        <p:nvPicPr>
          <p:cNvPr id="7" name="Picture 4" descr="DENIM FULL SCREEN.png"/>
          <p:cNvPicPr>
            <a:picLocks noChangeAspect="1"/>
          </p:cNvPicPr>
          <p:nvPr userDrawn="1"/>
        </p:nvPicPr>
        <p:blipFill rotWithShape="1">
          <a:blip r:embed="rId2" cstate="screen">
            <a:extLst>
              <a:ext uri="{28A0092B-C50C-407E-A947-70E740481C1C}">
                <a14:useLocalDpi xmlns:a14="http://schemas.microsoft.com/office/drawing/2010/main"/>
              </a:ext>
            </a:extLst>
          </a:blip>
          <a:srcRect b="78148"/>
          <a:stretch/>
        </p:blipFill>
        <p:spPr>
          <a:xfrm>
            <a:off x="0" y="0"/>
            <a:ext cx="9144000" cy="1123950"/>
          </a:xfrm>
          <a:prstGeom prst="rect">
            <a:avLst/>
          </a:prstGeom>
        </p:spPr>
      </p:pic>
      <p:pic>
        <p:nvPicPr>
          <p:cNvPr id="8" name="Grafi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32892" y="171451"/>
            <a:ext cx="1196808" cy="1143000"/>
          </a:xfrm>
          <a:prstGeom prst="rect">
            <a:avLst/>
          </a:prstGeom>
        </p:spPr>
      </p:pic>
      <p:sp>
        <p:nvSpPr>
          <p:cNvPr id="22" name="Shape 22"/>
          <p:cNvSpPr txBox="1">
            <a:spLocks noGrp="1"/>
          </p:cNvSpPr>
          <p:nvPr>
            <p:ph type="body" idx="1"/>
          </p:nvPr>
        </p:nvSpPr>
        <p:spPr>
          <a:xfrm>
            <a:off x="838202" y="1563688"/>
            <a:ext cx="7848599" cy="3058416"/>
          </a:xfrm>
          <a:prstGeom prst="rect">
            <a:avLst/>
          </a:prstGeom>
          <a:noFill/>
          <a:ln>
            <a:noFill/>
          </a:ln>
        </p:spPr>
        <p:txBody>
          <a:bodyPr lIns="91425" tIns="91425" rIns="91425" bIns="91425" anchor="t" anchorCtr="0">
            <a:normAutofit/>
          </a:bodyPr>
          <a:lstStyle>
            <a:lvl1pPr marL="0" marR="0" lvl="0" indent="0" algn="l" rtl="0">
              <a:spcBef>
                <a:spcPts val="640"/>
              </a:spcBef>
              <a:buClr>
                <a:srgbClr val="003974"/>
              </a:buClr>
              <a:buSzPct val="100000"/>
              <a:buFont typeface="Arial"/>
              <a:buNone/>
              <a:defRPr sz="3200" b="0" i="0" u="none" strike="noStrike" cap="none">
                <a:solidFill>
                  <a:schemeClr val="dk1"/>
                </a:solidFill>
                <a:latin typeface="AvenirNext LT Pro Regular" panose="020B0504020202020204" pitchFamily="34" charset="0"/>
                <a:ea typeface="Verdana"/>
                <a:cs typeface="Verdana"/>
                <a:sym typeface="Verdana"/>
              </a:defRPr>
            </a:lvl1pPr>
            <a:lvl2pPr marL="742931" marR="0" lvl="1" indent="-152396"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2972" marR="0" lvl="2" indent="-76198"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160" marR="0" lvl="3" indent="-133347"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24" marR="0" lvl="4" indent="-104773"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537" marR="0" lvl="5"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5" marR="0" lvl="7"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835960" y="285751"/>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0" i="0" u="none" strike="noStrike" cap="none">
                <a:solidFill>
                  <a:schemeClr val="lt1"/>
                </a:solidFill>
                <a:latin typeface="Knockout HTF67-FullBantamwt" pitchFamily="50" charset="0"/>
                <a:ea typeface="Knockout HTF67-FullBantamwt" pitchFamily="50"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lang="de-AT" dirty="0"/>
          </a:p>
        </p:txBody>
      </p:sp>
    </p:spTree>
    <p:extLst>
      <p:ext uri="{BB962C8B-B14F-4D97-AF65-F5344CB8AC3E}">
        <p14:creationId xmlns:p14="http://schemas.microsoft.com/office/powerpoint/2010/main" val="2490907954"/>
      </p:ext>
    </p:extLst>
  </p:cSld>
  <p:clrMapOvr>
    <a:masterClrMapping/>
  </p:clrMapOvr>
  <p:extLst>
    <p:ext uri="{DCECCB84-F9BA-43D5-87BE-67443E8EF086}">
      <p15:sldGuideLst xmlns:p15="http://schemas.microsoft.com/office/powerpoint/2012/main">
        <p15:guide id="1" orient="horz" pos="985">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in Layout">
    <p:spTree>
      <p:nvGrpSpPr>
        <p:cNvPr id="1" name=""/>
        <p:cNvGrpSpPr/>
        <p:nvPr/>
      </p:nvGrpSpPr>
      <p:grpSpPr>
        <a:xfrm>
          <a:off x="0" y="0"/>
          <a:ext cx="0" cy="0"/>
          <a:chOff x="0" y="0"/>
          <a:chExt cx="0" cy="0"/>
        </a:xfrm>
      </p:grpSpPr>
      <p:pic>
        <p:nvPicPr>
          <p:cNvPr id="3" name="Picture 4" descr="DENIM FULL SCREEN.png"/>
          <p:cNvPicPr>
            <a:picLocks noChangeAspect="1"/>
          </p:cNvPicPr>
          <p:nvPr userDrawn="1"/>
        </p:nvPicPr>
        <p:blipFill rotWithShape="1">
          <a:blip r:embed="rId2" cstate="screen">
            <a:extLst>
              <a:ext uri="{28A0092B-C50C-407E-A947-70E740481C1C}">
                <a14:useLocalDpi xmlns:a14="http://schemas.microsoft.com/office/drawing/2010/main"/>
              </a:ext>
            </a:extLst>
          </a:blip>
          <a:srcRect b="78148"/>
          <a:stretch/>
        </p:blipFill>
        <p:spPr>
          <a:xfrm>
            <a:off x="0" y="0"/>
            <a:ext cx="9144000" cy="1123950"/>
          </a:xfrm>
          <a:prstGeom prst="rect">
            <a:avLst/>
          </a:prstGeom>
        </p:spPr>
      </p:pic>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32892" y="171451"/>
            <a:ext cx="1196808" cy="1143000"/>
          </a:xfrm>
          <a:prstGeom prst="rect">
            <a:avLst/>
          </a:prstGeom>
        </p:spPr>
      </p:pic>
      <p:sp>
        <p:nvSpPr>
          <p:cNvPr id="2" name="Titel 1"/>
          <p:cNvSpPr>
            <a:spLocks noGrp="1"/>
          </p:cNvSpPr>
          <p:nvPr>
            <p:ph type="title" hasCustomPrompt="1"/>
          </p:nvPr>
        </p:nvSpPr>
        <p:spPr>
          <a:xfrm>
            <a:off x="628650" y="274638"/>
            <a:ext cx="7886700" cy="993775"/>
          </a:xfrm>
          <a:prstGeom prst="rect">
            <a:avLst/>
          </a:prstGeom>
        </p:spPr>
        <p:txBody>
          <a:bodyPr/>
          <a:lstStyle>
            <a:lvl1pPr>
              <a:defRPr>
                <a:solidFill>
                  <a:schemeClr val="bg1"/>
                </a:solidFill>
                <a:latin typeface="Knockout HTF67-FullBantamwt" pitchFamily="50" charset="0"/>
              </a:defRPr>
            </a:lvl1pPr>
          </a:lstStyle>
          <a:p>
            <a:r>
              <a:rPr lang="de-DE" dirty="0"/>
              <a:t>TITELMASTERFORMAT DURCH KLICKEN BEARBEITEN</a:t>
            </a:r>
            <a:endParaRPr lang="de-AT" dirty="0"/>
          </a:p>
        </p:txBody>
      </p:sp>
      <p:sp>
        <p:nvSpPr>
          <p:cNvPr id="5" name="Shape 22"/>
          <p:cNvSpPr txBox="1">
            <a:spLocks noGrp="1"/>
          </p:cNvSpPr>
          <p:nvPr>
            <p:ph type="body" idx="1"/>
          </p:nvPr>
        </p:nvSpPr>
        <p:spPr>
          <a:xfrm>
            <a:off x="838202" y="1563688"/>
            <a:ext cx="7848599" cy="3058416"/>
          </a:xfrm>
          <a:prstGeom prst="rect">
            <a:avLst/>
          </a:prstGeom>
          <a:noFill/>
          <a:ln>
            <a:noFill/>
          </a:ln>
        </p:spPr>
        <p:txBody>
          <a:bodyPr lIns="91425" tIns="91425" rIns="91425" bIns="91425" anchor="t" anchorCtr="0">
            <a:normAutofit/>
          </a:bodyPr>
          <a:lstStyle>
            <a:lvl1pPr marL="0" marR="0" lvl="0" indent="0" algn="l" rtl="0">
              <a:spcBef>
                <a:spcPts val="640"/>
              </a:spcBef>
              <a:buClr>
                <a:srgbClr val="003974"/>
              </a:buClr>
              <a:buSzPct val="100000"/>
              <a:buFont typeface="Arial"/>
              <a:buNone/>
              <a:defRPr sz="3200" b="0" i="0" u="none" strike="noStrike" cap="none">
                <a:solidFill>
                  <a:schemeClr val="dk1"/>
                </a:solidFill>
                <a:latin typeface="AvenirNext LT Pro Regular" panose="020B0504020202020204" pitchFamily="34" charset="0"/>
                <a:ea typeface="Verdana"/>
                <a:cs typeface="Verdana"/>
                <a:sym typeface="Verdana"/>
              </a:defRPr>
            </a:lvl1pPr>
            <a:lvl2pPr marL="742931" marR="0" lvl="1" indent="-152396"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2972" marR="0" lvl="2" indent="-76198"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160" marR="0" lvl="3" indent="-133347"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24" marR="0" lvl="4" indent="-104773"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537" marR="0" lvl="5"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5" marR="0" lvl="7"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1485443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95458919"/>
      </p:ext>
    </p:extLst>
  </p:cSld>
  <p:clrMap bg1="lt1" tx1="dk1" bg2="lt2" tx2="dk2" accent1="accent1" accent2="accent2" accent3="accent3" accent4="accent4" accent5="accent5" accent6="accent6" hlink="hlink" folHlink="folHlink"/>
  <p:sldLayoutIdLst>
    <p:sldLayoutId id="2147483680" r:id="rId1"/>
    <p:sldLayoutId id="2147483761" r:id="rId2"/>
    <p:sldLayoutId id="2147483762" r:id="rId3"/>
    <p:sldLayoutId id="2147483777" r:id="rId4"/>
    <p:sldLayoutId id="2147483778" r:id="rId5"/>
    <p:sldLayoutId id="2147483779" r:id="rId6"/>
    <p:sldLayoutId id="2147483781"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2524681"/>
      </p:ext>
    </p:extLst>
  </p:cSld>
  <p:clrMap bg1="lt1" tx1="dk1" bg2="lt2" tx2="dk2" accent1="accent1" accent2="accent2" accent3="accent3" accent4="accent4" accent5="accent5" accent6="accent6" hlink="hlink" folHlink="folHlink"/>
  <p:sldLayoutIdLst>
    <p:sldLayoutId id="2147483764" r:id="rId1"/>
    <p:sldLayoutId id="2147483774" r:id="rId2"/>
    <p:sldLayoutId id="2147483775" r:id="rId3"/>
    <p:sldLayoutId id="2147483766" r:id="rId4"/>
    <p:sldLayoutId id="2147483767" r:id="rId5"/>
    <p:sldLayoutId id="2147483768" r:id="rId6"/>
    <p:sldLayoutId id="2147483772" r:id="rId7"/>
    <p:sldLayoutId id="2147483773" r:id="rId8"/>
    <p:sldLayoutId id="2147483784" r:id="rId9"/>
    <p:sldLayoutId id="2147483785" r:id="rId10"/>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a:extLst>
              <a:ext uri="{28A0092B-C50C-407E-A947-70E740481C1C}">
                <a14:useLocalDpi xmlns:a14="http://schemas.microsoft.com/office/drawing/2010/main" val="0"/>
              </a:ext>
            </a:extLst>
          </a:blip>
          <a:srcRect b="12293"/>
          <a:stretch/>
        </p:blipFill>
        <p:spPr>
          <a:xfrm>
            <a:off x="914400" y="438151"/>
            <a:ext cx="7315200" cy="4267200"/>
          </a:xfrm>
          <a:prstGeom prst="rect">
            <a:avLst/>
          </a:prstGeom>
        </p:spPr>
      </p:pic>
      <p:sp>
        <p:nvSpPr>
          <p:cNvPr id="4" name="Title 3">
            <a:extLst>
              <a:ext uri="{FF2B5EF4-FFF2-40B4-BE49-F238E27FC236}">
                <a16:creationId xmlns:a16="http://schemas.microsoft.com/office/drawing/2014/main" id="{7EBE79AA-BC80-44F2-9F87-5F11BF509F0E}"/>
              </a:ext>
            </a:extLst>
          </p:cNvPr>
          <p:cNvSpPr>
            <a:spLocks noGrp="1"/>
          </p:cNvSpPr>
          <p:nvPr>
            <p:ph type="title" idx="4294967295"/>
          </p:nvPr>
        </p:nvSpPr>
        <p:spPr>
          <a:xfrm>
            <a:off x="5068888" y="3421063"/>
            <a:ext cx="4075112" cy="1108075"/>
          </a:xfrm>
          <a:prstGeom prst="rect">
            <a:avLst/>
          </a:prstGeom>
        </p:spPr>
        <p:txBody>
          <a:bodyPr/>
          <a:lstStyle/>
          <a:p>
            <a:r>
              <a:rPr lang="en-US" sz="5000" dirty="0">
                <a:solidFill>
                  <a:schemeClr val="bg1"/>
                </a:solidFill>
                <a:latin typeface="Knockout HTF69-FullLiteweight" pitchFamily="50" charset="0"/>
              </a:rPr>
              <a:t>INTERVIEWS</a:t>
            </a:r>
          </a:p>
        </p:txBody>
      </p:sp>
      <p:sp>
        <p:nvSpPr>
          <p:cNvPr id="5" name="Rechteck 4"/>
          <p:cNvSpPr/>
          <p:nvPr/>
        </p:nvSpPr>
        <p:spPr>
          <a:xfrm>
            <a:off x="918149" y="441273"/>
            <a:ext cx="7307705" cy="4260954"/>
          </a:xfrm>
          <a:prstGeom prst="rect">
            <a:avLst/>
          </a:prstGeom>
          <a:noFill/>
          <a:ln w="120650">
            <a:solidFill>
              <a:srgbClr val="B2A06C"/>
            </a:solidFill>
            <a:miter lim="800000"/>
          </a:ln>
          <a:effectLst>
            <a:outerShdw blurRad="50800" dist="76200" dir="78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050"/>
          </a:p>
        </p:txBody>
      </p:sp>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5456" y="-26369"/>
            <a:ext cx="1929858" cy="1843092"/>
          </a:xfrm>
          <a:prstGeom prst="rect">
            <a:avLst/>
          </a:prstGeom>
          <a:ln>
            <a:noFill/>
          </a:ln>
        </p:spPr>
      </p:pic>
    </p:spTree>
    <p:extLst>
      <p:ext uri="{BB962C8B-B14F-4D97-AF65-F5344CB8AC3E}">
        <p14:creationId xmlns:p14="http://schemas.microsoft.com/office/powerpoint/2010/main" val="364852540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153DC-D51A-4AB5-938A-F0DC46A4C828}"/>
              </a:ext>
            </a:extLst>
          </p:cNvPr>
          <p:cNvSpPr>
            <a:spLocks noGrp="1"/>
          </p:cNvSpPr>
          <p:nvPr>
            <p:ph type="title"/>
          </p:nvPr>
        </p:nvSpPr>
        <p:spPr/>
        <p:txBody>
          <a:bodyPr/>
          <a:lstStyle/>
          <a:p>
            <a:r>
              <a:rPr lang="en-GB" dirty="0"/>
              <a:t>AFTER THE INTERVIEW</a:t>
            </a:r>
            <a:endParaRPr lang="en-US" dirty="0"/>
          </a:p>
        </p:txBody>
      </p:sp>
      <p:sp>
        <p:nvSpPr>
          <p:cNvPr id="3" name="Text Placeholder 2">
            <a:extLst>
              <a:ext uri="{FF2B5EF4-FFF2-40B4-BE49-F238E27FC236}">
                <a16:creationId xmlns:a16="http://schemas.microsoft.com/office/drawing/2014/main" id="{20B44571-C480-4873-95D2-73CA7735B11D}"/>
              </a:ext>
            </a:extLst>
          </p:cNvPr>
          <p:cNvSpPr>
            <a:spLocks noGrp="1"/>
          </p:cNvSpPr>
          <p:nvPr>
            <p:ph type="body" idx="1"/>
          </p:nvPr>
        </p:nvSpPr>
        <p:spPr>
          <a:xfrm>
            <a:off x="874297" y="1635125"/>
            <a:ext cx="7848599" cy="3058416"/>
          </a:xfrm>
        </p:spPr>
        <p:txBody>
          <a:bodyPr/>
          <a:lstStyle/>
          <a:p>
            <a:r>
              <a:rPr lang="en-GB" dirty="0"/>
              <a:t>Beware of the “casual” conversation as you lead the journalist to the exit - during this time, everything is on the record</a:t>
            </a:r>
          </a:p>
          <a:p>
            <a:endParaRPr lang="en-GB" dirty="0"/>
          </a:p>
          <a:p>
            <a:r>
              <a:rPr lang="en-GB" dirty="0"/>
              <a:t>If you promised additional information, make sure you send it in due time</a:t>
            </a:r>
          </a:p>
          <a:p>
            <a:endParaRPr lang="en-US" dirty="0"/>
          </a:p>
        </p:txBody>
      </p:sp>
    </p:spTree>
    <p:extLst>
      <p:ext uri="{BB962C8B-B14F-4D97-AF65-F5344CB8AC3E}">
        <p14:creationId xmlns:p14="http://schemas.microsoft.com/office/powerpoint/2010/main" val="1628663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1" name="Shape 241"/>
          <p:cNvSpPr txBox="1">
            <a:spLocks noGrp="1"/>
          </p:cNvSpPr>
          <p:nvPr>
            <p:ph type="title"/>
          </p:nvPr>
        </p:nvSpPr>
        <p:spPr/>
        <p:txBody>
          <a:bodyPr/>
          <a:lstStyle/>
          <a:p>
            <a:r>
              <a:rPr lang="en-US" dirty="0"/>
              <a:t>REMEMBER…</a:t>
            </a:r>
          </a:p>
        </p:txBody>
      </p:sp>
      <p:sp>
        <p:nvSpPr>
          <p:cNvPr id="3" name="Text Placeholder 2">
            <a:extLst>
              <a:ext uri="{FF2B5EF4-FFF2-40B4-BE49-F238E27FC236}">
                <a16:creationId xmlns:a16="http://schemas.microsoft.com/office/drawing/2014/main" id="{4EA0C6FD-54D5-4CBF-B791-98B1A495B445}"/>
              </a:ext>
            </a:extLst>
          </p:cNvPr>
          <p:cNvSpPr>
            <a:spLocks noGrp="1"/>
          </p:cNvSpPr>
          <p:nvPr>
            <p:ph type="body" idx="1"/>
          </p:nvPr>
        </p:nvSpPr>
        <p:spPr/>
        <p:txBody>
          <a:bodyPr/>
          <a:lstStyle/>
          <a:p>
            <a:r>
              <a:rPr lang="en-GB" sz="2200" dirty="0"/>
              <a:t>Body language can be louder than words</a:t>
            </a:r>
          </a:p>
          <a:p>
            <a:r>
              <a:rPr lang="en-GB" sz="2200" dirty="0"/>
              <a:t>Smile but keep it sincere</a:t>
            </a:r>
          </a:p>
          <a:p>
            <a:r>
              <a:rPr lang="en-GB" sz="2200" dirty="0"/>
              <a:t>First 30 and last 30 seconds have most impact</a:t>
            </a:r>
          </a:p>
          <a:p>
            <a:r>
              <a:rPr lang="en-GB" sz="2200" dirty="0"/>
              <a:t>Audience retention:</a:t>
            </a:r>
          </a:p>
          <a:p>
            <a:pPr lvl="1"/>
            <a:r>
              <a:rPr lang="en-GB" sz="1700" dirty="0"/>
              <a:t>20% of what is being told</a:t>
            </a:r>
          </a:p>
          <a:p>
            <a:pPr lvl="1"/>
            <a:r>
              <a:rPr lang="en-GB" sz="1700" dirty="0"/>
              <a:t>70% of what a speaker says</a:t>
            </a:r>
          </a:p>
          <a:p>
            <a:pPr lvl="1"/>
            <a:r>
              <a:rPr lang="en-GB" sz="1700" dirty="0"/>
              <a:t>90% of what a speaker does</a:t>
            </a:r>
          </a:p>
          <a:p>
            <a:r>
              <a:rPr lang="en-GB" sz="2200" dirty="0"/>
              <a:t>Know your key messages by heart and hammer them home</a:t>
            </a:r>
            <a:endParaRPr lang="en-US" sz="2200" dirty="0"/>
          </a:p>
        </p:txBody>
      </p:sp>
    </p:spTree>
    <p:extLst>
      <p:ext uri="{BB962C8B-B14F-4D97-AF65-F5344CB8AC3E}">
        <p14:creationId xmlns:p14="http://schemas.microsoft.com/office/powerpoint/2010/main" val="1921021107"/>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80C2-6031-4C5A-AE5A-9A25E8947062}"/>
              </a:ext>
            </a:extLst>
          </p:cNvPr>
          <p:cNvSpPr>
            <a:spLocks noGrp="1"/>
          </p:cNvSpPr>
          <p:nvPr>
            <p:ph type="title"/>
          </p:nvPr>
        </p:nvSpPr>
        <p:spPr/>
        <p:txBody>
          <a:bodyPr/>
          <a:lstStyle/>
          <a:p>
            <a:r>
              <a:rPr lang="en-US" dirty="0"/>
              <a:t>BRIDGING </a:t>
            </a:r>
          </a:p>
        </p:txBody>
      </p:sp>
      <p:pic>
        <p:nvPicPr>
          <p:cNvPr id="3" name="Picture 2" descr="dreamstime_m_46742648_bridge.jpg">
            <a:extLst>
              <a:ext uri="{FF2B5EF4-FFF2-40B4-BE49-F238E27FC236}">
                <a16:creationId xmlns:a16="http://schemas.microsoft.com/office/drawing/2014/main" id="{0C2A1C29-15FE-4C51-8497-FF2CBB6D7D7B}"/>
              </a:ext>
            </a:extLst>
          </p:cNvPr>
          <p:cNvPicPr>
            <a:picLocks noChangeAspect="1"/>
          </p:cNvPicPr>
          <p:nvPr/>
        </p:nvPicPr>
        <p:blipFill>
          <a:blip r:embed="rId3"/>
          <a:stretch>
            <a:fillRect/>
          </a:stretch>
        </p:blipFill>
        <p:spPr>
          <a:xfrm>
            <a:off x="-76200" y="1123950"/>
            <a:ext cx="9220200" cy="6170038"/>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2892" y="171451"/>
            <a:ext cx="1196808" cy="1143000"/>
          </a:xfrm>
          <a:prstGeom prst="rect">
            <a:avLst/>
          </a:prstGeom>
        </p:spPr>
      </p:pic>
    </p:spTree>
    <p:extLst>
      <p:ext uri="{BB962C8B-B14F-4D97-AF65-F5344CB8AC3E}">
        <p14:creationId xmlns:p14="http://schemas.microsoft.com/office/powerpoint/2010/main" val="3626862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DFA8CD8-BD9B-45B9-9086-2D751FCB4B4F}"/>
              </a:ext>
            </a:extLst>
          </p:cNvPr>
          <p:cNvSpPr>
            <a:spLocks noGrp="1"/>
          </p:cNvSpPr>
          <p:nvPr>
            <p:ph type="body" idx="1"/>
          </p:nvPr>
        </p:nvSpPr>
        <p:spPr>
          <a:xfrm>
            <a:off x="838201" y="1504949"/>
            <a:ext cx="7848599" cy="3089673"/>
          </a:xfrm>
        </p:spPr>
        <p:txBody>
          <a:bodyPr/>
          <a:lstStyle/>
          <a:p>
            <a:r>
              <a:rPr lang="en-US" dirty="0">
                <a:latin typeface="AvenirNext LT Pro Regular" panose="020B0504020202020204" pitchFamily="34" charset="0"/>
              </a:rPr>
              <a:t>Let me emphasize</a:t>
            </a:r>
          </a:p>
          <a:p>
            <a:r>
              <a:rPr lang="en-US" dirty="0">
                <a:latin typeface="AvenirNext LT Pro Regular" panose="020B0504020202020204" pitchFamily="34" charset="0"/>
              </a:rPr>
              <a:t>What’s really important</a:t>
            </a:r>
          </a:p>
          <a:p>
            <a:r>
              <a:rPr lang="en-US" dirty="0">
                <a:latin typeface="AvenirNext LT Pro Regular" panose="020B0504020202020204" pitchFamily="34" charset="0"/>
              </a:rPr>
              <a:t>And what this means is </a:t>
            </a:r>
          </a:p>
          <a:p>
            <a:r>
              <a:rPr lang="en-US" dirty="0">
                <a:latin typeface="AvenirNext LT Pro Regular" panose="020B0504020202020204" pitchFamily="34" charset="0"/>
              </a:rPr>
              <a:t>What matters most is </a:t>
            </a:r>
          </a:p>
          <a:p>
            <a:r>
              <a:rPr lang="en-US" dirty="0">
                <a:latin typeface="AvenirNext LT Pro Regular" panose="020B0504020202020204" pitchFamily="34" charset="0"/>
              </a:rPr>
              <a:t>And, as I’ve said before </a:t>
            </a:r>
          </a:p>
        </p:txBody>
      </p:sp>
      <p:sp>
        <p:nvSpPr>
          <p:cNvPr id="2" name="Title 1">
            <a:extLst>
              <a:ext uri="{FF2B5EF4-FFF2-40B4-BE49-F238E27FC236}">
                <a16:creationId xmlns:a16="http://schemas.microsoft.com/office/drawing/2014/main" id="{1A9C6F52-3B07-4D9E-BC9E-C1751059D623}"/>
              </a:ext>
            </a:extLst>
          </p:cNvPr>
          <p:cNvSpPr>
            <a:spLocks noGrp="1"/>
          </p:cNvSpPr>
          <p:nvPr>
            <p:ph type="title"/>
          </p:nvPr>
        </p:nvSpPr>
        <p:spPr/>
        <p:txBody>
          <a:bodyPr/>
          <a:lstStyle/>
          <a:p>
            <a:r>
              <a:rPr lang="en-US" dirty="0"/>
              <a:t>BRIDGING </a:t>
            </a:r>
          </a:p>
        </p:txBody>
      </p:sp>
    </p:spTree>
    <p:extLst>
      <p:ext uri="{BB962C8B-B14F-4D97-AF65-F5344CB8AC3E}">
        <p14:creationId xmlns:p14="http://schemas.microsoft.com/office/powerpoint/2010/main" val="47949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9" presetClass="emph" presetSubtype="0" nodeType="withEffect">
                                  <p:stCondLst>
                                    <p:cond delay="0"/>
                                  </p:stCondLst>
                                  <p:childTnLst>
                                    <p:set>
                                      <p:cBhvr rctx="PPT">
                                        <p:cTn id="14" dur="indefinite"/>
                                        <p:tgtEl>
                                          <p:spTgt spid="4">
                                            <p:txEl>
                                              <p:pRg st="0" end="0"/>
                                            </p:txEl>
                                          </p:spTgt>
                                        </p:tgtEl>
                                        <p:attrNameLst>
                                          <p:attrName>style.opacity</p:attrName>
                                        </p:attrNameLst>
                                      </p:cBhvr>
                                      <p:to>
                                        <p:strVal val="0.25"/>
                                      </p:to>
                                    </p:set>
                                    <p:animEffect filter="image" prLst="opacity: 0.25">
                                      <p:cBhvr rctx="IE">
                                        <p:cTn id="15" dur="indefinite"/>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par>
                                <p:cTn id="21" presetID="9" presetClass="emph" presetSubtype="0" nodeType="withEffect">
                                  <p:stCondLst>
                                    <p:cond delay="0"/>
                                  </p:stCondLst>
                                  <p:childTnLst>
                                    <p:set>
                                      <p:cBhvr rctx="PPT">
                                        <p:cTn id="22" dur="indefinite"/>
                                        <p:tgtEl>
                                          <p:spTgt spid="4">
                                            <p:txEl>
                                              <p:pRg st="1" end="1"/>
                                            </p:txEl>
                                          </p:spTgt>
                                        </p:tgtEl>
                                        <p:attrNameLst>
                                          <p:attrName>style.opacity</p:attrName>
                                        </p:attrNameLst>
                                      </p:cBhvr>
                                      <p:to>
                                        <p:strVal val="0.25"/>
                                      </p:to>
                                    </p:set>
                                    <p:animEffect filter="image" prLst="opacity: 0.25">
                                      <p:cBhvr rctx="IE">
                                        <p:cTn id="23" dur="indefinite"/>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par>
                                <p:cTn id="29" presetID="9" presetClass="emph" presetSubtype="0" nodeType="withEffect">
                                  <p:stCondLst>
                                    <p:cond delay="0"/>
                                  </p:stCondLst>
                                  <p:childTnLst>
                                    <p:set>
                                      <p:cBhvr rctx="PPT">
                                        <p:cTn id="30" dur="indefinite"/>
                                        <p:tgtEl>
                                          <p:spTgt spid="4">
                                            <p:txEl>
                                              <p:pRg st="2" end="2"/>
                                            </p:txEl>
                                          </p:spTgt>
                                        </p:tgtEl>
                                        <p:attrNameLst>
                                          <p:attrName>style.opacity</p:attrName>
                                        </p:attrNameLst>
                                      </p:cBhvr>
                                      <p:to>
                                        <p:strVal val="0.25"/>
                                      </p:to>
                                    </p:set>
                                    <p:animEffect filter="image" prLst="opacity: 0.25">
                                      <p:cBhvr rctx="IE">
                                        <p:cTn id="31" dur="indefinite"/>
                                        <p:tgtEl>
                                          <p:spTgt spid="4">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fade">
                                      <p:cBhvr>
                                        <p:cTn id="36" dur="500"/>
                                        <p:tgtEl>
                                          <p:spTgt spid="4">
                                            <p:txEl>
                                              <p:pRg st="4" end="4"/>
                                            </p:txEl>
                                          </p:spTgt>
                                        </p:tgtEl>
                                      </p:cBhvr>
                                    </p:animEffect>
                                  </p:childTnLst>
                                </p:cTn>
                              </p:par>
                              <p:par>
                                <p:cTn id="37" presetID="9" presetClass="emph" presetSubtype="0" nodeType="withEffect">
                                  <p:stCondLst>
                                    <p:cond delay="0"/>
                                  </p:stCondLst>
                                  <p:childTnLst>
                                    <p:set>
                                      <p:cBhvr rctx="PPT">
                                        <p:cTn id="38" dur="indefinite"/>
                                        <p:tgtEl>
                                          <p:spTgt spid="4">
                                            <p:txEl>
                                              <p:pRg st="3" end="3"/>
                                            </p:txEl>
                                          </p:spTgt>
                                        </p:tgtEl>
                                        <p:attrNameLst>
                                          <p:attrName>style.opacity</p:attrName>
                                        </p:attrNameLst>
                                      </p:cBhvr>
                                      <p:to>
                                        <p:strVal val="0.25"/>
                                      </p:to>
                                    </p:set>
                                    <p:animEffect filter="image" prLst="opacity: 0.25">
                                      <p:cBhvr rctx="IE">
                                        <p:cTn id="39" dur="indefinite"/>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A4F52-A55C-4B5E-B84B-86F949D9E82A}"/>
              </a:ext>
            </a:extLst>
          </p:cNvPr>
          <p:cNvSpPr>
            <a:spLocks noGrp="1"/>
          </p:cNvSpPr>
          <p:nvPr>
            <p:ph type="title"/>
          </p:nvPr>
        </p:nvSpPr>
        <p:spPr/>
        <p:txBody>
          <a:bodyPr/>
          <a:lstStyle/>
          <a:p>
            <a:r>
              <a:rPr lang="en-GB" dirty="0">
                <a:effectLst>
                  <a:outerShdw blurRad="38100" dist="38100" dir="2700000" algn="tl">
                    <a:srgbClr val="000000">
                      <a:alpha val="43137"/>
                    </a:srgbClr>
                  </a:outerShdw>
                </a:effectLst>
              </a:rPr>
              <a:t>BEING INTERVIEWED </a:t>
            </a:r>
            <a:br>
              <a:rPr lang="en-GB" dirty="0">
                <a:effectLst>
                  <a:outerShdw blurRad="38100" dist="38100" dir="2700000" algn="tl">
                    <a:srgbClr val="000000">
                      <a:alpha val="43137"/>
                    </a:srgbClr>
                  </a:outerShdw>
                </a:effectLst>
              </a:rPr>
            </a:br>
            <a:r>
              <a:rPr lang="en-GB" dirty="0">
                <a:effectLst>
                  <a:outerShdw blurRad="38100" dist="38100" dir="2700000" algn="tl">
                    <a:srgbClr val="000000">
                      <a:alpha val="43137"/>
                    </a:srgbClr>
                  </a:outerShdw>
                </a:effectLst>
              </a:rPr>
              <a:t>BY A JOURNALIST</a:t>
            </a:r>
            <a:endParaRPr lang="en-US" dirty="0">
              <a:effectLst>
                <a:outerShdw blurRad="38100" dist="38100" dir="2700000" algn="tl">
                  <a:srgbClr val="000000">
                    <a:alpha val="43137"/>
                  </a:srgbClr>
                </a:outerShdw>
              </a:effectLst>
            </a:endParaRPr>
          </a:p>
        </p:txBody>
      </p:sp>
      <p:sp>
        <p:nvSpPr>
          <p:cNvPr id="3" name="Text Placeholder 2">
            <a:extLst>
              <a:ext uri="{FF2B5EF4-FFF2-40B4-BE49-F238E27FC236}">
                <a16:creationId xmlns:a16="http://schemas.microsoft.com/office/drawing/2014/main" id="{7C5E5631-748A-4DA7-BA56-C2A79446CE30}"/>
              </a:ext>
            </a:extLst>
          </p:cNvPr>
          <p:cNvSpPr>
            <a:spLocks noGrp="1"/>
          </p:cNvSpPr>
          <p:nvPr>
            <p:ph type="body" idx="1"/>
          </p:nvPr>
        </p:nvSpPr>
        <p:spPr/>
        <p:txBody>
          <a:bodyPr/>
          <a:lstStyle/>
          <a:p>
            <a:r>
              <a:rPr lang="en-GB" dirty="0"/>
              <a:t>A few tips</a:t>
            </a:r>
            <a:endParaRPr lang="en-US" dirty="0"/>
          </a:p>
        </p:txBody>
      </p:sp>
    </p:spTree>
    <p:extLst>
      <p:ext uri="{BB962C8B-B14F-4D97-AF65-F5344CB8AC3E}">
        <p14:creationId xmlns:p14="http://schemas.microsoft.com/office/powerpoint/2010/main" val="3237665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4" name="Shape 184"/>
          <p:cNvSpPr txBox="1">
            <a:spLocks noGrp="1"/>
          </p:cNvSpPr>
          <p:nvPr>
            <p:ph type="title"/>
          </p:nvPr>
        </p:nvSpPr>
        <p:spPr>
          <a:prstGeom prst="rect">
            <a:avLst/>
          </a:prstGeom>
        </p:spPr>
        <p:txBody>
          <a:bodyPr lIns="68569" tIns="68569" rIns="68569" bIns="68569" anchor="ctr" anchorCtr="0">
            <a:noAutofit/>
          </a:bodyPr>
          <a:lstStyle/>
          <a:p>
            <a:r>
              <a:rPr lang="en-US" dirty="0"/>
              <a:t>PREPARATION IS KEY</a:t>
            </a:r>
          </a:p>
        </p:txBody>
      </p:sp>
      <p:sp>
        <p:nvSpPr>
          <p:cNvPr id="183" name="Shape 183"/>
          <p:cNvSpPr txBox="1">
            <a:spLocks noGrp="1"/>
          </p:cNvSpPr>
          <p:nvPr>
            <p:ph type="body" idx="1"/>
          </p:nvPr>
        </p:nvSpPr>
        <p:spPr>
          <a:prstGeom prst="rect">
            <a:avLst/>
          </a:prstGeom>
        </p:spPr>
        <p:txBody>
          <a:bodyPr lIns="68569" tIns="68569" rIns="68569" bIns="68569" anchor="t" anchorCtr="0">
            <a:noAutofit/>
          </a:bodyPr>
          <a:lstStyle/>
          <a:p>
            <a:pPr marL="38100">
              <a:lnSpc>
                <a:spcPct val="115000"/>
              </a:lnSpc>
              <a:spcBef>
                <a:spcPts val="525"/>
              </a:spcBef>
            </a:pPr>
            <a:r>
              <a:rPr lang="en-US" sz="2800" dirty="0">
                <a:solidFill>
                  <a:schemeClr val="tx1"/>
                </a:solidFill>
              </a:rPr>
              <a:t>Learn about the reporter/media</a:t>
            </a:r>
          </a:p>
          <a:p>
            <a:pPr marL="38100">
              <a:lnSpc>
                <a:spcPct val="115000"/>
              </a:lnSpc>
              <a:spcBef>
                <a:spcPts val="525"/>
              </a:spcBef>
            </a:pPr>
            <a:r>
              <a:rPr lang="en-US" sz="2800" dirty="0">
                <a:solidFill>
                  <a:schemeClr val="tx1"/>
                </a:solidFill>
              </a:rPr>
              <a:t>Determine your key messages (rule of 3s)</a:t>
            </a:r>
          </a:p>
          <a:p>
            <a:pPr marL="38100">
              <a:lnSpc>
                <a:spcPct val="115000"/>
              </a:lnSpc>
              <a:spcBef>
                <a:spcPts val="525"/>
              </a:spcBef>
            </a:pPr>
            <a:r>
              <a:rPr lang="en-US" sz="2800" dirty="0">
                <a:solidFill>
                  <a:schemeClr val="tx1"/>
                </a:solidFill>
              </a:rPr>
              <a:t>Remember your audience </a:t>
            </a:r>
          </a:p>
          <a:p>
            <a:pPr marL="38100">
              <a:lnSpc>
                <a:spcPct val="115000"/>
              </a:lnSpc>
              <a:spcBef>
                <a:spcPts val="525"/>
              </a:spcBef>
            </a:pPr>
            <a:r>
              <a:rPr lang="en-US" sz="2800" dirty="0">
                <a:solidFill>
                  <a:schemeClr val="tx1"/>
                </a:solidFill>
              </a:rPr>
              <a:t>Anticipate questions</a:t>
            </a:r>
          </a:p>
          <a:p>
            <a:pPr marL="38100">
              <a:lnSpc>
                <a:spcPct val="115000"/>
              </a:lnSpc>
              <a:spcBef>
                <a:spcPts val="525"/>
              </a:spcBef>
            </a:pPr>
            <a:r>
              <a:rPr lang="en-US" sz="2800" dirty="0">
                <a:solidFill>
                  <a:schemeClr val="tx1"/>
                </a:solidFill>
              </a:rPr>
              <a:t>Understand and respect media’s deadlines</a:t>
            </a:r>
          </a:p>
          <a:p>
            <a:pPr>
              <a:spcBef>
                <a:spcPts val="0"/>
              </a:spcBef>
            </a:pPr>
            <a:endParaRPr dirty="0"/>
          </a:p>
        </p:txBody>
      </p:sp>
    </p:spTree>
    <p:extLst>
      <p:ext uri="{BB962C8B-B14F-4D97-AF65-F5344CB8AC3E}">
        <p14:creationId xmlns:p14="http://schemas.microsoft.com/office/powerpoint/2010/main" val="349750921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
                                            <p:txEl>
                                              <p:pRg st="0" end="0"/>
                                            </p:txEl>
                                          </p:spTgt>
                                        </p:tgtEl>
                                        <p:attrNameLst>
                                          <p:attrName>style.visibility</p:attrName>
                                        </p:attrNameLst>
                                      </p:cBhvr>
                                      <p:to>
                                        <p:strVal val="visible"/>
                                      </p:to>
                                    </p:set>
                                    <p:animEffect transition="in" filter="fade">
                                      <p:cBhvr>
                                        <p:cTn id="7" dur="500"/>
                                        <p:tgtEl>
                                          <p:spTgt spid="1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xEl>
                                              <p:pRg st="1" end="1"/>
                                            </p:txEl>
                                          </p:spTgt>
                                        </p:tgtEl>
                                        <p:attrNameLst>
                                          <p:attrName>style.visibility</p:attrName>
                                        </p:attrNameLst>
                                      </p:cBhvr>
                                      <p:to>
                                        <p:strVal val="visible"/>
                                      </p:to>
                                    </p:set>
                                    <p:animEffect transition="in" filter="fade">
                                      <p:cBhvr>
                                        <p:cTn id="12" dur="500"/>
                                        <p:tgtEl>
                                          <p:spTgt spid="183">
                                            <p:txEl>
                                              <p:pRg st="1" end="1"/>
                                            </p:txEl>
                                          </p:spTgt>
                                        </p:tgtEl>
                                      </p:cBhvr>
                                    </p:animEffect>
                                  </p:childTnLst>
                                </p:cTn>
                              </p:par>
                              <p:par>
                                <p:cTn id="13" presetID="9" presetClass="emph" presetSubtype="0" nodeType="withEffect">
                                  <p:stCondLst>
                                    <p:cond delay="0"/>
                                  </p:stCondLst>
                                  <p:childTnLst>
                                    <p:set>
                                      <p:cBhvr rctx="PPT">
                                        <p:cTn id="14" dur="indefinite"/>
                                        <p:tgtEl>
                                          <p:spTgt spid="183">
                                            <p:txEl>
                                              <p:pRg st="0" end="0"/>
                                            </p:txEl>
                                          </p:spTgt>
                                        </p:tgtEl>
                                        <p:attrNameLst>
                                          <p:attrName>style.opacity</p:attrName>
                                        </p:attrNameLst>
                                      </p:cBhvr>
                                      <p:to>
                                        <p:strVal val="0.2"/>
                                      </p:to>
                                    </p:set>
                                    <p:animEffect filter="image" prLst="opacity: 0.2">
                                      <p:cBhvr rctx="IE">
                                        <p:cTn id="15" dur="indefinite"/>
                                        <p:tgtEl>
                                          <p:spTgt spid="18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3">
                                            <p:txEl>
                                              <p:pRg st="2" end="2"/>
                                            </p:txEl>
                                          </p:spTgt>
                                        </p:tgtEl>
                                        <p:attrNameLst>
                                          <p:attrName>style.visibility</p:attrName>
                                        </p:attrNameLst>
                                      </p:cBhvr>
                                      <p:to>
                                        <p:strVal val="visible"/>
                                      </p:to>
                                    </p:set>
                                    <p:animEffect transition="in" filter="fade">
                                      <p:cBhvr>
                                        <p:cTn id="20" dur="500"/>
                                        <p:tgtEl>
                                          <p:spTgt spid="183">
                                            <p:txEl>
                                              <p:pRg st="2" end="2"/>
                                            </p:txEl>
                                          </p:spTgt>
                                        </p:tgtEl>
                                      </p:cBhvr>
                                    </p:animEffect>
                                  </p:childTnLst>
                                </p:cTn>
                              </p:par>
                              <p:par>
                                <p:cTn id="21" presetID="9" presetClass="emph" presetSubtype="0" nodeType="withEffect">
                                  <p:stCondLst>
                                    <p:cond delay="0"/>
                                  </p:stCondLst>
                                  <p:childTnLst>
                                    <p:set>
                                      <p:cBhvr rctx="PPT">
                                        <p:cTn id="22" dur="indefinite"/>
                                        <p:tgtEl>
                                          <p:spTgt spid="183">
                                            <p:txEl>
                                              <p:pRg st="1" end="1"/>
                                            </p:txEl>
                                          </p:spTgt>
                                        </p:tgtEl>
                                        <p:attrNameLst>
                                          <p:attrName>style.opacity</p:attrName>
                                        </p:attrNameLst>
                                      </p:cBhvr>
                                      <p:to>
                                        <p:strVal val="0.2"/>
                                      </p:to>
                                    </p:set>
                                    <p:animEffect filter="image" prLst="opacity: 0.2">
                                      <p:cBhvr rctx="IE">
                                        <p:cTn id="23" dur="indefinite"/>
                                        <p:tgtEl>
                                          <p:spTgt spid="18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3">
                                            <p:txEl>
                                              <p:pRg st="3" end="3"/>
                                            </p:txEl>
                                          </p:spTgt>
                                        </p:tgtEl>
                                        <p:attrNameLst>
                                          <p:attrName>style.visibility</p:attrName>
                                        </p:attrNameLst>
                                      </p:cBhvr>
                                      <p:to>
                                        <p:strVal val="visible"/>
                                      </p:to>
                                    </p:set>
                                    <p:animEffect transition="in" filter="fade">
                                      <p:cBhvr>
                                        <p:cTn id="28" dur="500"/>
                                        <p:tgtEl>
                                          <p:spTgt spid="183">
                                            <p:txEl>
                                              <p:pRg st="3" end="3"/>
                                            </p:txEl>
                                          </p:spTgt>
                                        </p:tgtEl>
                                      </p:cBhvr>
                                    </p:animEffect>
                                  </p:childTnLst>
                                </p:cTn>
                              </p:par>
                              <p:par>
                                <p:cTn id="29" presetID="9" presetClass="emph" presetSubtype="0" nodeType="withEffect">
                                  <p:stCondLst>
                                    <p:cond delay="0"/>
                                  </p:stCondLst>
                                  <p:childTnLst>
                                    <p:set>
                                      <p:cBhvr rctx="PPT">
                                        <p:cTn id="30" dur="indefinite"/>
                                        <p:tgtEl>
                                          <p:spTgt spid="183">
                                            <p:txEl>
                                              <p:pRg st="2" end="2"/>
                                            </p:txEl>
                                          </p:spTgt>
                                        </p:tgtEl>
                                        <p:attrNameLst>
                                          <p:attrName>style.opacity</p:attrName>
                                        </p:attrNameLst>
                                      </p:cBhvr>
                                      <p:to>
                                        <p:strVal val="0.2"/>
                                      </p:to>
                                    </p:set>
                                    <p:animEffect filter="image" prLst="opacity: 0.2">
                                      <p:cBhvr rctx="IE">
                                        <p:cTn id="31" dur="indefinite"/>
                                        <p:tgtEl>
                                          <p:spTgt spid="18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83">
                                            <p:txEl>
                                              <p:pRg st="4" end="4"/>
                                            </p:txEl>
                                          </p:spTgt>
                                        </p:tgtEl>
                                        <p:attrNameLst>
                                          <p:attrName>style.visibility</p:attrName>
                                        </p:attrNameLst>
                                      </p:cBhvr>
                                      <p:to>
                                        <p:strVal val="visible"/>
                                      </p:to>
                                    </p:set>
                                    <p:animEffect transition="in" filter="fade">
                                      <p:cBhvr>
                                        <p:cTn id="36" dur="500"/>
                                        <p:tgtEl>
                                          <p:spTgt spid="183">
                                            <p:txEl>
                                              <p:pRg st="4" end="4"/>
                                            </p:txEl>
                                          </p:spTgt>
                                        </p:tgtEl>
                                      </p:cBhvr>
                                    </p:animEffect>
                                  </p:childTnLst>
                                </p:cTn>
                              </p:par>
                              <p:par>
                                <p:cTn id="37" presetID="9" presetClass="emph" presetSubtype="0" nodeType="withEffect">
                                  <p:stCondLst>
                                    <p:cond delay="0"/>
                                  </p:stCondLst>
                                  <p:childTnLst>
                                    <p:set>
                                      <p:cBhvr rctx="PPT">
                                        <p:cTn id="38" dur="indefinite"/>
                                        <p:tgtEl>
                                          <p:spTgt spid="183">
                                            <p:txEl>
                                              <p:pRg st="3" end="3"/>
                                            </p:txEl>
                                          </p:spTgt>
                                        </p:tgtEl>
                                        <p:attrNameLst>
                                          <p:attrName>style.opacity</p:attrName>
                                        </p:attrNameLst>
                                      </p:cBhvr>
                                      <p:to>
                                        <p:strVal val="0.2"/>
                                      </p:to>
                                    </p:set>
                                    <p:animEffect filter="image" prLst="opacity: 0.2">
                                      <p:cBhvr rctx="IE">
                                        <p:cTn id="39" dur="indefinite"/>
                                        <p:tgtEl>
                                          <p:spTgt spid="1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007AC8-AC9C-4108-AC2B-84F5E44F9095}"/>
              </a:ext>
            </a:extLst>
          </p:cNvPr>
          <p:cNvSpPr>
            <a:spLocks noGrp="1"/>
          </p:cNvSpPr>
          <p:nvPr>
            <p:ph type="body" idx="1"/>
          </p:nvPr>
        </p:nvSpPr>
        <p:spPr>
          <a:xfrm>
            <a:off x="4419600" y="1504950"/>
            <a:ext cx="4572000" cy="3280172"/>
          </a:xfrm>
        </p:spPr>
        <p:txBody>
          <a:bodyPr/>
          <a:lstStyle/>
          <a:p>
            <a:r>
              <a:rPr lang="en-US" sz="2400" dirty="0"/>
              <a:t>Comfortable talking to the media</a:t>
            </a:r>
          </a:p>
          <a:p>
            <a:r>
              <a:rPr lang="en-US" sz="2400" dirty="0"/>
              <a:t>Be the expert</a:t>
            </a:r>
          </a:p>
          <a:p>
            <a:r>
              <a:rPr lang="en-US" sz="2400" dirty="0"/>
              <a:t>No such thing as “off the record” </a:t>
            </a:r>
          </a:p>
          <a:p>
            <a:r>
              <a:rPr lang="en-US" sz="2400" dirty="0"/>
              <a:t>Practice what you are going to say</a:t>
            </a:r>
          </a:p>
          <a:p>
            <a:r>
              <a:rPr lang="en-US" sz="2400" dirty="0"/>
              <a:t>Remember your key messages</a:t>
            </a:r>
          </a:p>
        </p:txBody>
      </p:sp>
      <p:sp>
        <p:nvSpPr>
          <p:cNvPr id="2" name="Title 1">
            <a:extLst>
              <a:ext uri="{FF2B5EF4-FFF2-40B4-BE49-F238E27FC236}">
                <a16:creationId xmlns:a16="http://schemas.microsoft.com/office/drawing/2014/main" id="{4EF6D233-1281-4890-AF23-B8B54AABB044}"/>
              </a:ext>
            </a:extLst>
          </p:cNvPr>
          <p:cNvSpPr>
            <a:spLocks noGrp="1"/>
          </p:cNvSpPr>
          <p:nvPr>
            <p:ph type="title"/>
          </p:nvPr>
        </p:nvSpPr>
        <p:spPr/>
        <p:txBody>
          <a:bodyPr/>
          <a:lstStyle/>
          <a:p>
            <a:r>
              <a:rPr lang="en-US" dirty="0">
                <a:latin typeface="Knockout HTF69-FullLiteweight" pitchFamily="50" charset="0"/>
              </a:rPr>
              <a:t>CHOOSING A SPOKESPERSON</a:t>
            </a:r>
          </a:p>
        </p:txBody>
      </p:sp>
      <p:pic>
        <p:nvPicPr>
          <p:cNvPr id="5" name="Picture 4" descr="Lew%27s presentation to Kiwanis Final (1).pdf - Google Chrome">
            <a:extLst>
              <a:ext uri="{FF2B5EF4-FFF2-40B4-BE49-F238E27FC236}">
                <a16:creationId xmlns:a16="http://schemas.microsoft.com/office/drawing/2014/main" id="{203CD299-5F02-4CDA-9CCE-1415FBA084DF}"/>
              </a:ext>
            </a:extLst>
          </p:cNvPr>
          <p:cNvPicPr>
            <a:picLocks noChangeAspect="1"/>
          </p:cNvPicPr>
          <p:nvPr/>
        </p:nvPicPr>
        <p:blipFill rotWithShape="1">
          <a:blip r:embed="rId3"/>
          <a:srcRect l="13095" t="44473" r="60476" b="7762"/>
          <a:stretch/>
        </p:blipFill>
        <p:spPr>
          <a:xfrm>
            <a:off x="-21432" y="1118480"/>
            <a:ext cx="4136825" cy="4025019"/>
          </a:xfrm>
          <a:prstGeom prst="rect">
            <a:avLst/>
          </a:prstGeom>
        </p:spPr>
      </p:pic>
    </p:spTree>
    <p:extLst>
      <p:ext uri="{BB962C8B-B14F-4D97-AF65-F5344CB8AC3E}">
        <p14:creationId xmlns:p14="http://schemas.microsoft.com/office/powerpoint/2010/main" val="392572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9" presetClass="emph" presetSubtype="0" nodeType="withEffect">
                                  <p:stCondLst>
                                    <p:cond delay="0"/>
                                  </p:stCondLst>
                                  <p:childTnLst>
                                    <p:set>
                                      <p:cBhvr rctx="PPT">
                                        <p:cTn id="14" dur="indefinite"/>
                                        <p:tgtEl>
                                          <p:spTgt spid="3">
                                            <p:txEl>
                                              <p:pRg st="0" end="0"/>
                                            </p:txEl>
                                          </p:spTgt>
                                        </p:tgtEl>
                                        <p:attrNameLst>
                                          <p:attrName>style.opacity</p:attrName>
                                        </p:attrNameLst>
                                      </p:cBhvr>
                                      <p:to>
                                        <p:strVal val="0.25"/>
                                      </p:to>
                                    </p:set>
                                    <p:animEffect filter="image" prLst="opacity: 0.25">
                                      <p:cBhvr rctx="IE">
                                        <p:cTn id="15" dur="indefinite"/>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9" presetClass="emph" presetSubtype="0" nodeType="withEffect">
                                  <p:stCondLst>
                                    <p:cond delay="0"/>
                                  </p:stCondLst>
                                  <p:childTnLst>
                                    <p:set>
                                      <p:cBhvr rctx="PPT">
                                        <p:cTn id="22" dur="indefinite"/>
                                        <p:tgtEl>
                                          <p:spTgt spid="3">
                                            <p:txEl>
                                              <p:pRg st="1" end="1"/>
                                            </p:txEl>
                                          </p:spTgt>
                                        </p:tgtEl>
                                        <p:attrNameLst>
                                          <p:attrName>style.opacity</p:attrName>
                                        </p:attrNameLst>
                                      </p:cBhvr>
                                      <p:to>
                                        <p:strVal val="0.25"/>
                                      </p:to>
                                    </p:set>
                                    <p:animEffect filter="image" prLst="opacity: 0.25">
                                      <p:cBhvr rctx="IE">
                                        <p:cTn id="23" dur="indefinite"/>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9" presetClass="emph" presetSubtype="0" nodeType="withEffect">
                                  <p:stCondLst>
                                    <p:cond delay="0"/>
                                  </p:stCondLst>
                                  <p:childTnLst>
                                    <p:set>
                                      <p:cBhvr rctx="PPT">
                                        <p:cTn id="30" dur="indefinite"/>
                                        <p:tgtEl>
                                          <p:spTgt spid="3">
                                            <p:txEl>
                                              <p:pRg st="2" end="2"/>
                                            </p:txEl>
                                          </p:spTgt>
                                        </p:tgtEl>
                                        <p:attrNameLst>
                                          <p:attrName>style.opacity</p:attrName>
                                        </p:attrNameLst>
                                      </p:cBhvr>
                                      <p:to>
                                        <p:strVal val="0.25"/>
                                      </p:to>
                                    </p:set>
                                    <p:animEffect filter="image" prLst="opacity: 0.25">
                                      <p:cBhvr rctx="IE">
                                        <p:cTn id="31" dur="indefinite"/>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par>
                                <p:cTn id="37" presetID="9" presetClass="emph" presetSubtype="0" nodeType="withEffect">
                                  <p:stCondLst>
                                    <p:cond delay="0"/>
                                  </p:stCondLst>
                                  <p:childTnLst>
                                    <p:set>
                                      <p:cBhvr rctx="PPT">
                                        <p:cTn id="38" dur="indefinite"/>
                                        <p:tgtEl>
                                          <p:spTgt spid="3">
                                            <p:txEl>
                                              <p:pRg st="3" end="3"/>
                                            </p:txEl>
                                          </p:spTgt>
                                        </p:tgtEl>
                                        <p:attrNameLst>
                                          <p:attrName>style.opacity</p:attrName>
                                        </p:attrNameLst>
                                      </p:cBhvr>
                                      <p:to>
                                        <p:strVal val="0.25"/>
                                      </p:to>
                                    </p:set>
                                    <p:animEffect filter="image" prLst="opacity: 0.25">
                                      <p:cBhvr rctx="IE">
                                        <p:cTn id="39" dur="indefinite"/>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CC2F51-FF98-4EF2-9776-209BC22A7AC3}"/>
              </a:ext>
            </a:extLst>
          </p:cNvPr>
          <p:cNvSpPr>
            <a:spLocks noGrp="1"/>
          </p:cNvSpPr>
          <p:nvPr>
            <p:ph type="body" idx="1"/>
          </p:nvPr>
        </p:nvSpPr>
        <p:spPr>
          <a:xfrm>
            <a:off x="4419600" y="1504950"/>
            <a:ext cx="4267200" cy="3280172"/>
          </a:xfrm>
        </p:spPr>
        <p:txBody>
          <a:bodyPr/>
          <a:lstStyle/>
          <a:p>
            <a:r>
              <a:rPr lang="en-US" sz="2000" dirty="0">
                <a:latin typeface="AvenirNext LT Pro Regular" panose="020B0504020202020204" pitchFamily="34" charset="0"/>
              </a:rPr>
              <a:t>Dress appropriately </a:t>
            </a:r>
          </a:p>
          <a:p>
            <a:r>
              <a:rPr lang="en-US" sz="2000" dirty="0">
                <a:latin typeface="AvenirNext LT Pro Regular" panose="020B0504020202020204" pitchFamily="34" charset="0"/>
              </a:rPr>
              <a:t>Logo wear at a project </a:t>
            </a:r>
          </a:p>
          <a:p>
            <a:r>
              <a:rPr lang="en-US" sz="2000" dirty="0">
                <a:latin typeface="AvenirNext LT Pro Regular" panose="020B0504020202020204" pitchFamily="34" charset="0"/>
              </a:rPr>
              <a:t>Jacket for in-studio </a:t>
            </a:r>
          </a:p>
          <a:p>
            <a:r>
              <a:rPr lang="en-US" sz="2000" dirty="0">
                <a:latin typeface="AvenirNext LT Pro Regular" panose="020B0504020202020204" pitchFamily="34" charset="0"/>
              </a:rPr>
              <a:t>Look at the reporter—not the camera and SMILE </a:t>
            </a:r>
          </a:p>
          <a:p>
            <a:r>
              <a:rPr lang="en-US" sz="2000" dirty="0">
                <a:latin typeface="AvenirNext LT Pro Regular" panose="020B0504020202020204" pitchFamily="34" charset="0"/>
              </a:rPr>
              <a:t>For radio: Bring your notes </a:t>
            </a:r>
          </a:p>
          <a:p>
            <a:r>
              <a:rPr lang="en-US" sz="2000" dirty="0">
                <a:latin typeface="AvenirNext LT Pro Regular" panose="020B0504020202020204" pitchFamily="34" charset="0"/>
              </a:rPr>
              <a:t>ALWAYS THANK THE REPORTER (not for ‘helping’)</a:t>
            </a:r>
          </a:p>
        </p:txBody>
      </p:sp>
      <p:sp>
        <p:nvSpPr>
          <p:cNvPr id="2" name="Title 1">
            <a:extLst>
              <a:ext uri="{FF2B5EF4-FFF2-40B4-BE49-F238E27FC236}">
                <a16:creationId xmlns:a16="http://schemas.microsoft.com/office/drawing/2014/main" id="{5ABC9C6F-DFDE-4744-BD45-3CAE668FAB16}"/>
              </a:ext>
            </a:extLst>
          </p:cNvPr>
          <p:cNvSpPr>
            <a:spLocks noGrp="1"/>
          </p:cNvSpPr>
          <p:nvPr>
            <p:ph type="title"/>
          </p:nvPr>
        </p:nvSpPr>
        <p:spPr/>
        <p:txBody>
          <a:bodyPr/>
          <a:lstStyle/>
          <a:p>
            <a:r>
              <a:rPr lang="en-US" dirty="0">
                <a:latin typeface="Knockout HTF69-FullLiteweight" pitchFamily="50" charset="0"/>
              </a:rPr>
              <a:t>WHAT TO WEAR</a:t>
            </a:r>
          </a:p>
        </p:txBody>
      </p:sp>
      <p:pic>
        <p:nvPicPr>
          <p:cNvPr id="5" name="Picture 4" descr="Lew%27s presentation to Kiwanis Final (1).pdf - Google Chrome">
            <a:extLst>
              <a:ext uri="{FF2B5EF4-FFF2-40B4-BE49-F238E27FC236}">
                <a16:creationId xmlns:a16="http://schemas.microsoft.com/office/drawing/2014/main" id="{BCE34859-232E-48AE-8D56-D7D150D152D3}"/>
              </a:ext>
            </a:extLst>
          </p:cNvPr>
          <p:cNvPicPr>
            <a:picLocks noChangeAspect="1"/>
          </p:cNvPicPr>
          <p:nvPr/>
        </p:nvPicPr>
        <p:blipFill rotWithShape="1">
          <a:blip r:embed="rId3"/>
          <a:srcRect l="14032" t="26239" r="58764" b="29527"/>
          <a:stretch/>
        </p:blipFill>
        <p:spPr>
          <a:xfrm>
            <a:off x="-457200" y="1119219"/>
            <a:ext cx="4572000" cy="4002055"/>
          </a:xfrm>
          <a:prstGeom prst="rect">
            <a:avLst/>
          </a:prstGeom>
        </p:spPr>
      </p:pic>
    </p:spTree>
    <p:extLst>
      <p:ext uri="{BB962C8B-B14F-4D97-AF65-F5344CB8AC3E}">
        <p14:creationId xmlns:p14="http://schemas.microsoft.com/office/powerpoint/2010/main" val="163415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9" presetClass="emph" presetSubtype="0" nodeType="withEffect">
                                  <p:stCondLst>
                                    <p:cond delay="0"/>
                                  </p:stCondLst>
                                  <p:childTnLst>
                                    <p:set>
                                      <p:cBhvr rctx="PPT">
                                        <p:cTn id="14" dur="indefinite"/>
                                        <p:tgtEl>
                                          <p:spTgt spid="3">
                                            <p:txEl>
                                              <p:pRg st="0" end="0"/>
                                            </p:txEl>
                                          </p:spTgt>
                                        </p:tgtEl>
                                        <p:attrNameLst>
                                          <p:attrName>style.opacity</p:attrName>
                                        </p:attrNameLst>
                                      </p:cBhvr>
                                      <p:to>
                                        <p:strVal val="0.25"/>
                                      </p:to>
                                    </p:set>
                                    <p:animEffect filter="image" prLst="opacity: 0.25">
                                      <p:cBhvr rctx="IE">
                                        <p:cTn id="15" dur="indefinite"/>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9" presetClass="emph" presetSubtype="0" nodeType="withEffect">
                                  <p:stCondLst>
                                    <p:cond delay="0"/>
                                  </p:stCondLst>
                                  <p:childTnLst>
                                    <p:set>
                                      <p:cBhvr rctx="PPT">
                                        <p:cTn id="22" dur="indefinite"/>
                                        <p:tgtEl>
                                          <p:spTgt spid="3">
                                            <p:txEl>
                                              <p:pRg st="1" end="1"/>
                                            </p:txEl>
                                          </p:spTgt>
                                        </p:tgtEl>
                                        <p:attrNameLst>
                                          <p:attrName>style.opacity</p:attrName>
                                        </p:attrNameLst>
                                      </p:cBhvr>
                                      <p:to>
                                        <p:strVal val="0.25"/>
                                      </p:to>
                                    </p:set>
                                    <p:animEffect filter="image" prLst="opacity: 0.25">
                                      <p:cBhvr rctx="IE">
                                        <p:cTn id="23" dur="indefinite"/>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9" presetClass="emph" presetSubtype="0" nodeType="withEffect">
                                  <p:stCondLst>
                                    <p:cond delay="0"/>
                                  </p:stCondLst>
                                  <p:childTnLst>
                                    <p:set>
                                      <p:cBhvr rctx="PPT">
                                        <p:cTn id="30" dur="indefinite"/>
                                        <p:tgtEl>
                                          <p:spTgt spid="3">
                                            <p:txEl>
                                              <p:pRg st="2" end="2"/>
                                            </p:txEl>
                                          </p:spTgt>
                                        </p:tgtEl>
                                        <p:attrNameLst>
                                          <p:attrName>style.opacity</p:attrName>
                                        </p:attrNameLst>
                                      </p:cBhvr>
                                      <p:to>
                                        <p:strVal val="0.25"/>
                                      </p:to>
                                    </p:set>
                                    <p:animEffect filter="image" prLst="opacity: 0.25">
                                      <p:cBhvr rctx="IE">
                                        <p:cTn id="31" dur="indefinite"/>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par>
                                <p:cTn id="37" presetID="9" presetClass="emph" presetSubtype="0" nodeType="withEffect">
                                  <p:stCondLst>
                                    <p:cond delay="0"/>
                                  </p:stCondLst>
                                  <p:childTnLst>
                                    <p:set>
                                      <p:cBhvr rctx="PPT">
                                        <p:cTn id="38" dur="indefinite"/>
                                        <p:tgtEl>
                                          <p:spTgt spid="3">
                                            <p:txEl>
                                              <p:pRg st="3" end="3"/>
                                            </p:txEl>
                                          </p:spTgt>
                                        </p:tgtEl>
                                        <p:attrNameLst>
                                          <p:attrName>style.opacity</p:attrName>
                                        </p:attrNameLst>
                                      </p:cBhvr>
                                      <p:to>
                                        <p:strVal val="0.25"/>
                                      </p:to>
                                    </p:set>
                                    <p:animEffect filter="image" prLst="opacity: 0.25">
                                      <p:cBhvr rctx="IE">
                                        <p:cTn id="39" dur="indefinite"/>
                                        <p:tgtEl>
                                          <p:spTgt spid="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500"/>
                                        <p:tgtEl>
                                          <p:spTgt spid="3">
                                            <p:txEl>
                                              <p:pRg st="5" end="5"/>
                                            </p:txEl>
                                          </p:spTgt>
                                        </p:tgtEl>
                                      </p:cBhvr>
                                    </p:animEffect>
                                  </p:childTnLst>
                                </p:cTn>
                              </p:par>
                              <p:par>
                                <p:cTn id="45" presetID="9" presetClass="emph" presetSubtype="0" nodeType="withEffect">
                                  <p:stCondLst>
                                    <p:cond delay="0"/>
                                  </p:stCondLst>
                                  <p:childTnLst>
                                    <p:set>
                                      <p:cBhvr rctx="PPT">
                                        <p:cTn id="46" dur="indefinite"/>
                                        <p:tgtEl>
                                          <p:spTgt spid="3">
                                            <p:txEl>
                                              <p:pRg st="4" end="4"/>
                                            </p:txEl>
                                          </p:spTgt>
                                        </p:tgtEl>
                                        <p:attrNameLst>
                                          <p:attrName>style.opacity</p:attrName>
                                        </p:attrNameLst>
                                      </p:cBhvr>
                                      <p:to>
                                        <p:strVal val="0.25"/>
                                      </p:to>
                                    </p:set>
                                    <p:animEffect filter="image" prLst="opacity: 0.25">
                                      <p:cBhvr rctx="IE">
                                        <p:cTn id="47" dur="indefinite"/>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338C81-9012-4310-9168-895B59BBA5F3}"/>
              </a:ext>
            </a:extLst>
          </p:cNvPr>
          <p:cNvSpPr>
            <a:spLocks noGrp="1"/>
          </p:cNvSpPr>
          <p:nvPr>
            <p:ph type="body" idx="1"/>
          </p:nvPr>
        </p:nvSpPr>
        <p:spPr>
          <a:xfrm>
            <a:off x="4419600" y="1504950"/>
            <a:ext cx="4267200" cy="3280172"/>
          </a:xfrm>
        </p:spPr>
        <p:txBody>
          <a:bodyPr/>
          <a:lstStyle/>
          <a:p>
            <a:pPr fontAlgn="base"/>
            <a:r>
              <a:rPr lang="en-US" sz="2400" kern="1200" dirty="0">
                <a:latin typeface="AvenirNext LT Pro Regular" panose="020B0504020202020204" pitchFamily="34" charset="0"/>
                <a:ea typeface="Calibri"/>
                <a:cs typeface="Calibri"/>
                <a:sym typeface="Calibri"/>
              </a:rPr>
              <a:t>Stand in front of the action but far enough away so they don’t distract the viewer</a:t>
            </a:r>
          </a:p>
          <a:p>
            <a:pPr fontAlgn="base"/>
            <a:r>
              <a:rPr lang="en-US" sz="2400" kern="1200" dirty="0">
                <a:latin typeface="AvenirNext LT Pro Regular" panose="020B0504020202020204" pitchFamily="34" charset="0"/>
                <a:ea typeface="Calibri"/>
                <a:cs typeface="Calibri"/>
                <a:sym typeface="Calibri"/>
              </a:rPr>
              <a:t>Simple backgrounds are best</a:t>
            </a:r>
          </a:p>
          <a:p>
            <a:pPr fontAlgn="base"/>
            <a:r>
              <a:rPr lang="en-US" sz="2400" kern="1200" dirty="0">
                <a:latin typeface="AvenirNext LT Pro Regular" panose="020B0504020202020204" pitchFamily="34" charset="0"/>
                <a:ea typeface="Calibri"/>
                <a:cs typeface="Calibri"/>
                <a:sym typeface="Calibri"/>
              </a:rPr>
              <a:t>Banners are good</a:t>
            </a:r>
          </a:p>
          <a:p>
            <a:pPr fontAlgn="base"/>
            <a:r>
              <a:rPr lang="en-US" sz="2400" kern="1200" dirty="0">
                <a:latin typeface="AvenirNext LT Pro Regular" panose="020B0504020202020204" pitchFamily="34" charset="0"/>
                <a:ea typeface="Calibri"/>
                <a:cs typeface="Calibri"/>
                <a:sym typeface="Calibri"/>
              </a:rPr>
              <a:t>Trust the professionals</a:t>
            </a:r>
            <a:endParaRPr lang="en-US" sz="2400" dirty="0">
              <a:latin typeface="AvenirNext LT Pro Regular" panose="020B0504020202020204" pitchFamily="34" charset="0"/>
            </a:endParaRPr>
          </a:p>
        </p:txBody>
      </p:sp>
      <p:sp>
        <p:nvSpPr>
          <p:cNvPr id="2" name="Title 1">
            <a:extLst>
              <a:ext uri="{FF2B5EF4-FFF2-40B4-BE49-F238E27FC236}">
                <a16:creationId xmlns:a16="http://schemas.microsoft.com/office/drawing/2014/main" id="{E869A713-2C7E-4B70-87DC-54F8680195A1}"/>
              </a:ext>
            </a:extLst>
          </p:cNvPr>
          <p:cNvSpPr>
            <a:spLocks noGrp="1"/>
          </p:cNvSpPr>
          <p:nvPr>
            <p:ph type="title"/>
          </p:nvPr>
        </p:nvSpPr>
        <p:spPr/>
        <p:txBody>
          <a:bodyPr/>
          <a:lstStyle/>
          <a:p>
            <a:r>
              <a:rPr lang="en-US" dirty="0">
                <a:latin typeface="Knockout HTF69-FullLiteweight" pitchFamily="50" charset="0"/>
              </a:rPr>
              <a:t>WHERE TO INTERVIEW</a:t>
            </a:r>
          </a:p>
        </p:txBody>
      </p:sp>
      <p:pic>
        <p:nvPicPr>
          <p:cNvPr id="5" name="Picture 4">
            <a:extLst>
              <a:ext uri="{FF2B5EF4-FFF2-40B4-BE49-F238E27FC236}">
                <a16:creationId xmlns:a16="http://schemas.microsoft.com/office/drawing/2014/main" id="{59568A3C-98DD-4B96-BABA-3FB172FF2A6B}"/>
              </a:ext>
            </a:extLst>
          </p:cNvPr>
          <p:cNvPicPr>
            <a:picLocks noChangeAspect="1"/>
          </p:cNvPicPr>
          <p:nvPr/>
        </p:nvPicPr>
        <p:blipFill>
          <a:blip r:embed="rId3"/>
          <a:stretch>
            <a:fillRect/>
          </a:stretch>
        </p:blipFill>
        <p:spPr>
          <a:xfrm>
            <a:off x="-50800" y="1123950"/>
            <a:ext cx="4165600" cy="6248400"/>
          </a:xfrm>
          <a:prstGeom prst="rect">
            <a:avLst/>
          </a:prstGeom>
        </p:spPr>
      </p:pic>
    </p:spTree>
    <p:extLst>
      <p:ext uri="{BB962C8B-B14F-4D97-AF65-F5344CB8AC3E}">
        <p14:creationId xmlns:p14="http://schemas.microsoft.com/office/powerpoint/2010/main" val="82075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9" presetClass="emph" presetSubtype="0" nodeType="withEffect">
                                  <p:stCondLst>
                                    <p:cond delay="0"/>
                                  </p:stCondLst>
                                  <p:childTnLst>
                                    <p:set>
                                      <p:cBhvr rctx="PPT">
                                        <p:cTn id="14" dur="indefinite"/>
                                        <p:tgtEl>
                                          <p:spTgt spid="3">
                                            <p:txEl>
                                              <p:pRg st="0" end="0"/>
                                            </p:txEl>
                                          </p:spTgt>
                                        </p:tgtEl>
                                        <p:attrNameLst>
                                          <p:attrName>style.opacity</p:attrName>
                                        </p:attrNameLst>
                                      </p:cBhvr>
                                      <p:to>
                                        <p:strVal val="0.25"/>
                                      </p:to>
                                    </p:set>
                                    <p:animEffect filter="image" prLst="opacity: 0.25">
                                      <p:cBhvr rctx="IE">
                                        <p:cTn id="15" dur="indefinite"/>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9" presetClass="emph" presetSubtype="0" nodeType="withEffect">
                                  <p:stCondLst>
                                    <p:cond delay="0"/>
                                  </p:stCondLst>
                                  <p:childTnLst>
                                    <p:set>
                                      <p:cBhvr rctx="PPT">
                                        <p:cTn id="22" dur="indefinite"/>
                                        <p:tgtEl>
                                          <p:spTgt spid="3">
                                            <p:txEl>
                                              <p:pRg st="1" end="1"/>
                                            </p:txEl>
                                          </p:spTgt>
                                        </p:tgtEl>
                                        <p:attrNameLst>
                                          <p:attrName>style.opacity</p:attrName>
                                        </p:attrNameLst>
                                      </p:cBhvr>
                                      <p:to>
                                        <p:strVal val="0.25"/>
                                      </p:to>
                                    </p:set>
                                    <p:animEffect filter="image" prLst="opacity: 0.25">
                                      <p:cBhvr rctx="IE">
                                        <p:cTn id="23" dur="indefinite"/>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9" presetClass="emph" presetSubtype="0" nodeType="withEffect">
                                  <p:stCondLst>
                                    <p:cond delay="0"/>
                                  </p:stCondLst>
                                  <p:childTnLst>
                                    <p:set>
                                      <p:cBhvr rctx="PPT">
                                        <p:cTn id="30" dur="indefinite"/>
                                        <p:tgtEl>
                                          <p:spTgt spid="3">
                                            <p:txEl>
                                              <p:pRg st="2" end="2"/>
                                            </p:txEl>
                                          </p:spTgt>
                                        </p:tgtEl>
                                        <p:attrNameLst>
                                          <p:attrName>style.opacity</p:attrName>
                                        </p:attrNameLst>
                                      </p:cBhvr>
                                      <p:to>
                                        <p:strVal val="0.25"/>
                                      </p:to>
                                    </p:set>
                                    <p:animEffect filter="image" prLst="opacity: 0.25">
                                      <p:cBhvr rctx="IE">
                                        <p:cTn id="31" dur="indefinite"/>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body" idx="1"/>
          </p:nvPr>
        </p:nvSpPr>
        <p:spPr>
          <a:xfrm>
            <a:off x="835960" y="1563688"/>
            <a:ext cx="7848599" cy="3089673"/>
          </a:xfrm>
          <a:prstGeom prst="rect">
            <a:avLst/>
          </a:prstGeom>
          <a:noFill/>
          <a:ln>
            <a:noFill/>
          </a:ln>
        </p:spPr>
        <p:txBody>
          <a:bodyPr lIns="68569" tIns="34275" rIns="68569" bIns="34275" anchor="t" anchorCtr="0">
            <a:noAutofit/>
          </a:bodyPr>
          <a:lstStyle/>
          <a:p>
            <a:pPr indent="-385763">
              <a:lnSpc>
                <a:spcPct val="80000"/>
              </a:lnSpc>
              <a:spcBef>
                <a:spcPts val="600"/>
              </a:spcBef>
              <a:spcAft>
                <a:spcPts val="600"/>
              </a:spcAft>
              <a:buSzPct val="98666"/>
            </a:pPr>
            <a:r>
              <a:rPr lang="en-US" sz="2220" dirty="0">
                <a:latin typeface="AvenirNext LT Pro Regular" panose="020B0504020202020204" pitchFamily="34" charset="0"/>
              </a:rPr>
              <a:t>What are your club’s goals this year?</a:t>
            </a:r>
          </a:p>
          <a:p>
            <a:pPr indent="-385763">
              <a:lnSpc>
                <a:spcPct val="80000"/>
              </a:lnSpc>
              <a:spcBef>
                <a:spcPts val="600"/>
              </a:spcBef>
              <a:spcAft>
                <a:spcPts val="600"/>
              </a:spcAft>
              <a:buSzPct val="98666"/>
            </a:pPr>
            <a:r>
              <a:rPr lang="en-US" sz="2220" dirty="0">
                <a:latin typeface="AvenirNext LT Pro Regular" panose="020B0504020202020204" pitchFamily="34" charset="0"/>
              </a:rPr>
              <a:t>What communications channels are available to you?</a:t>
            </a:r>
          </a:p>
          <a:p>
            <a:pPr indent="-385763">
              <a:lnSpc>
                <a:spcPct val="80000"/>
              </a:lnSpc>
              <a:spcBef>
                <a:spcPts val="600"/>
              </a:spcBef>
              <a:spcAft>
                <a:spcPts val="600"/>
              </a:spcAft>
              <a:buSzPct val="98666"/>
            </a:pPr>
            <a:r>
              <a:rPr lang="en-US" sz="2220" dirty="0">
                <a:latin typeface="AvenirNext LT Pro Regular" panose="020B0504020202020204" pitchFamily="34" charset="0"/>
              </a:rPr>
              <a:t>What events and opportunities are already planned in your district that you can leverage?</a:t>
            </a:r>
          </a:p>
          <a:p>
            <a:pPr indent="-385763">
              <a:lnSpc>
                <a:spcPct val="80000"/>
              </a:lnSpc>
              <a:spcBef>
                <a:spcPts val="600"/>
              </a:spcBef>
              <a:spcAft>
                <a:spcPts val="600"/>
              </a:spcAft>
              <a:buSzPct val="98666"/>
            </a:pPr>
            <a:r>
              <a:rPr lang="en-US" sz="2220" dirty="0">
                <a:latin typeface="AvenirNext LT Pro Regular" panose="020B0504020202020204" pitchFamily="34" charset="0"/>
              </a:rPr>
              <a:t>What are some stumbling blocks you need to be aware of?</a:t>
            </a:r>
          </a:p>
          <a:p>
            <a:pPr indent="-385763">
              <a:lnSpc>
                <a:spcPct val="80000"/>
              </a:lnSpc>
              <a:spcBef>
                <a:spcPts val="600"/>
              </a:spcBef>
              <a:spcAft>
                <a:spcPts val="600"/>
              </a:spcAft>
              <a:buSzPct val="98666"/>
            </a:pPr>
            <a:r>
              <a:rPr lang="en-US" sz="2220" dirty="0">
                <a:latin typeface="AvenirNext LT Pro Regular" panose="020B0504020202020204" pitchFamily="34" charset="0"/>
              </a:rPr>
              <a:t>How will you measure your success?</a:t>
            </a:r>
          </a:p>
        </p:txBody>
      </p:sp>
      <p:sp>
        <p:nvSpPr>
          <p:cNvPr id="220" name="Shape 220"/>
          <p:cNvSpPr txBox="1">
            <a:spLocks noGrp="1"/>
          </p:cNvSpPr>
          <p:nvPr>
            <p:ph type="title"/>
          </p:nvPr>
        </p:nvSpPr>
        <p:spPr>
          <a:prstGeom prst="rect">
            <a:avLst/>
          </a:prstGeom>
          <a:noFill/>
          <a:ln>
            <a:noFill/>
          </a:ln>
        </p:spPr>
        <p:txBody>
          <a:bodyPr lIns="68569" tIns="34275" rIns="68569" bIns="34275" anchor="ctr" anchorCtr="0">
            <a:noAutofit/>
          </a:bodyPr>
          <a:lstStyle/>
          <a:p>
            <a:pPr>
              <a:buSzPct val="25000"/>
            </a:pPr>
            <a:r>
              <a:rPr lang="en-US" dirty="0"/>
              <a:t>PUTTING IT ALL TOGETHER: YOUR PLAN</a:t>
            </a:r>
          </a:p>
        </p:txBody>
      </p:sp>
    </p:spTree>
    <p:extLst>
      <p:ext uri="{BB962C8B-B14F-4D97-AF65-F5344CB8AC3E}">
        <p14:creationId xmlns:p14="http://schemas.microsoft.com/office/powerpoint/2010/main" val="1121767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8">
                                            <p:txEl>
                                              <p:pRg st="0" end="0"/>
                                            </p:txEl>
                                          </p:spTgt>
                                        </p:tgtEl>
                                        <p:attrNameLst>
                                          <p:attrName>style.visibility</p:attrName>
                                        </p:attrNameLst>
                                      </p:cBhvr>
                                      <p:to>
                                        <p:strVal val="visible"/>
                                      </p:to>
                                    </p:set>
                                    <p:animEffect transition="in" filter="fade">
                                      <p:cBhvr>
                                        <p:cTn id="7" dur="500"/>
                                        <p:tgtEl>
                                          <p:spTgt spid="2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8">
                                            <p:txEl>
                                              <p:pRg st="1" end="1"/>
                                            </p:txEl>
                                          </p:spTgt>
                                        </p:tgtEl>
                                        <p:attrNameLst>
                                          <p:attrName>style.visibility</p:attrName>
                                        </p:attrNameLst>
                                      </p:cBhvr>
                                      <p:to>
                                        <p:strVal val="visible"/>
                                      </p:to>
                                    </p:set>
                                    <p:animEffect transition="in" filter="fade">
                                      <p:cBhvr>
                                        <p:cTn id="12" dur="500"/>
                                        <p:tgtEl>
                                          <p:spTgt spid="218">
                                            <p:txEl>
                                              <p:pRg st="1" end="1"/>
                                            </p:txEl>
                                          </p:spTgt>
                                        </p:tgtEl>
                                      </p:cBhvr>
                                    </p:animEffect>
                                  </p:childTnLst>
                                </p:cTn>
                              </p:par>
                              <p:par>
                                <p:cTn id="13" presetID="9" presetClass="emph" presetSubtype="0" nodeType="withEffect">
                                  <p:stCondLst>
                                    <p:cond delay="0"/>
                                  </p:stCondLst>
                                  <p:childTnLst>
                                    <p:set>
                                      <p:cBhvr rctx="PPT">
                                        <p:cTn id="14" dur="indefinite"/>
                                        <p:tgtEl>
                                          <p:spTgt spid="218">
                                            <p:txEl>
                                              <p:pRg st="0" end="0"/>
                                            </p:txEl>
                                          </p:spTgt>
                                        </p:tgtEl>
                                        <p:attrNameLst>
                                          <p:attrName>style.opacity</p:attrName>
                                        </p:attrNameLst>
                                      </p:cBhvr>
                                      <p:to>
                                        <p:strVal val="0.25"/>
                                      </p:to>
                                    </p:set>
                                    <p:animEffect filter="image" prLst="opacity: 0.25">
                                      <p:cBhvr rctx="IE">
                                        <p:cTn id="15" dur="indefinite"/>
                                        <p:tgtEl>
                                          <p:spTgt spid="21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8">
                                            <p:txEl>
                                              <p:pRg st="2" end="2"/>
                                            </p:txEl>
                                          </p:spTgt>
                                        </p:tgtEl>
                                        <p:attrNameLst>
                                          <p:attrName>style.visibility</p:attrName>
                                        </p:attrNameLst>
                                      </p:cBhvr>
                                      <p:to>
                                        <p:strVal val="visible"/>
                                      </p:to>
                                    </p:set>
                                    <p:animEffect transition="in" filter="fade">
                                      <p:cBhvr>
                                        <p:cTn id="20" dur="500"/>
                                        <p:tgtEl>
                                          <p:spTgt spid="218">
                                            <p:txEl>
                                              <p:pRg st="2" end="2"/>
                                            </p:txEl>
                                          </p:spTgt>
                                        </p:tgtEl>
                                      </p:cBhvr>
                                    </p:animEffect>
                                  </p:childTnLst>
                                </p:cTn>
                              </p:par>
                              <p:par>
                                <p:cTn id="21" presetID="9" presetClass="emph" presetSubtype="0" nodeType="withEffect">
                                  <p:stCondLst>
                                    <p:cond delay="0"/>
                                  </p:stCondLst>
                                  <p:childTnLst>
                                    <p:set>
                                      <p:cBhvr rctx="PPT">
                                        <p:cTn id="22" dur="indefinite"/>
                                        <p:tgtEl>
                                          <p:spTgt spid="218">
                                            <p:txEl>
                                              <p:pRg st="1" end="1"/>
                                            </p:txEl>
                                          </p:spTgt>
                                        </p:tgtEl>
                                        <p:attrNameLst>
                                          <p:attrName>style.opacity</p:attrName>
                                        </p:attrNameLst>
                                      </p:cBhvr>
                                      <p:to>
                                        <p:strVal val="0.25"/>
                                      </p:to>
                                    </p:set>
                                    <p:animEffect filter="image" prLst="opacity: 0.25">
                                      <p:cBhvr rctx="IE">
                                        <p:cTn id="23" dur="indefinite"/>
                                        <p:tgtEl>
                                          <p:spTgt spid="21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8">
                                            <p:txEl>
                                              <p:pRg st="3" end="3"/>
                                            </p:txEl>
                                          </p:spTgt>
                                        </p:tgtEl>
                                        <p:attrNameLst>
                                          <p:attrName>style.visibility</p:attrName>
                                        </p:attrNameLst>
                                      </p:cBhvr>
                                      <p:to>
                                        <p:strVal val="visible"/>
                                      </p:to>
                                    </p:set>
                                    <p:animEffect transition="in" filter="fade">
                                      <p:cBhvr>
                                        <p:cTn id="28" dur="500"/>
                                        <p:tgtEl>
                                          <p:spTgt spid="218">
                                            <p:txEl>
                                              <p:pRg st="3" end="3"/>
                                            </p:txEl>
                                          </p:spTgt>
                                        </p:tgtEl>
                                      </p:cBhvr>
                                    </p:animEffect>
                                  </p:childTnLst>
                                </p:cTn>
                              </p:par>
                              <p:par>
                                <p:cTn id="29" presetID="9" presetClass="emph" presetSubtype="0" nodeType="withEffect">
                                  <p:stCondLst>
                                    <p:cond delay="0"/>
                                  </p:stCondLst>
                                  <p:childTnLst>
                                    <p:set>
                                      <p:cBhvr rctx="PPT">
                                        <p:cTn id="30" dur="indefinite"/>
                                        <p:tgtEl>
                                          <p:spTgt spid="218">
                                            <p:txEl>
                                              <p:pRg st="2" end="2"/>
                                            </p:txEl>
                                          </p:spTgt>
                                        </p:tgtEl>
                                        <p:attrNameLst>
                                          <p:attrName>style.opacity</p:attrName>
                                        </p:attrNameLst>
                                      </p:cBhvr>
                                      <p:to>
                                        <p:strVal val="0.25"/>
                                      </p:to>
                                    </p:set>
                                    <p:animEffect filter="image" prLst="opacity: 0.25">
                                      <p:cBhvr rctx="IE">
                                        <p:cTn id="31" dur="indefinite"/>
                                        <p:tgtEl>
                                          <p:spTgt spid="218">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8">
                                            <p:txEl>
                                              <p:pRg st="4" end="4"/>
                                            </p:txEl>
                                          </p:spTgt>
                                        </p:tgtEl>
                                        <p:attrNameLst>
                                          <p:attrName>style.visibility</p:attrName>
                                        </p:attrNameLst>
                                      </p:cBhvr>
                                      <p:to>
                                        <p:strVal val="visible"/>
                                      </p:to>
                                    </p:set>
                                    <p:animEffect transition="in" filter="fade">
                                      <p:cBhvr>
                                        <p:cTn id="36" dur="500"/>
                                        <p:tgtEl>
                                          <p:spTgt spid="218">
                                            <p:txEl>
                                              <p:pRg st="4" end="4"/>
                                            </p:txEl>
                                          </p:spTgt>
                                        </p:tgtEl>
                                      </p:cBhvr>
                                    </p:animEffect>
                                  </p:childTnLst>
                                </p:cTn>
                              </p:par>
                              <p:par>
                                <p:cTn id="37" presetID="9" presetClass="emph" presetSubtype="0" nodeType="withEffect">
                                  <p:stCondLst>
                                    <p:cond delay="0"/>
                                  </p:stCondLst>
                                  <p:childTnLst>
                                    <p:set>
                                      <p:cBhvr rctx="PPT">
                                        <p:cTn id="38" dur="indefinite"/>
                                        <p:tgtEl>
                                          <p:spTgt spid="218">
                                            <p:txEl>
                                              <p:pRg st="3" end="3"/>
                                            </p:txEl>
                                          </p:spTgt>
                                        </p:tgtEl>
                                        <p:attrNameLst>
                                          <p:attrName>style.opacity</p:attrName>
                                        </p:attrNameLst>
                                      </p:cBhvr>
                                      <p:to>
                                        <p:strVal val="0.25"/>
                                      </p:to>
                                    </p:set>
                                    <p:animEffect filter="image" prLst="opacity: 0.25">
                                      <p:cBhvr rctx="IE">
                                        <p:cTn id="39" dur="indefinite"/>
                                        <p:tgtEl>
                                          <p:spTgt spid="2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7" name="Shape 217"/>
          <p:cNvSpPr txBox="1">
            <a:spLocks noGrp="1"/>
          </p:cNvSpPr>
          <p:nvPr>
            <p:ph type="title"/>
          </p:nvPr>
        </p:nvSpPr>
        <p:spPr/>
        <p:txBody>
          <a:bodyPr/>
          <a:lstStyle/>
          <a:p>
            <a:r>
              <a:rPr lang="en-GB" dirty="0"/>
              <a:t>D</a:t>
            </a:r>
            <a:r>
              <a:rPr lang="en-US" dirty="0"/>
              <a:t>O!</a:t>
            </a:r>
          </a:p>
        </p:txBody>
      </p:sp>
      <p:sp>
        <p:nvSpPr>
          <p:cNvPr id="216" name="Shape 216"/>
          <p:cNvSpPr txBox="1">
            <a:spLocks noGrp="1"/>
          </p:cNvSpPr>
          <p:nvPr>
            <p:ph type="body" idx="1"/>
          </p:nvPr>
        </p:nvSpPr>
        <p:spPr/>
        <p:txBody>
          <a:bodyPr>
            <a:normAutofit lnSpcReduction="10000"/>
          </a:bodyPr>
          <a:lstStyle/>
          <a:p>
            <a:r>
              <a:rPr lang="en-GB" sz="2800" dirty="0"/>
              <a:t>Relax, you’re the expert!</a:t>
            </a:r>
          </a:p>
          <a:p>
            <a:r>
              <a:rPr lang="en-GB" sz="2800" dirty="0"/>
              <a:t>Be positive, yet be yourself</a:t>
            </a:r>
          </a:p>
          <a:p>
            <a:r>
              <a:rPr lang="en-GB" sz="2800" dirty="0"/>
              <a:t>Stay on track (3 key messages)</a:t>
            </a:r>
          </a:p>
          <a:p>
            <a:r>
              <a:rPr lang="en-GB" sz="2800" dirty="0"/>
              <a:t>Maintain eye contact</a:t>
            </a:r>
          </a:p>
          <a:p>
            <a:r>
              <a:rPr lang="en-GB" sz="2800" dirty="0"/>
              <a:t>Use bridging statements</a:t>
            </a:r>
          </a:p>
          <a:p>
            <a:r>
              <a:rPr lang="en-GB" sz="2800" dirty="0"/>
              <a:t>Use a pause instead of oh… ah… </a:t>
            </a:r>
            <a:r>
              <a:rPr lang="en-GB" sz="2800" dirty="0" err="1"/>
              <a:t>euh</a:t>
            </a:r>
            <a:r>
              <a:rPr lang="en-GB" sz="2800" dirty="0"/>
              <a:t>…</a:t>
            </a:r>
          </a:p>
          <a:p>
            <a:r>
              <a:rPr lang="en-GB" sz="2800" dirty="0"/>
              <a:t>Always thank the reporter</a:t>
            </a:r>
          </a:p>
        </p:txBody>
      </p:sp>
      <p:pic>
        <p:nvPicPr>
          <p:cNvPr id="4" name="Picture 3">
            <a:extLst>
              <a:ext uri="{FF2B5EF4-FFF2-40B4-BE49-F238E27FC236}">
                <a16:creationId xmlns:a16="http://schemas.microsoft.com/office/drawing/2014/main" id="{8920F1C1-49EC-4731-A970-84217251E435}"/>
              </a:ext>
            </a:extLst>
          </p:cNvPr>
          <p:cNvPicPr>
            <a:picLocks noChangeAspect="1"/>
          </p:cNvPicPr>
          <p:nvPr/>
        </p:nvPicPr>
        <p:blipFill>
          <a:blip r:embed="rId3"/>
          <a:stretch>
            <a:fillRect/>
          </a:stretch>
        </p:blipFill>
        <p:spPr>
          <a:xfrm>
            <a:off x="6907427" y="1563688"/>
            <a:ext cx="1989438" cy="2352681"/>
          </a:xfrm>
          <a:prstGeom prst="ellipse">
            <a:avLst/>
          </a:prstGeom>
          <a:ln w="63500" cap="rnd">
            <a:noFill/>
          </a:ln>
          <a:effectLst/>
        </p:spPr>
      </p:pic>
    </p:spTree>
    <p:extLst>
      <p:ext uri="{BB962C8B-B14F-4D97-AF65-F5344CB8AC3E}">
        <p14:creationId xmlns:p14="http://schemas.microsoft.com/office/powerpoint/2010/main" val="83859481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6">
                                            <p:txEl>
                                              <p:pRg st="0" end="0"/>
                                            </p:txEl>
                                          </p:spTgt>
                                        </p:tgtEl>
                                        <p:attrNameLst>
                                          <p:attrName>style.visibility</p:attrName>
                                        </p:attrNameLst>
                                      </p:cBhvr>
                                      <p:to>
                                        <p:strVal val="visible"/>
                                      </p:to>
                                    </p:set>
                                    <p:animEffect transition="in" filter="fade">
                                      <p:cBhvr>
                                        <p:cTn id="7" dur="500"/>
                                        <p:tgtEl>
                                          <p:spTgt spid="2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6">
                                            <p:txEl>
                                              <p:pRg st="1" end="1"/>
                                            </p:txEl>
                                          </p:spTgt>
                                        </p:tgtEl>
                                        <p:attrNameLst>
                                          <p:attrName>style.visibility</p:attrName>
                                        </p:attrNameLst>
                                      </p:cBhvr>
                                      <p:to>
                                        <p:strVal val="visible"/>
                                      </p:to>
                                    </p:set>
                                    <p:animEffect transition="in" filter="fade">
                                      <p:cBhvr>
                                        <p:cTn id="12" dur="500"/>
                                        <p:tgtEl>
                                          <p:spTgt spid="216">
                                            <p:txEl>
                                              <p:pRg st="1" end="1"/>
                                            </p:txEl>
                                          </p:spTgt>
                                        </p:tgtEl>
                                      </p:cBhvr>
                                    </p:animEffect>
                                  </p:childTnLst>
                                </p:cTn>
                              </p:par>
                              <p:par>
                                <p:cTn id="13" presetID="9" presetClass="emph" presetSubtype="0" nodeType="withEffect">
                                  <p:stCondLst>
                                    <p:cond delay="0"/>
                                  </p:stCondLst>
                                  <p:childTnLst>
                                    <p:set>
                                      <p:cBhvr rctx="PPT">
                                        <p:cTn id="14" dur="indefinite"/>
                                        <p:tgtEl>
                                          <p:spTgt spid="216">
                                            <p:txEl>
                                              <p:pRg st="0" end="0"/>
                                            </p:txEl>
                                          </p:spTgt>
                                        </p:tgtEl>
                                        <p:attrNameLst>
                                          <p:attrName>style.opacity</p:attrName>
                                        </p:attrNameLst>
                                      </p:cBhvr>
                                      <p:to>
                                        <p:strVal val="0.2"/>
                                      </p:to>
                                    </p:set>
                                    <p:animEffect filter="image" prLst="opacity: 0.2">
                                      <p:cBhvr rctx="IE">
                                        <p:cTn id="15" dur="indefinite"/>
                                        <p:tgtEl>
                                          <p:spTgt spid="2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6">
                                            <p:txEl>
                                              <p:pRg st="2" end="2"/>
                                            </p:txEl>
                                          </p:spTgt>
                                        </p:tgtEl>
                                        <p:attrNameLst>
                                          <p:attrName>style.visibility</p:attrName>
                                        </p:attrNameLst>
                                      </p:cBhvr>
                                      <p:to>
                                        <p:strVal val="visible"/>
                                      </p:to>
                                    </p:set>
                                    <p:animEffect transition="in" filter="fade">
                                      <p:cBhvr>
                                        <p:cTn id="20" dur="500"/>
                                        <p:tgtEl>
                                          <p:spTgt spid="216">
                                            <p:txEl>
                                              <p:pRg st="2" end="2"/>
                                            </p:txEl>
                                          </p:spTgt>
                                        </p:tgtEl>
                                      </p:cBhvr>
                                    </p:animEffect>
                                  </p:childTnLst>
                                </p:cTn>
                              </p:par>
                              <p:par>
                                <p:cTn id="21" presetID="9" presetClass="emph" presetSubtype="0" nodeType="withEffect">
                                  <p:stCondLst>
                                    <p:cond delay="0"/>
                                  </p:stCondLst>
                                  <p:childTnLst>
                                    <p:set>
                                      <p:cBhvr rctx="PPT">
                                        <p:cTn id="22" dur="indefinite"/>
                                        <p:tgtEl>
                                          <p:spTgt spid="216">
                                            <p:txEl>
                                              <p:pRg st="1" end="1"/>
                                            </p:txEl>
                                          </p:spTgt>
                                        </p:tgtEl>
                                        <p:attrNameLst>
                                          <p:attrName>style.opacity</p:attrName>
                                        </p:attrNameLst>
                                      </p:cBhvr>
                                      <p:to>
                                        <p:strVal val="0.2"/>
                                      </p:to>
                                    </p:set>
                                    <p:animEffect filter="image" prLst="opacity: 0.2">
                                      <p:cBhvr rctx="IE">
                                        <p:cTn id="23" dur="indefinite"/>
                                        <p:tgtEl>
                                          <p:spTgt spid="21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6">
                                            <p:txEl>
                                              <p:pRg st="3" end="3"/>
                                            </p:txEl>
                                          </p:spTgt>
                                        </p:tgtEl>
                                        <p:attrNameLst>
                                          <p:attrName>style.visibility</p:attrName>
                                        </p:attrNameLst>
                                      </p:cBhvr>
                                      <p:to>
                                        <p:strVal val="visible"/>
                                      </p:to>
                                    </p:set>
                                    <p:animEffect transition="in" filter="fade">
                                      <p:cBhvr>
                                        <p:cTn id="28" dur="500"/>
                                        <p:tgtEl>
                                          <p:spTgt spid="216">
                                            <p:txEl>
                                              <p:pRg st="3" end="3"/>
                                            </p:txEl>
                                          </p:spTgt>
                                        </p:tgtEl>
                                      </p:cBhvr>
                                    </p:animEffect>
                                  </p:childTnLst>
                                </p:cTn>
                              </p:par>
                              <p:par>
                                <p:cTn id="29" presetID="9" presetClass="emph" presetSubtype="0" nodeType="withEffect">
                                  <p:stCondLst>
                                    <p:cond delay="0"/>
                                  </p:stCondLst>
                                  <p:childTnLst>
                                    <p:set>
                                      <p:cBhvr rctx="PPT">
                                        <p:cTn id="30" dur="indefinite"/>
                                        <p:tgtEl>
                                          <p:spTgt spid="216">
                                            <p:txEl>
                                              <p:pRg st="2" end="2"/>
                                            </p:txEl>
                                          </p:spTgt>
                                        </p:tgtEl>
                                        <p:attrNameLst>
                                          <p:attrName>style.opacity</p:attrName>
                                        </p:attrNameLst>
                                      </p:cBhvr>
                                      <p:to>
                                        <p:strVal val="0.2"/>
                                      </p:to>
                                    </p:set>
                                    <p:animEffect filter="image" prLst="opacity: 0.2">
                                      <p:cBhvr rctx="IE">
                                        <p:cTn id="31" dur="indefinite"/>
                                        <p:tgtEl>
                                          <p:spTgt spid="21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6">
                                            <p:txEl>
                                              <p:pRg st="4" end="4"/>
                                            </p:txEl>
                                          </p:spTgt>
                                        </p:tgtEl>
                                        <p:attrNameLst>
                                          <p:attrName>style.visibility</p:attrName>
                                        </p:attrNameLst>
                                      </p:cBhvr>
                                      <p:to>
                                        <p:strVal val="visible"/>
                                      </p:to>
                                    </p:set>
                                    <p:animEffect transition="in" filter="fade">
                                      <p:cBhvr>
                                        <p:cTn id="36" dur="500"/>
                                        <p:tgtEl>
                                          <p:spTgt spid="216">
                                            <p:txEl>
                                              <p:pRg st="4" end="4"/>
                                            </p:txEl>
                                          </p:spTgt>
                                        </p:tgtEl>
                                      </p:cBhvr>
                                    </p:animEffect>
                                  </p:childTnLst>
                                </p:cTn>
                              </p:par>
                              <p:par>
                                <p:cTn id="37" presetID="9" presetClass="emph" presetSubtype="0" nodeType="withEffect">
                                  <p:stCondLst>
                                    <p:cond delay="0"/>
                                  </p:stCondLst>
                                  <p:childTnLst>
                                    <p:set>
                                      <p:cBhvr rctx="PPT">
                                        <p:cTn id="38" dur="indefinite"/>
                                        <p:tgtEl>
                                          <p:spTgt spid="216">
                                            <p:txEl>
                                              <p:pRg st="3" end="3"/>
                                            </p:txEl>
                                          </p:spTgt>
                                        </p:tgtEl>
                                        <p:attrNameLst>
                                          <p:attrName>style.opacity</p:attrName>
                                        </p:attrNameLst>
                                      </p:cBhvr>
                                      <p:to>
                                        <p:strVal val="0.2"/>
                                      </p:to>
                                    </p:set>
                                    <p:animEffect filter="image" prLst="opacity: 0.2">
                                      <p:cBhvr rctx="IE">
                                        <p:cTn id="39" dur="indefinite"/>
                                        <p:tgtEl>
                                          <p:spTgt spid="216">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16">
                                            <p:txEl>
                                              <p:pRg st="5" end="5"/>
                                            </p:txEl>
                                          </p:spTgt>
                                        </p:tgtEl>
                                        <p:attrNameLst>
                                          <p:attrName>style.visibility</p:attrName>
                                        </p:attrNameLst>
                                      </p:cBhvr>
                                      <p:to>
                                        <p:strVal val="visible"/>
                                      </p:to>
                                    </p:set>
                                    <p:animEffect transition="in" filter="fade">
                                      <p:cBhvr>
                                        <p:cTn id="44" dur="500"/>
                                        <p:tgtEl>
                                          <p:spTgt spid="216">
                                            <p:txEl>
                                              <p:pRg st="5" end="5"/>
                                            </p:txEl>
                                          </p:spTgt>
                                        </p:tgtEl>
                                      </p:cBhvr>
                                    </p:animEffect>
                                  </p:childTnLst>
                                </p:cTn>
                              </p:par>
                              <p:par>
                                <p:cTn id="45" presetID="9" presetClass="emph" presetSubtype="0" nodeType="withEffect">
                                  <p:stCondLst>
                                    <p:cond delay="0"/>
                                  </p:stCondLst>
                                  <p:childTnLst>
                                    <p:set>
                                      <p:cBhvr rctx="PPT">
                                        <p:cTn id="46" dur="indefinite"/>
                                        <p:tgtEl>
                                          <p:spTgt spid="216">
                                            <p:txEl>
                                              <p:pRg st="4" end="4"/>
                                            </p:txEl>
                                          </p:spTgt>
                                        </p:tgtEl>
                                        <p:attrNameLst>
                                          <p:attrName>style.opacity</p:attrName>
                                        </p:attrNameLst>
                                      </p:cBhvr>
                                      <p:to>
                                        <p:strVal val="0.2"/>
                                      </p:to>
                                    </p:set>
                                    <p:animEffect filter="image" prLst="opacity: 0.2">
                                      <p:cBhvr rctx="IE">
                                        <p:cTn id="47" dur="indefinite"/>
                                        <p:tgtEl>
                                          <p:spTgt spid="216">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6">
                                            <p:txEl>
                                              <p:pRg st="6" end="6"/>
                                            </p:txEl>
                                          </p:spTgt>
                                        </p:tgtEl>
                                        <p:attrNameLst>
                                          <p:attrName>style.visibility</p:attrName>
                                        </p:attrNameLst>
                                      </p:cBhvr>
                                      <p:to>
                                        <p:strVal val="visible"/>
                                      </p:to>
                                    </p:set>
                                    <p:animEffect transition="in" filter="fade">
                                      <p:cBhvr>
                                        <p:cTn id="52" dur="500"/>
                                        <p:tgtEl>
                                          <p:spTgt spid="216">
                                            <p:txEl>
                                              <p:pRg st="6" end="6"/>
                                            </p:txEl>
                                          </p:spTgt>
                                        </p:tgtEl>
                                      </p:cBhvr>
                                    </p:animEffect>
                                  </p:childTnLst>
                                </p:cTn>
                              </p:par>
                              <p:par>
                                <p:cTn id="53" presetID="9" presetClass="emph" presetSubtype="0" nodeType="withEffect">
                                  <p:stCondLst>
                                    <p:cond delay="0"/>
                                  </p:stCondLst>
                                  <p:childTnLst>
                                    <p:set>
                                      <p:cBhvr rctx="PPT">
                                        <p:cTn id="54" dur="indefinite"/>
                                        <p:tgtEl>
                                          <p:spTgt spid="216">
                                            <p:txEl>
                                              <p:pRg st="5" end="5"/>
                                            </p:txEl>
                                          </p:spTgt>
                                        </p:tgtEl>
                                        <p:attrNameLst>
                                          <p:attrName>style.opacity</p:attrName>
                                        </p:attrNameLst>
                                      </p:cBhvr>
                                      <p:to>
                                        <p:strVal val="0.2"/>
                                      </p:to>
                                    </p:set>
                                    <p:animEffect filter="image" prLst="opacity: 0.2">
                                      <p:cBhvr rctx="IE">
                                        <p:cTn id="55" dur="indefinite"/>
                                        <p:tgtEl>
                                          <p:spTgt spid="2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7" name="Shape 217"/>
          <p:cNvSpPr txBox="1">
            <a:spLocks noGrp="1"/>
          </p:cNvSpPr>
          <p:nvPr>
            <p:ph type="title"/>
          </p:nvPr>
        </p:nvSpPr>
        <p:spPr/>
        <p:txBody>
          <a:bodyPr/>
          <a:lstStyle/>
          <a:p>
            <a:r>
              <a:rPr lang="en-US" dirty="0"/>
              <a:t>DON`T!</a:t>
            </a:r>
          </a:p>
        </p:txBody>
      </p:sp>
      <p:sp>
        <p:nvSpPr>
          <p:cNvPr id="216" name="Shape 216"/>
          <p:cNvSpPr txBox="1">
            <a:spLocks noGrp="1"/>
          </p:cNvSpPr>
          <p:nvPr>
            <p:ph type="body" idx="1"/>
          </p:nvPr>
        </p:nvSpPr>
        <p:spPr>
          <a:xfrm>
            <a:off x="2791326" y="1563688"/>
            <a:ext cx="5895475" cy="3058416"/>
          </a:xfrm>
        </p:spPr>
        <p:txBody>
          <a:bodyPr>
            <a:normAutofit fontScale="85000" lnSpcReduction="20000"/>
          </a:bodyPr>
          <a:lstStyle/>
          <a:p>
            <a:r>
              <a:rPr lang="en-GB" dirty="0"/>
              <a:t>Speak “off the record”</a:t>
            </a:r>
          </a:p>
          <a:p>
            <a:r>
              <a:rPr lang="en-GB" dirty="0"/>
              <a:t>Speculate or speak for someone else</a:t>
            </a:r>
          </a:p>
          <a:p>
            <a:r>
              <a:rPr lang="en-GB" dirty="0"/>
              <a:t>Repeat a negative question</a:t>
            </a:r>
          </a:p>
          <a:p>
            <a:r>
              <a:rPr lang="en-GB" dirty="0"/>
              <a:t>Use jargon or acronyms</a:t>
            </a:r>
          </a:p>
          <a:p>
            <a:r>
              <a:rPr lang="en-GB" dirty="0"/>
              <a:t>Be afraid of silence</a:t>
            </a:r>
          </a:p>
          <a:p>
            <a:r>
              <a:rPr lang="en-GB" dirty="0"/>
              <a:t>Ask to see the article before it is published</a:t>
            </a:r>
          </a:p>
        </p:txBody>
      </p:sp>
      <p:pic>
        <p:nvPicPr>
          <p:cNvPr id="5" name="Picture 4" descr="Lew%27s presentation to Kiwanis Final (1).pdf - Google Chrome">
            <a:extLst>
              <a:ext uri="{FF2B5EF4-FFF2-40B4-BE49-F238E27FC236}">
                <a16:creationId xmlns:a16="http://schemas.microsoft.com/office/drawing/2014/main" id="{52D1FD76-09CB-45C2-AAD2-C19F7D0BC8F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1640" b="96774" l="11071" r="43198"/>
                    </a14:imgEffect>
                  </a14:imgLayer>
                </a14:imgProps>
              </a:ext>
            </a:extLst>
          </a:blip>
          <a:srcRect l="12500" t="23685" r="58333" b="3562"/>
          <a:stretch/>
        </p:blipFill>
        <p:spPr>
          <a:xfrm flipH="1">
            <a:off x="-881674" y="1023687"/>
            <a:ext cx="3810000" cy="5116288"/>
          </a:xfrm>
          <a:prstGeom prst="rect">
            <a:avLst/>
          </a:prstGeom>
        </p:spPr>
      </p:pic>
    </p:spTree>
    <p:extLst>
      <p:ext uri="{BB962C8B-B14F-4D97-AF65-F5344CB8AC3E}">
        <p14:creationId xmlns:p14="http://schemas.microsoft.com/office/powerpoint/2010/main" val="259656108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6">
                                            <p:txEl>
                                              <p:pRg st="0" end="0"/>
                                            </p:txEl>
                                          </p:spTgt>
                                        </p:tgtEl>
                                        <p:attrNameLst>
                                          <p:attrName>style.visibility</p:attrName>
                                        </p:attrNameLst>
                                      </p:cBhvr>
                                      <p:to>
                                        <p:strVal val="visible"/>
                                      </p:to>
                                    </p:set>
                                    <p:animEffect transition="in" filter="fade">
                                      <p:cBhvr>
                                        <p:cTn id="7" dur="500"/>
                                        <p:tgtEl>
                                          <p:spTgt spid="2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6">
                                            <p:txEl>
                                              <p:pRg st="1" end="1"/>
                                            </p:txEl>
                                          </p:spTgt>
                                        </p:tgtEl>
                                        <p:attrNameLst>
                                          <p:attrName>style.visibility</p:attrName>
                                        </p:attrNameLst>
                                      </p:cBhvr>
                                      <p:to>
                                        <p:strVal val="visible"/>
                                      </p:to>
                                    </p:set>
                                    <p:animEffect transition="in" filter="fade">
                                      <p:cBhvr>
                                        <p:cTn id="12" dur="500"/>
                                        <p:tgtEl>
                                          <p:spTgt spid="216">
                                            <p:txEl>
                                              <p:pRg st="1" end="1"/>
                                            </p:txEl>
                                          </p:spTgt>
                                        </p:tgtEl>
                                      </p:cBhvr>
                                    </p:animEffect>
                                  </p:childTnLst>
                                </p:cTn>
                              </p:par>
                              <p:par>
                                <p:cTn id="13" presetID="9" presetClass="emph" presetSubtype="0" nodeType="withEffect">
                                  <p:stCondLst>
                                    <p:cond delay="0"/>
                                  </p:stCondLst>
                                  <p:childTnLst>
                                    <p:set>
                                      <p:cBhvr rctx="PPT">
                                        <p:cTn id="14" dur="indefinite"/>
                                        <p:tgtEl>
                                          <p:spTgt spid="216">
                                            <p:txEl>
                                              <p:pRg st="0" end="0"/>
                                            </p:txEl>
                                          </p:spTgt>
                                        </p:tgtEl>
                                        <p:attrNameLst>
                                          <p:attrName>style.opacity</p:attrName>
                                        </p:attrNameLst>
                                      </p:cBhvr>
                                      <p:to>
                                        <p:strVal val="0.2"/>
                                      </p:to>
                                    </p:set>
                                    <p:animEffect filter="image" prLst="opacity: 0.2">
                                      <p:cBhvr rctx="IE">
                                        <p:cTn id="15" dur="indefinite"/>
                                        <p:tgtEl>
                                          <p:spTgt spid="2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6">
                                            <p:txEl>
                                              <p:pRg st="2" end="2"/>
                                            </p:txEl>
                                          </p:spTgt>
                                        </p:tgtEl>
                                        <p:attrNameLst>
                                          <p:attrName>style.visibility</p:attrName>
                                        </p:attrNameLst>
                                      </p:cBhvr>
                                      <p:to>
                                        <p:strVal val="visible"/>
                                      </p:to>
                                    </p:set>
                                    <p:animEffect transition="in" filter="fade">
                                      <p:cBhvr>
                                        <p:cTn id="20" dur="500"/>
                                        <p:tgtEl>
                                          <p:spTgt spid="216">
                                            <p:txEl>
                                              <p:pRg st="2" end="2"/>
                                            </p:txEl>
                                          </p:spTgt>
                                        </p:tgtEl>
                                      </p:cBhvr>
                                    </p:animEffect>
                                  </p:childTnLst>
                                </p:cTn>
                              </p:par>
                              <p:par>
                                <p:cTn id="21" presetID="9" presetClass="emph" presetSubtype="0" nodeType="withEffect">
                                  <p:stCondLst>
                                    <p:cond delay="0"/>
                                  </p:stCondLst>
                                  <p:childTnLst>
                                    <p:set>
                                      <p:cBhvr rctx="PPT">
                                        <p:cTn id="22" dur="indefinite"/>
                                        <p:tgtEl>
                                          <p:spTgt spid="216">
                                            <p:txEl>
                                              <p:pRg st="1" end="1"/>
                                            </p:txEl>
                                          </p:spTgt>
                                        </p:tgtEl>
                                        <p:attrNameLst>
                                          <p:attrName>style.opacity</p:attrName>
                                        </p:attrNameLst>
                                      </p:cBhvr>
                                      <p:to>
                                        <p:strVal val="0.2"/>
                                      </p:to>
                                    </p:set>
                                    <p:animEffect filter="image" prLst="opacity: 0.2">
                                      <p:cBhvr rctx="IE">
                                        <p:cTn id="23" dur="indefinite"/>
                                        <p:tgtEl>
                                          <p:spTgt spid="21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6">
                                            <p:txEl>
                                              <p:pRg st="3" end="3"/>
                                            </p:txEl>
                                          </p:spTgt>
                                        </p:tgtEl>
                                        <p:attrNameLst>
                                          <p:attrName>style.visibility</p:attrName>
                                        </p:attrNameLst>
                                      </p:cBhvr>
                                      <p:to>
                                        <p:strVal val="visible"/>
                                      </p:to>
                                    </p:set>
                                    <p:animEffect transition="in" filter="fade">
                                      <p:cBhvr>
                                        <p:cTn id="28" dur="500"/>
                                        <p:tgtEl>
                                          <p:spTgt spid="216">
                                            <p:txEl>
                                              <p:pRg st="3" end="3"/>
                                            </p:txEl>
                                          </p:spTgt>
                                        </p:tgtEl>
                                      </p:cBhvr>
                                    </p:animEffect>
                                  </p:childTnLst>
                                </p:cTn>
                              </p:par>
                              <p:par>
                                <p:cTn id="29" presetID="9" presetClass="emph" presetSubtype="0" nodeType="withEffect">
                                  <p:stCondLst>
                                    <p:cond delay="0"/>
                                  </p:stCondLst>
                                  <p:childTnLst>
                                    <p:set>
                                      <p:cBhvr rctx="PPT">
                                        <p:cTn id="30" dur="indefinite"/>
                                        <p:tgtEl>
                                          <p:spTgt spid="216">
                                            <p:txEl>
                                              <p:pRg st="2" end="2"/>
                                            </p:txEl>
                                          </p:spTgt>
                                        </p:tgtEl>
                                        <p:attrNameLst>
                                          <p:attrName>style.opacity</p:attrName>
                                        </p:attrNameLst>
                                      </p:cBhvr>
                                      <p:to>
                                        <p:strVal val="0.2"/>
                                      </p:to>
                                    </p:set>
                                    <p:animEffect filter="image" prLst="opacity: 0.2">
                                      <p:cBhvr rctx="IE">
                                        <p:cTn id="31" dur="indefinite"/>
                                        <p:tgtEl>
                                          <p:spTgt spid="21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6">
                                            <p:txEl>
                                              <p:pRg st="4" end="4"/>
                                            </p:txEl>
                                          </p:spTgt>
                                        </p:tgtEl>
                                        <p:attrNameLst>
                                          <p:attrName>style.visibility</p:attrName>
                                        </p:attrNameLst>
                                      </p:cBhvr>
                                      <p:to>
                                        <p:strVal val="visible"/>
                                      </p:to>
                                    </p:set>
                                    <p:animEffect transition="in" filter="fade">
                                      <p:cBhvr>
                                        <p:cTn id="36" dur="500"/>
                                        <p:tgtEl>
                                          <p:spTgt spid="216">
                                            <p:txEl>
                                              <p:pRg st="4" end="4"/>
                                            </p:txEl>
                                          </p:spTgt>
                                        </p:tgtEl>
                                      </p:cBhvr>
                                    </p:animEffect>
                                  </p:childTnLst>
                                </p:cTn>
                              </p:par>
                              <p:par>
                                <p:cTn id="37" presetID="9" presetClass="emph" presetSubtype="0" nodeType="withEffect">
                                  <p:stCondLst>
                                    <p:cond delay="0"/>
                                  </p:stCondLst>
                                  <p:childTnLst>
                                    <p:set>
                                      <p:cBhvr rctx="PPT">
                                        <p:cTn id="38" dur="indefinite"/>
                                        <p:tgtEl>
                                          <p:spTgt spid="216">
                                            <p:txEl>
                                              <p:pRg st="3" end="3"/>
                                            </p:txEl>
                                          </p:spTgt>
                                        </p:tgtEl>
                                        <p:attrNameLst>
                                          <p:attrName>style.opacity</p:attrName>
                                        </p:attrNameLst>
                                      </p:cBhvr>
                                      <p:to>
                                        <p:strVal val="0.2"/>
                                      </p:to>
                                    </p:set>
                                    <p:animEffect filter="image" prLst="opacity: 0.2">
                                      <p:cBhvr rctx="IE">
                                        <p:cTn id="39" dur="indefinite"/>
                                        <p:tgtEl>
                                          <p:spTgt spid="216">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16">
                                            <p:txEl>
                                              <p:pRg st="5" end="5"/>
                                            </p:txEl>
                                          </p:spTgt>
                                        </p:tgtEl>
                                        <p:attrNameLst>
                                          <p:attrName>style.visibility</p:attrName>
                                        </p:attrNameLst>
                                      </p:cBhvr>
                                      <p:to>
                                        <p:strVal val="visible"/>
                                      </p:to>
                                    </p:set>
                                    <p:animEffect transition="in" filter="fade">
                                      <p:cBhvr>
                                        <p:cTn id="44" dur="500"/>
                                        <p:tgtEl>
                                          <p:spTgt spid="216">
                                            <p:txEl>
                                              <p:pRg st="5" end="5"/>
                                            </p:txEl>
                                          </p:spTgt>
                                        </p:tgtEl>
                                      </p:cBhvr>
                                    </p:animEffect>
                                  </p:childTnLst>
                                </p:cTn>
                              </p:par>
                              <p:par>
                                <p:cTn id="45" presetID="9" presetClass="emph" presetSubtype="0" nodeType="withEffect">
                                  <p:stCondLst>
                                    <p:cond delay="0"/>
                                  </p:stCondLst>
                                  <p:childTnLst>
                                    <p:set>
                                      <p:cBhvr rctx="PPT">
                                        <p:cTn id="46" dur="indefinite"/>
                                        <p:tgtEl>
                                          <p:spTgt spid="216">
                                            <p:txEl>
                                              <p:pRg st="4" end="4"/>
                                            </p:txEl>
                                          </p:spTgt>
                                        </p:tgtEl>
                                        <p:attrNameLst>
                                          <p:attrName>style.opacity</p:attrName>
                                        </p:attrNameLst>
                                      </p:cBhvr>
                                      <p:to>
                                        <p:strVal val="0.2"/>
                                      </p:to>
                                    </p:set>
                                    <p:animEffect filter="image" prLst="opacity: 0.2">
                                      <p:cBhvr rctx="IE">
                                        <p:cTn id="47" dur="indefinite"/>
                                        <p:tgtEl>
                                          <p:spTgt spid="2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EE4P_STYLE_ID" val="6cd991bf-f022-4378-96e7-2c338aeb3f5a"/>
</p:tagLst>
</file>

<file path=ppt/theme/theme1.xml><?xml version="1.0" encoding="utf-8"?>
<a:theme xmlns:a="http://schemas.openxmlformats.org/drawingml/2006/main" name="Tite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A8719E923BF1248AEFA6DBFBE7E9603" ma:contentTypeVersion="9" ma:contentTypeDescription="Create a new document." ma:contentTypeScope="" ma:versionID="a196a89f58d11ce4c15dad526df336b5">
  <xsd:schema xmlns:xsd="http://www.w3.org/2001/XMLSchema" xmlns:xs="http://www.w3.org/2001/XMLSchema" xmlns:p="http://schemas.microsoft.com/office/2006/metadata/properties" xmlns:ns2="9d16bf85-6cf1-4ffc-83f8-a897903abe38" xmlns:ns3="598b66ff-4eb9-477c-a531-ea704c6e62ce" targetNamespace="http://schemas.microsoft.com/office/2006/metadata/properties" ma:root="true" ma:fieldsID="0fabe1258e2e1f679d0a3e25dbd5f01d" ns2:_="" ns3:_="">
    <xsd:import namespace="9d16bf85-6cf1-4ffc-83f8-a897903abe38"/>
    <xsd:import namespace="598b66ff-4eb9-477c-a531-ea704c6e62c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16bf85-6cf1-4ffc-83f8-a897903abe3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8b66ff-4eb9-477c-a531-ea704c6e62c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98b66ff-4eb9-477c-a531-ea704c6e62ce">
      <UserInfo>
        <DisplayName>Dolores Muniz</DisplayName>
        <AccountId>22</AccountId>
        <AccountType/>
      </UserInfo>
    </SharedWithUsers>
  </documentManagement>
</p:properties>
</file>

<file path=customXml/itemProps1.xml><?xml version="1.0" encoding="utf-8"?>
<ds:datastoreItem xmlns:ds="http://schemas.openxmlformats.org/officeDocument/2006/customXml" ds:itemID="{98F1773D-780B-45E5-9FE3-0F3256F73B32}">
  <ds:schemaRefs>
    <ds:schemaRef ds:uri="http://schemas.microsoft.com/sharepoint/v3/contenttype/forms"/>
  </ds:schemaRefs>
</ds:datastoreItem>
</file>

<file path=customXml/itemProps2.xml><?xml version="1.0" encoding="utf-8"?>
<ds:datastoreItem xmlns:ds="http://schemas.openxmlformats.org/officeDocument/2006/customXml" ds:itemID="{25F017A3-1896-49C7-BBA3-E6A0A1A2C7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16bf85-6cf1-4ffc-83f8-a897903abe38"/>
    <ds:schemaRef ds:uri="598b66ff-4eb9-477c-a531-ea704c6e62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FC43E1-EB7C-41DC-819A-946F862730CE}">
  <ds:schemaRefs>
    <ds:schemaRef ds:uri="http://schemas.microsoft.com/office/infopath/2007/PartnerControls"/>
    <ds:schemaRef ds:uri="http://purl.org/dc/elements/1.1/"/>
    <ds:schemaRef ds:uri="http://schemas.microsoft.com/office/2006/metadata/properties"/>
    <ds:schemaRef ds:uri="http://purl.org/dc/terms/"/>
    <ds:schemaRef ds:uri="598b66ff-4eb9-477c-a531-ea704c6e62ce"/>
    <ds:schemaRef ds:uri="http://schemas.microsoft.com/office/2006/documentManagement/types"/>
    <ds:schemaRef ds:uri="http://purl.org/dc/dcmitype/"/>
    <ds:schemaRef ds:uri="http://schemas.openxmlformats.org/package/2006/metadata/core-properties"/>
    <ds:schemaRef ds:uri="9d16bf85-6cf1-4ffc-83f8-a897903abe3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TotalTime>
  <Words>1294</Words>
  <Application>Microsoft Office PowerPoint</Application>
  <PresentationFormat>On-screen Show (16:9)</PresentationFormat>
  <Paragraphs>112</Paragraphs>
  <Slides>13</Slides>
  <Notes>11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13</vt:i4>
      </vt:variant>
    </vt:vector>
  </HeadingPairs>
  <TitlesOfParts>
    <vt:vector size="25" baseType="lpstr">
      <vt:lpstr>Arial</vt:lpstr>
      <vt:lpstr>AvenirNext LT Pro Bold</vt:lpstr>
      <vt:lpstr>AvenirNext LT Pro Regular</vt:lpstr>
      <vt:lpstr>Calibri</vt:lpstr>
      <vt:lpstr>Courier New</vt:lpstr>
      <vt:lpstr>Knockout HTF67-FullBantamwt</vt:lpstr>
      <vt:lpstr>Knockout HTF69-FullLiteweight</vt:lpstr>
      <vt:lpstr>Noto Sans Symbols</vt:lpstr>
      <vt:lpstr>Times New Roman</vt:lpstr>
      <vt:lpstr>Verdana</vt:lpstr>
      <vt:lpstr>Titel</vt:lpstr>
      <vt:lpstr>Benutzerdefiniertes Design</vt:lpstr>
      <vt:lpstr>INTERVIEWS</vt:lpstr>
      <vt:lpstr>BEING INTERVIEWED  BY A JOURNALIST</vt:lpstr>
      <vt:lpstr>PREPARATION IS KEY</vt:lpstr>
      <vt:lpstr>CHOOSING A SPOKESPERSON</vt:lpstr>
      <vt:lpstr>WHAT TO WEAR</vt:lpstr>
      <vt:lpstr>WHERE TO INTERVIEW</vt:lpstr>
      <vt:lpstr>PUTTING IT ALL TOGETHER: YOUR PLAN</vt:lpstr>
      <vt:lpstr>DO!</vt:lpstr>
      <vt:lpstr>DON`T!</vt:lpstr>
      <vt:lpstr>AFTER THE INTERVIEW</vt:lpstr>
      <vt:lpstr>REMEMBER…</vt:lpstr>
      <vt:lpstr>BRIDGING </vt:lpstr>
      <vt:lpstr>BRIDGING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Kiwanis Academy</dc:title>
  <dc:creator>Dolores Muniz</dc:creator>
  <cp:lastModifiedBy>Dolores Muniz</cp:lastModifiedBy>
  <cp:revision>60</cp:revision>
  <dcterms:created xsi:type="dcterms:W3CDTF">2019-12-17T14:54:30Z</dcterms:created>
  <dcterms:modified xsi:type="dcterms:W3CDTF">2020-07-03T09:51:55Z</dcterms:modified>
</cp:coreProperties>
</file>