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59" r:id="rId4"/>
    <p:sldMasterId id="2147483763" r:id="rId5"/>
  </p:sldMasterIdLst>
  <p:notesMasterIdLst>
    <p:notesMasterId r:id="rId32"/>
  </p:notesMasterIdLst>
  <p:handoutMasterIdLst>
    <p:handoutMasterId r:id="rId33"/>
  </p:handoutMasterIdLst>
  <p:sldIdLst>
    <p:sldId id="982" r:id="rId6"/>
    <p:sldId id="983" r:id="rId7"/>
    <p:sldId id="984" r:id="rId8"/>
    <p:sldId id="843" r:id="rId9"/>
    <p:sldId id="849" r:id="rId10"/>
    <p:sldId id="847" r:id="rId11"/>
    <p:sldId id="850" r:id="rId12"/>
    <p:sldId id="866" r:id="rId13"/>
    <p:sldId id="860" r:id="rId14"/>
    <p:sldId id="862" r:id="rId15"/>
    <p:sldId id="864" r:id="rId16"/>
    <p:sldId id="865" r:id="rId17"/>
    <p:sldId id="339" r:id="rId18"/>
    <p:sldId id="855" r:id="rId19"/>
    <p:sldId id="384" r:id="rId20"/>
    <p:sldId id="833" r:id="rId21"/>
    <p:sldId id="994" r:id="rId22"/>
    <p:sldId id="995" r:id="rId23"/>
    <p:sldId id="996" r:id="rId24"/>
    <p:sldId id="277" r:id="rId25"/>
    <p:sldId id="857" r:id="rId26"/>
    <p:sldId id="446" r:id="rId27"/>
    <p:sldId id="447" r:id="rId28"/>
    <p:sldId id="1034" r:id="rId29"/>
    <p:sldId id="1036" r:id="rId30"/>
    <p:sldId id="1035" r:id="rId31"/>
  </p:sldIdLst>
  <p:sldSz cx="9144000" cy="5143500" type="screen16x9"/>
  <p:notesSz cx="6797675" cy="9926638"/>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tandardabschnitt" id="{43D4A2B1-51D2-4A5C-BE2D-6580ED0ADACB}">
          <p14:sldIdLst/>
        </p14:section>
        <p14:section name="Welcome and Start" id="{263DB24D-46DA-4B59-91EA-F58AE9C9DBC3}">
          <p14:sldIdLst/>
        </p14:section>
        <p14:section name="Our Goals" id="{150C1B13-C009-4480-833B-8312A3F0EE58}">
          <p14:sldIdLst/>
        </p14:section>
        <p14:section name="Your Role" id="{4A5264B9-8CA0-491A-AB00-F4931B99D86D}">
          <p14:sldIdLst/>
        </p14:section>
        <p14:section name="Kiwanis Brand" id="{80B7D896-BE86-46A8-B209-83F2E3BC7E31}">
          <p14:sldIdLst/>
        </p14:section>
        <p14:section name="Develope Key Message" id="{192FBFD3-351F-419E-A9E6-42F78884F573}">
          <p14:sldIdLst/>
        </p14:section>
        <p14:section name="Telling the Kiwanis Story" id="{C95619B8-0057-48DF-B044-60F18E943401}">
          <p14:sldIdLst/>
        </p14:section>
        <p14:section name="Points of Contact" id="{27DE6644-E539-4FB4-ACF4-2A635E085481}">
          <p14:sldIdLst/>
        </p14:section>
        <p14:section name="Promote your Project" id="{187790BD-3CAF-48B0-A5D0-5A82391C567B}">
          <p14:sldIdLst/>
        </p14:section>
        <p14:section name="Staging an Event" id="{4084B734-A5D3-4EB1-B94D-9A78646F227C}">
          <p14:sldIdLst/>
        </p14:section>
        <p14:section name="Internal Communication" id="{9E79045C-0341-4690-B5CE-97E43704177C}">
          <p14:sldIdLst/>
        </p14:section>
        <p14:section name="External Communication" id="{FD0FCD1D-0A55-46F4-B728-5EB1E0E06A4C}">
          <p14:sldIdLst>
            <p14:sldId id="982"/>
            <p14:sldId id="983"/>
            <p14:sldId id="984"/>
            <p14:sldId id="843"/>
            <p14:sldId id="849"/>
            <p14:sldId id="847"/>
            <p14:sldId id="850"/>
            <p14:sldId id="866"/>
            <p14:sldId id="860"/>
            <p14:sldId id="862"/>
            <p14:sldId id="864"/>
            <p14:sldId id="865"/>
            <p14:sldId id="339"/>
            <p14:sldId id="855"/>
            <p14:sldId id="384"/>
            <p14:sldId id="833"/>
            <p14:sldId id="994"/>
            <p14:sldId id="995"/>
            <p14:sldId id="996"/>
            <p14:sldId id="277"/>
            <p14:sldId id="857"/>
            <p14:sldId id="446"/>
            <p14:sldId id="447"/>
            <p14:sldId id="1034"/>
            <p14:sldId id="1036"/>
            <p14:sldId id="1035"/>
          </p14:sldIdLst>
        </p14:section>
        <p14:section name="District Websites" id="{7EA0DE79-BAD6-43E9-8C9B-84ED60C37D6E}">
          <p14:sldIdLst/>
        </p14:section>
        <p14:section name="New Marketing Database" id="{7773F788-7773-47A9-83F1-C91177DF6881}">
          <p14:sldIdLst/>
        </p14:section>
        <p14:section name="Chrisis Communication" id="{5E3DC1CF-6489-4A9D-B87E-B21536E25A1B}">
          <p14:sldIdLst/>
        </p14:section>
        <p14:section name="Inteview" id="{4CCC1833-7167-4467-B200-7CDA765F018D}">
          <p14:sldIdLst/>
        </p14:section>
        <p14:section name="Elevator Pitch" id="{E75F212D-18BA-41D9-8615-C6E363E59423}">
          <p14:sldIdLst/>
        </p14:section>
        <p14:section name="End and Breaks" id="{94DC0AD0-6B5F-408F-BB84-480AA905B30E}">
          <p14:sldIdLst/>
        </p14:section>
      </p14:sectionLst>
    </p:ext>
    <p:ext uri="{EFAFB233-063F-42B5-8137-9DF3F51BA10A}">
      <p15:sldGuideLst xmlns:p15="http://schemas.microsoft.com/office/powerpoint/2012/main">
        <p15:guide id="1" orient="horz" pos="1030" userDrawn="1">
          <p15:clr>
            <a:srgbClr val="A4A3A4"/>
          </p15:clr>
        </p15:guide>
        <p15:guide id="2" pos="226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74"/>
    <a:srgbClr val="9EC6E9"/>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1" autoAdjust="0"/>
    <p:restoredTop sz="84238" autoAdjust="0"/>
  </p:normalViewPr>
  <p:slideViewPr>
    <p:cSldViewPr snapToGrid="0">
      <p:cViewPr varScale="1">
        <p:scale>
          <a:sx n="128" d="100"/>
          <a:sy n="128" d="100"/>
        </p:scale>
        <p:origin x="996" y="120"/>
      </p:cViewPr>
      <p:guideLst>
        <p:guide orient="horz" pos="1030"/>
        <p:guide pos="226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62FDE-DFD4-4B2D-8E05-70CB72A1E2D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2BFC7D5-F2BC-493B-B55E-3EE37A692BEF}">
      <dgm:prSet/>
      <dgm:spPr>
        <a:solidFill>
          <a:srgbClr val="B4975A"/>
        </a:solidFill>
      </dgm:spPr>
      <dgm:t>
        <a:bodyPr/>
        <a:lstStyle/>
        <a:p>
          <a:r>
            <a:rPr lang="en-US" noProof="0" dirty="0"/>
            <a:t>Know your audience</a:t>
          </a:r>
        </a:p>
      </dgm:t>
    </dgm:pt>
    <dgm:pt modelId="{323860BD-3C60-4B0B-AA84-B16DDD1F10D3}" type="parTrans" cxnId="{5249E193-357D-4777-8112-962C44E5569B}">
      <dgm:prSet/>
      <dgm:spPr/>
      <dgm:t>
        <a:bodyPr/>
        <a:lstStyle/>
        <a:p>
          <a:endParaRPr lang="en-US"/>
        </a:p>
      </dgm:t>
    </dgm:pt>
    <dgm:pt modelId="{6F6591E8-99E4-4BB2-9BDA-508B027FA44E}" type="sibTrans" cxnId="{5249E193-357D-4777-8112-962C44E5569B}">
      <dgm:prSet/>
      <dgm:spPr/>
      <dgm:t>
        <a:bodyPr/>
        <a:lstStyle/>
        <a:p>
          <a:endParaRPr lang="en-US"/>
        </a:p>
      </dgm:t>
    </dgm:pt>
    <dgm:pt modelId="{14F678EE-F3B0-497D-851F-366E98517829}">
      <dgm:prSet/>
      <dgm:spPr>
        <a:solidFill>
          <a:srgbClr val="B4975A"/>
        </a:solidFill>
      </dgm:spPr>
      <dgm:t>
        <a:bodyPr/>
        <a:lstStyle/>
        <a:p>
          <a:r>
            <a:rPr lang="en-US" noProof="0" dirty="0"/>
            <a:t>Understand how to tailor content</a:t>
          </a:r>
        </a:p>
      </dgm:t>
    </dgm:pt>
    <dgm:pt modelId="{74B9635B-4A34-4F6B-B1E4-BFC409B838EF}" type="parTrans" cxnId="{67AE228E-244C-4AA7-9855-FAA8DE582084}">
      <dgm:prSet/>
      <dgm:spPr/>
      <dgm:t>
        <a:bodyPr/>
        <a:lstStyle/>
        <a:p>
          <a:endParaRPr lang="en-US"/>
        </a:p>
      </dgm:t>
    </dgm:pt>
    <dgm:pt modelId="{B9A7349C-677A-4D47-8A5C-D453329419D7}" type="sibTrans" cxnId="{67AE228E-244C-4AA7-9855-FAA8DE582084}">
      <dgm:prSet/>
      <dgm:spPr/>
      <dgm:t>
        <a:bodyPr/>
        <a:lstStyle/>
        <a:p>
          <a:endParaRPr lang="en-US"/>
        </a:p>
      </dgm:t>
    </dgm:pt>
    <dgm:pt modelId="{1208899D-1DAF-4343-8D21-E74300BAB755}">
      <dgm:prSet/>
      <dgm:spPr>
        <a:ln>
          <a:solidFill>
            <a:srgbClr val="B4975A"/>
          </a:solidFill>
        </a:ln>
      </dgm:spPr>
      <dgm:t>
        <a:bodyPr/>
        <a:lstStyle/>
        <a:p>
          <a:r>
            <a:rPr lang="en-US" noProof="0" dirty="0"/>
            <a:t>Silent Generation (1925-45)</a:t>
          </a:r>
        </a:p>
      </dgm:t>
    </dgm:pt>
    <dgm:pt modelId="{7ECA19DA-0700-4E85-9644-8C83B7EE35A1}" type="parTrans" cxnId="{A949DCE9-303F-46EC-9C35-B8E99760596F}">
      <dgm:prSet/>
      <dgm:spPr/>
      <dgm:t>
        <a:bodyPr/>
        <a:lstStyle/>
        <a:p>
          <a:endParaRPr lang="en-US"/>
        </a:p>
      </dgm:t>
    </dgm:pt>
    <dgm:pt modelId="{9C8DD948-9297-4558-B942-EDB7C4D9E792}" type="sibTrans" cxnId="{A949DCE9-303F-46EC-9C35-B8E99760596F}">
      <dgm:prSet/>
      <dgm:spPr/>
      <dgm:t>
        <a:bodyPr/>
        <a:lstStyle/>
        <a:p>
          <a:endParaRPr lang="en-US"/>
        </a:p>
      </dgm:t>
    </dgm:pt>
    <dgm:pt modelId="{19B26950-1837-4A23-9D3C-6C1713D0FE70}">
      <dgm:prSet/>
      <dgm:spPr>
        <a:ln>
          <a:solidFill>
            <a:srgbClr val="B4975A"/>
          </a:solidFill>
        </a:ln>
      </dgm:spPr>
      <dgm:t>
        <a:bodyPr/>
        <a:lstStyle/>
        <a:p>
          <a:r>
            <a:rPr lang="en-US" noProof="0" dirty="0"/>
            <a:t>Baby Boomers (1946-64)</a:t>
          </a:r>
        </a:p>
      </dgm:t>
    </dgm:pt>
    <dgm:pt modelId="{40147164-12B9-4AAE-8357-B107F6C11C8D}" type="parTrans" cxnId="{D820C5AA-3978-4175-958D-5D59A28A6BA0}">
      <dgm:prSet/>
      <dgm:spPr/>
      <dgm:t>
        <a:bodyPr/>
        <a:lstStyle/>
        <a:p>
          <a:endParaRPr lang="en-US"/>
        </a:p>
      </dgm:t>
    </dgm:pt>
    <dgm:pt modelId="{E895072F-9983-4470-B2D1-1B11E7F57763}" type="sibTrans" cxnId="{D820C5AA-3978-4175-958D-5D59A28A6BA0}">
      <dgm:prSet/>
      <dgm:spPr/>
      <dgm:t>
        <a:bodyPr/>
        <a:lstStyle/>
        <a:p>
          <a:endParaRPr lang="en-US"/>
        </a:p>
      </dgm:t>
    </dgm:pt>
    <dgm:pt modelId="{1978C415-9B72-4916-99B0-38AA66986139}">
      <dgm:prSet/>
      <dgm:spPr>
        <a:ln>
          <a:solidFill>
            <a:srgbClr val="B4975A"/>
          </a:solidFill>
        </a:ln>
      </dgm:spPr>
      <dgm:t>
        <a:bodyPr/>
        <a:lstStyle/>
        <a:p>
          <a:r>
            <a:rPr lang="en-US" noProof="0" dirty="0"/>
            <a:t>Gen X (1965-80)</a:t>
          </a:r>
        </a:p>
      </dgm:t>
    </dgm:pt>
    <dgm:pt modelId="{848EC197-B764-40D8-AD85-F74780DB553C}" type="parTrans" cxnId="{F278CDC2-2095-4EC4-AD92-3075DA709947}">
      <dgm:prSet/>
      <dgm:spPr/>
      <dgm:t>
        <a:bodyPr/>
        <a:lstStyle/>
        <a:p>
          <a:endParaRPr lang="en-US"/>
        </a:p>
      </dgm:t>
    </dgm:pt>
    <dgm:pt modelId="{66F867B4-DF12-4FF6-BCC2-3D03D2A95E9A}" type="sibTrans" cxnId="{F278CDC2-2095-4EC4-AD92-3075DA709947}">
      <dgm:prSet/>
      <dgm:spPr/>
      <dgm:t>
        <a:bodyPr/>
        <a:lstStyle/>
        <a:p>
          <a:endParaRPr lang="en-US"/>
        </a:p>
      </dgm:t>
    </dgm:pt>
    <dgm:pt modelId="{8D23D297-F134-4630-9C44-3CC86094B75F}">
      <dgm:prSet/>
      <dgm:spPr>
        <a:ln>
          <a:solidFill>
            <a:srgbClr val="B4975A"/>
          </a:solidFill>
        </a:ln>
      </dgm:spPr>
      <dgm:t>
        <a:bodyPr/>
        <a:lstStyle/>
        <a:p>
          <a:r>
            <a:rPr lang="en-US" noProof="0" dirty="0"/>
            <a:t>Millennial (1981-1996)</a:t>
          </a:r>
        </a:p>
      </dgm:t>
    </dgm:pt>
    <dgm:pt modelId="{811F12DB-4862-46F4-80B4-2032BADA97A0}" type="parTrans" cxnId="{BA6C5E39-41B1-4275-9C0A-4FDEBEE8AB96}">
      <dgm:prSet/>
      <dgm:spPr/>
      <dgm:t>
        <a:bodyPr/>
        <a:lstStyle/>
        <a:p>
          <a:endParaRPr lang="en-US"/>
        </a:p>
      </dgm:t>
    </dgm:pt>
    <dgm:pt modelId="{20B945AD-BF53-46B0-8F14-AF13A45738AF}" type="sibTrans" cxnId="{BA6C5E39-41B1-4275-9C0A-4FDEBEE8AB96}">
      <dgm:prSet/>
      <dgm:spPr/>
      <dgm:t>
        <a:bodyPr/>
        <a:lstStyle/>
        <a:p>
          <a:endParaRPr lang="en-US"/>
        </a:p>
      </dgm:t>
    </dgm:pt>
    <dgm:pt modelId="{E68FDC94-8714-475E-A832-99E386EEF77F}">
      <dgm:prSet/>
      <dgm:spPr>
        <a:ln>
          <a:solidFill>
            <a:srgbClr val="B4975A"/>
          </a:solidFill>
        </a:ln>
      </dgm:spPr>
      <dgm:t>
        <a:bodyPr/>
        <a:lstStyle/>
        <a:p>
          <a:r>
            <a:rPr lang="en-US" noProof="0" dirty="0"/>
            <a:t>Gen Z (1997-today)</a:t>
          </a:r>
        </a:p>
      </dgm:t>
    </dgm:pt>
    <dgm:pt modelId="{9052B036-FBCB-4441-8158-7A0BDF7810E2}" type="parTrans" cxnId="{E6DA91C6-84A3-4B2C-8BE7-FEF242BABD62}">
      <dgm:prSet/>
      <dgm:spPr/>
      <dgm:t>
        <a:bodyPr/>
        <a:lstStyle/>
        <a:p>
          <a:endParaRPr lang="en-US"/>
        </a:p>
      </dgm:t>
    </dgm:pt>
    <dgm:pt modelId="{8E4C6B57-1897-4852-B493-A3CAB35E381F}" type="sibTrans" cxnId="{E6DA91C6-84A3-4B2C-8BE7-FEF242BABD62}">
      <dgm:prSet/>
      <dgm:spPr/>
      <dgm:t>
        <a:bodyPr/>
        <a:lstStyle/>
        <a:p>
          <a:endParaRPr lang="en-US"/>
        </a:p>
      </dgm:t>
    </dgm:pt>
    <dgm:pt modelId="{2C76F08E-7812-42ED-8E55-2E4A9F559DAF}" type="pres">
      <dgm:prSet presAssocID="{42062FDE-DFD4-4B2D-8E05-70CB72A1E2D0}" presName="linear" presStyleCnt="0">
        <dgm:presLayoutVars>
          <dgm:dir/>
          <dgm:animLvl val="lvl"/>
          <dgm:resizeHandles val="exact"/>
        </dgm:presLayoutVars>
      </dgm:prSet>
      <dgm:spPr/>
    </dgm:pt>
    <dgm:pt modelId="{7746CC80-8013-42FD-917D-61ECDDC65D52}" type="pres">
      <dgm:prSet presAssocID="{12BFC7D5-F2BC-493B-B55E-3EE37A692BEF}" presName="parentLin" presStyleCnt="0"/>
      <dgm:spPr/>
    </dgm:pt>
    <dgm:pt modelId="{212BE6D9-A33C-401F-A6A0-AA4F66D18ECA}" type="pres">
      <dgm:prSet presAssocID="{12BFC7D5-F2BC-493B-B55E-3EE37A692BEF}" presName="parentLeftMargin" presStyleLbl="node1" presStyleIdx="0" presStyleCnt="2"/>
      <dgm:spPr/>
    </dgm:pt>
    <dgm:pt modelId="{6BBA6F17-B647-4B11-B41B-F15B568D1B9E}" type="pres">
      <dgm:prSet presAssocID="{12BFC7D5-F2BC-493B-B55E-3EE37A692BEF}" presName="parentText" presStyleLbl="node1" presStyleIdx="0" presStyleCnt="2">
        <dgm:presLayoutVars>
          <dgm:chMax val="0"/>
          <dgm:bulletEnabled val="1"/>
        </dgm:presLayoutVars>
      </dgm:prSet>
      <dgm:spPr/>
    </dgm:pt>
    <dgm:pt modelId="{2B1D8D67-BBD1-4F83-A847-A89A5CA80054}" type="pres">
      <dgm:prSet presAssocID="{12BFC7D5-F2BC-493B-B55E-3EE37A692BEF}" presName="negativeSpace" presStyleCnt="0"/>
      <dgm:spPr/>
    </dgm:pt>
    <dgm:pt modelId="{F0E0BE5A-64D7-4330-8F00-B2955525CD46}" type="pres">
      <dgm:prSet presAssocID="{12BFC7D5-F2BC-493B-B55E-3EE37A692BEF}" presName="childText" presStyleLbl="conFgAcc1" presStyleIdx="0" presStyleCnt="2">
        <dgm:presLayoutVars>
          <dgm:bulletEnabled val="1"/>
        </dgm:presLayoutVars>
      </dgm:prSet>
      <dgm:spPr>
        <a:ln>
          <a:solidFill>
            <a:srgbClr val="B4975A"/>
          </a:solidFill>
        </a:ln>
      </dgm:spPr>
    </dgm:pt>
    <dgm:pt modelId="{E391C897-D9A4-4330-9123-F8EDD3C61012}" type="pres">
      <dgm:prSet presAssocID="{6F6591E8-99E4-4BB2-9BDA-508B027FA44E}" presName="spaceBetweenRectangles" presStyleCnt="0"/>
      <dgm:spPr/>
    </dgm:pt>
    <dgm:pt modelId="{E1289FEE-5BF6-4A91-8874-C9544864A3B4}" type="pres">
      <dgm:prSet presAssocID="{14F678EE-F3B0-497D-851F-366E98517829}" presName="parentLin" presStyleCnt="0"/>
      <dgm:spPr/>
    </dgm:pt>
    <dgm:pt modelId="{2EF5E2AB-FD79-49D4-80A9-FA8F3115DBFA}" type="pres">
      <dgm:prSet presAssocID="{14F678EE-F3B0-497D-851F-366E98517829}" presName="parentLeftMargin" presStyleLbl="node1" presStyleIdx="0" presStyleCnt="2"/>
      <dgm:spPr/>
    </dgm:pt>
    <dgm:pt modelId="{EFF45064-6084-4FA0-895A-095BDE05DCF8}" type="pres">
      <dgm:prSet presAssocID="{14F678EE-F3B0-497D-851F-366E98517829}" presName="parentText" presStyleLbl="node1" presStyleIdx="1" presStyleCnt="2">
        <dgm:presLayoutVars>
          <dgm:chMax val="0"/>
          <dgm:bulletEnabled val="1"/>
        </dgm:presLayoutVars>
      </dgm:prSet>
      <dgm:spPr/>
    </dgm:pt>
    <dgm:pt modelId="{AA9C8C24-D9A0-4E7B-8DE2-98D435A451EF}" type="pres">
      <dgm:prSet presAssocID="{14F678EE-F3B0-497D-851F-366E98517829}" presName="negativeSpace" presStyleCnt="0"/>
      <dgm:spPr/>
    </dgm:pt>
    <dgm:pt modelId="{087E70E6-E4B9-403C-B40E-4D8B437A1F09}" type="pres">
      <dgm:prSet presAssocID="{14F678EE-F3B0-497D-851F-366E98517829}" presName="childText" presStyleLbl="conFgAcc1" presStyleIdx="1" presStyleCnt="2">
        <dgm:presLayoutVars>
          <dgm:bulletEnabled val="1"/>
        </dgm:presLayoutVars>
      </dgm:prSet>
      <dgm:spPr/>
    </dgm:pt>
  </dgm:ptLst>
  <dgm:cxnLst>
    <dgm:cxn modelId="{61022B1C-6E73-4C2D-8151-1A160EA737BA}" type="presOf" srcId="{8D23D297-F134-4630-9C44-3CC86094B75F}" destId="{087E70E6-E4B9-403C-B40E-4D8B437A1F09}" srcOrd="0" destOrd="3" presId="urn:microsoft.com/office/officeart/2005/8/layout/list1"/>
    <dgm:cxn modelId="{EFDDD526-4A25-4354-A79C-C0160694ED7D}" type="presOf" srcId="{1208899D-1DAF-4343-8D21-E74300BAB755}" destId="{087E70E6-E4B9-403C-B40E-4D8B437A1F09}" srcOrd="0" destOrd="0" presId="urn:microsoft.com/office/officeart/2005/8/layout/list1"/>
    <dgm:cxn modelId="{BA6C5E39-41B1-4275-9C0A-4FDEBEE8AB96}" srcId="{14F678EE-F3B0-497D-851F-366E98517829}" destId="{8D23D297-F134-4630-9C44-3CC86094B75F}" srcOrd="3" destOrd="0" parTransId="{811F12DB-4862-46F4-80B4-2032BADA97A0}" sibTransId="{20B945AD-BF53-46B0-8F14-AF13A45738AF}"/>
    <dgm:cxn modelId="{0D7BBE4D-1808-49CF-B448-B5545E4DE4FC}" type="presOf" srcId="{E68FDC94-8714-475E-A832-99E386EEF77F}" destId="{087E70E6-E4B9-403C-B40E-4D8B437A1F09}" srcOrd="0" destOrd="4" presId="urn:microsoft.com/office/officeart/2005/8/layout/list1"/>
    <dgm:cxn modelId="{2517E97D-FA03-40A5-9B1B-9E75DA248E53}" type="presOf" srcId="{12BFC7D5-F2BC-493B-B55E-3EE37A692BEF}" destId="{6BBA6F17-B647-4B11-B41B-F15B568D1B9E}" srcOrd="1" destOrd="0" presId="urn:microsoft.com/office/officeart/2005/8/layout/list1"/>
    <dgm:cxn modelId="{D499BE83-3206-49B9-BC12-A97819967F47}" type="presOf" srcId="{42062FDE-DFD4-4B2D-8E05-70CB72A1E2D0}" destId="{2C76F08E-7812-42ED-8E55-2E4A9F559DAF}" srcOrd="0" destOrd="0" presId="urn:microsoft.com/office/officeart/2005/8/layout/list1"/>
    <dgm:cxn modelId="{0F4C0A85-0721-46CD-B1F5-1C466493B04E}" type="presOf" srcId="{19B26950-1837-4A23-9D3C-6C1713D0FE70}" destId="{087E70E6-E4B9-403C-B40E-4D8B437A1F09}" srcOrd="0" destOrd="1" presId="urn:microsoft.com/office/officeart/2005/8/layout/list1"/>
    <dgm:cxn modelId="{67AE228E-244C-4AA7-9855-FAA8DE582084}" srcId="{42062FDE-DFD4-4B2D-8E05-70CB72A1E2D0}" destId="{14F678EE-F3B0-497D-851F-366E98517829}" srcOrd="1" destOrd="0" parTransId="{74B9635B-4A34-4F6B-B1E4-BFC409B838EF}" sibTransId="{B9A7349C-677A-4D47-8A5C-D453329419D7}"/>
    <dgm:cxn modelId="{5249E193-357D-4777-8112-962C44E5569B}" srcId="{42062FDE-DFD4-4B2D-8E05-70CB72A1E2D0}" destId="{12BFC7D5-F2BC-493B-B55E-3EE37A692BEF}" srcOrd="0" destOrd="0" parTransId="{323860BD-3C60-4B0B-AA84-B16DDD1F10D3}" sibTransId="{6F6591E8-99E4-4BB2-9BDA-508B027FA44E}"/>
    <dgm:cxn modelId="{8FB55C9B-6B3B-4864-91CA-CC394F901E01}" type="presOf" srcId="{12BFC7D5-F2BC-493B-B55E-3EE37A692BEF}" destId="{212BE6D9-A33C-401F-A6A0-AA4F66D18ECA}" srcOrd="0" destOrd="0" presId="urn:microsoft.com/office/officeart/2005/8/layout/list1"/>
    <dgm:cxn modelId="{D820C5AA-3978-4175-958D-5D59A28A6BA0}" srcId="{14F678EE-F3B0-497D-851F-366E98517829}" destId="{19B26950-1837-4A23-9D3C-6C1713D0FE70}" srcOrd="1" destOrd="0" parTransId="{40147164-12B9-4AAE-8357-B107F6C11C8D}" sibTransId="{E895072F-9983-4470-B2D1-1B11E7F57763}"/>
    <dgm:cxn modelId="{E6C00FB6-E07E-4AF5-9AA4-723E2FA251E7}" type="presOf" srcId="{14F678EE-F3B0-497D-851F-366E98517829}" destId="{2EF5E2AB-FD79-49D4-80A9-FA8F3115DBFA}" srcOrd="0" destOrd="0" presId="urn:microsoft.com/office/officeart/2005/8/layout/list1"/>
    <dgm:cxn modelId="{4798EDB7-6CBD-48E4-9647-23C8AFB5916F}" type="presOf" srcId="{1978C415-9B72-4916-99B0-38AA66986139}" destId="{087E70E6-E4B9-403C-B40E-4D8B437A1F09}" srcOrd="0" destOrd="2" presId="urn:microsoft.com/office/officeart/2005/8/layout/list1"/>
    <dgm:cxn modelId="{F278CDC2-2095-4EC4-AD92-3075DA709947}" srcId="{14F678EE-F3B0-497D-851F-366E98517829}" destId="{1978C415-9B72-4916-99B0-38AA66986139}" srcOrd="2" destOrd="0" parTransId="{848EC197-B764-40D8-AD85-F74780DB553C}" sibTransId="{66F867B4-DF12-4FF6-BCC2-3D03D2A95E9A}"/>
    <dgm:cxn modelId="{E6DA91C6-84A3-4B2C-8BE7-FEF242BABD62}" srcId="{14F678EE-F3B0-497D-851F-366E98517829}" destId="{E68FDC94-8714-475E-A832-99E386EEF77F}" srcOrd="4" destOrd="0" parTransId="{9052B036-FBCB-4441-8158-7A0BDF7810E2}" sibTransId="{8E4C6B57-1897-4852-B493-A3CAB35E381F}"/>
    <dgm:cxn modelId="{06C076E0-005D-44C5-BA6A-49548E838A89}" type="presOf" srcId="{14F678EE-F3B0-497D-851F-366E98517829}" destId="{EFF45064-6084-4FA0-895A-095BDE05DCF8}" srcOrd="1" destOrd="0" presId="urn:microsoft.com/office/officeart/2005/8/layout/list1"/>
    <dgm:cxn modelId="{A949DCE9-303F-46EC-9C35-B8E99760596F}" srcId="{14F678EE-F3B0-497D-851F-366E98517829}" destId="{1208899D-1DAF-4343-8D21-E74300BAB755}" srcOrd="0" destOrd="0" parTransId="{7ECA19DA-0700-4E85-9644-8C83B7EE35A1}" sibTransId="{9C8DD948-9297-4558-B942-EDB7C4D9E792}"/>
    <dgm:cxn modelId="{544D43E2-0EE4-4683-84F4-24D48D8118F9}" type="presParOf" srcId="{2C76F08E-7812-42ED-8E55-2E4A9F559DAF}" destId="{7746CC80-8013-42FD-917D-61ECDDC65D52}" srcOrd="0" destOrd="0" presId="urn:microsoft.com/office/officeart/2005/8/layout/list1"/>
    <dgm:cxn modelId="{B337C18F-E006-40C9-957E-D97B13D35B14}" type="presParOf" srcId="{7746CC80-8013-42FD-917D-61ECDDC65D52}" destId="{212BE6D9-A33C-401F-A6A0-AA4F66D18ECA}" srcOrd="0" destOrd="0" presId="urn:microsoft.com/office/officeart/2005/8/layout/list1"/>
    <dgm:cxn modelId="{FCC75BA9-9531-4801-85FD-AB22DA4A8BCC}" type="presParOf" srcId="{7746CC80-8013-42FD-917D-61ECDDC65D52}" destId="{6BBA6F17-B647-4B11-B41B-F15B568D1B9E}" srcOrd="1" destOrd="0" presId="urn:microsoft.com/office/officeart/2005/8/layout/list1"/>
    <dgm:cxn modelId="{83DE0A24-7F96-4F31-B656-F664B92DB160}" type="presParOf" srcId="{2C76F08E-7812-42ED-8E55-2E4A9F559DAF}" destId="{2B1D8D67-BBD1-4F83-A847-A89A5CA80054}" srcOrd="1" destOrd="0" presId="urn:microsoft.com/office/officeart/2005/8/layout/list1"/>
    <dgm:cxn modelId="{41E51C16-8FD4-4D97-B937-A9FE8BDA7177}" type="presParOf" srcId="{2C76F08E-7812-42ED-8E55-2E4A9F559DAF}" destId="{F0E0BE5A-64D7-4330-8F00-B2955525CD46}" srcOrd="2" destOrd="0" presId="urn:microsoft.com/office/officeart/2005/8/layout/list1"/>
    <dgm:cxn modelId="{46C3699E-2495-40BA-8820-267DF48F63C3}" type="presParOf" srcId="{2C76F08E-7812-42ED-8E55-2E4A9F559DAF}" destId="{E391C897-D9A4-4330-9123-F8EDD3C61012}" srcOrd="3" destOrd="0" presId="urn:microsoft.com/office/officeart/2005/8/layout/list1"/>
    <dgm:cxn modelId="{CF714D79-E808-4A7D-B78C-DFA53E680F96}" type="presParOf" srcId="{2C76F08E-7812-42ED-8E55-2E4A9F559DAF}" destId="{E1289FEE-5BF6-4A91-8874-C9544864A3B4}" srcOrd="4" destOrd="0" presId="urn:microsoft.com/office/officeart/2005/8/layout/list1"/>
    <dgm:cxn modelId="{583A6549-2E29-4159-831C-05956A6B887F}" type="presParOf" srcId="{E1289FEE-5BF6-4A91-8874-C9544864A3B4}" destId="{2EF5E2AB-FD79-49D4-80A9-FA8F3115DBFA}" srcOrd="0" destOrd="0" presId="urn:microsoft.com/office/officeart/2005/8/layout/list1"/>
    <dgm:cxn modelId="{EE9A0681-85B1-4C26-973E-2FFD87EDAABD}" type="presParOf" srcId="{E1289FEE-5BF6-4A91-8874-C9544864A3B4}" destId="{EFF45064-6084-4FA0-895A-095BDE05DCF8}" srcOrd="1" destOrd="0" presId="urn:microsoft.com/office/officeart/2005/8/layout/list1"/>
    <dgm:cxn modelId="{E816F7D5-2F1B-4676-9451-B0F5FBE87581}" type="presParOf" srcId="{2C76F08E-7812-42ED-8E55-2E4A9F559DAF}" destId="{AA9C8C24-D9A0-4E7B-8DE2-98D435A451EF}" srcOrd="5" destOrd="0" presId="urn:microsoft.com/office/officeart/2005/8/layout/list1"/>
    <dgm:cxn modelId="{62C62AAD-8A6E-46BB-8EBA-BFA221A4DA74}" type="presParOf" srcId="{2C76F08E-7812-42ED-8E55-2E4A9F559DAF}" destId="{087E70E6-E4B9-403C-B40E-4D8B437A1F0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CB4B24-5953-4036-A490-D17C5239ED3C}"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26079584-553A-4731-A8BC-D162407CED86}">
      <dgm:prSet/>
      <dgm:spPr>
        <a:ln>
          <a:solidFill>
            <a:srgbClr val="B4975A"/>
          </a:solidFill>
        </a:ln>
      </dgm:spPr>
      <dgm:t>
        <a:bodyPr/>
        <a:lstStyle/>
        <a:p>
          <a:r>
            <a:rPr lang="en-US" noProof="0" dirty="0"/>
            <a:t>Be helpful, concise and consistent</a:t>
          </a:r>
        </a:p>
      </dgm:t>
    </dgm:pt>
    <dgm:pt modelId="{80C748D1-5560-4A45-9728-52342D7234CB}" type="parTrans" cxnId="{29C5AC17-A7A2-4F52-B46B-1BCF1CB2F748}">
      <dgm:prSet/>
      <dgm:spPr/>
      <dgm:t>
        <a:bodyPr/>
        <a:lstStyle/>
        <a:p>
          <a:endParaRPr lang="en-US"/>
        </a:p>
      </dgm:t>
    </dgm:pt>
    <dgm:pt modelId="{680C7000-111E-424D-8470-11FF3C29BFDF}" type="sibTrans" cxnId="{29C5AC17-A7A2-4F52-B46B-1BCF1CB2F748}">
      <dgm:prSet/>
      <dgm:spPr>
        <a:ln>
          <a:solidFill>
            <a:srgbClr val="B4975A"/>
          </a:solidFill>
        </a:ln>
      </dgm:spPr>
      <dgm:t>
        <a:bodyPr/>
        <a:lstStyle/>
        <a:p>
          <a:endParaRPr lang="en-US"/>
        </a:p>
      </dgm:t>
    </dgm:pt>
    <dgm:pt modelId="{9F14531E-2F17-4F53-BAA6-28A5547BF69E}">
      <dgm:prSet/>
      <dgm:spPr>
        <a:ln>
          <a:solidFill>
            <a:srgbClr val="B4975A"/>
          </a:solidFill>
        </a:ln>
      </dgm:spPr>
      <dgm:t>
        <a:bodyPr/>
        <a:lstStyle/>
        <a:p>
          <a:r>
            <a:rPr lang="en-US" noProof="0" dirty="0"/>
            <a:t>Include quality visuals</a:t>
          </a:r>
        </a:p>
      </dgm:t>
    </dgm:pt>
    <dgm:pt modelId="{EA5F326C-7B8B-44D1-ABBF-EB0B1CB6F4AF}" type="parTrans" cxnId="{D648B89F-11B6-4784-AAFC-935F2D3244F2}">
      <dgm:prSet/>
      <dgm:spPr/>
      <dgm:t>
        <a:bodyPr/>
        <a:lstStyle/>
        <a:p>
          <a:endParaRPr lang="en-US"/>
        </a:p>
      </dgm:t>
    </dgm:pt>
    <dgm:pt modelId="{1A972E36-309C-4F54-8316-4616D9640C1D}" type="sibTrans" cxnId="{D648B89F-11B6-4784-AAFC-935F2D3244F2}">
      <dgm:prSet/>
      <dgm:spPr/>
      <dgm:t>
        <a:bodyPr/>
        <a:lstStyle/>
        <a:p>
          <a:endParaRPr lang="en-US"/>
        </a:p>
      </dgm:t>
    </dgm:pt>
    <dgm:pt modelId="{D5FC7FED-E452-43E6-B081-B9925D71B1AF}">
      <dgm:prSet/>
      <dgm:spPr>
        <a:ln>
          <a:solidFill>
            <a:srgbClr val="B4975A"/>
          </a:solidFill>
        </a:ln>
      </dgm:spPr>
      <dgm:t>
        <a:bodyPr/>
        <a:lstStyle/>
        <a:p>
          <a:r>
            <a:rPr lang="en-US" noProof="0" dirty="0"/>
            <a:t>Include a call to action</a:t>
          </a:r>
        </a:p>
      </dgm:t>
    </dgm:pt>
    <dgm:pt modelId="{E895264A-C35E-4B28-9478-553977FE3BCF}" type="parTrans" cxnId="{533550CA-3145-4F01-8E52-957AD01151C6}">
      <dgm:prSet/>
      <dgm:spPr/>
      <dgm:t>
        <a:bodyPr/>
        <a:lstStyle/>
        <a:p>
          <a:endParaRPr lang="en-US"/>
        </a:p>
      </dgm:t>
    </dgm:pt>
    <dgm:pt modelId="{398F2C88-0671-411C-9926-8C5FB5C2C0F2}" type="sibTrans" cxnId="{533550CA-3145-4F01-8E52-957AD01151C6}">
      <dgm:prSet/>
      <dgm:spPr/>
      <dgm:t>
        <a:bodyPr/>
        <a:lstStyle/>
        <a:p>
          <a:endParaRPr lang="en-US"/>
        </a:p>
      </dgm:t>
    </dgm:pt>
    <dgm:pt modelId="{93B14F78-0520-49F4-8819-1F58204B7F1C}">
      <dgm:prSet/>
      <dgm:spPr>
        <a:ln>
          <a:solidFill>
            <a:srgbClr val="B4975A"/>
          </a:solidFill>
        </a:ln>
      </dgm:spPr>
      <dgm:t>
        <a:bodyPr/>
        <a:lstStyle/>
        <a:p>
          <a:r>
            <a:rPr lang="en-US" noProof="0" dirty="0"/>
            <a:t>Engage</a:t>
          </a:r>
        </a:p>
      </dgm:t>
    </dgm:pt>
    <dgm:pt modelId="{ADE3CAB0-177A-41C5-A96B-A83643347FF1}" type="parTrans" cxnId="{8FF8EB25-24DD-4BAE-88BF-DE313DA38215}">
      <dgm:prSet/>
      <dgm:spPr/>
      <dgm:t>
        <a:bodyPr/>
        <a:lstStyle/>
        <a:p>
          <a:endParaRPr lang="en-US"/>
        </a:p>
      </dgm:t>
    </dgm:pt>
    <dgm:pt modelId="{8EF5D2A2-A859-43AC-A0FE-4E19F16C62DE}" type="sibTrans" cxnId="{8FF8EB25-24DD-4BAE-88BF-DE313DA38215}">
      <dgm:prSet/>
      <dgm:spPr/>
      <dgm:t>
        <a:bodyPr/>
        <a:lstStyle/>
        <a:p>
          <a:endParaRPr lang="en-US"/>
        </a:p>
      </dgm:t>
    </dgm:pt>
    <dgm:pt modelId="{D2803F20-B136-49C7-A9AB-B26753844779}">
      <dgm:prSet/>
      <dgm:spPr>
        <a:ln>
          <a:solidFill>
            <a:srgbClr val="B4975A"/>
          </a:solidFill>
        </a:ln>
      </dgm:spPr>
      <dgm:t>
        <a:bodyPr/>
        <a:lstStyle/>
        <a:p>
          <a:r>
            <a:rPr lang="en-US" noProof="0" dirty="0"/>
            <a:t>Use appropriate logo without additions or deviations</a:t>
          </a:r>
        </a:p>
      </dgm:t>
    </dgm:pt>
    <dgm:pt modelId="{71836423-A770-4B34-977F-00E404BB7244}" type="parTrans" cxnId="{C211993D-186C-403D-99B4-434434568340}">
      <dgm:prSet/>
      <dgm:spPr/>
      <dgm:t>
        <a:bodyPr/>
        <a:lstStyle/>
        <a:p>
          <a:endParaRPr lang="en-US"/>
        </a:p>
      </dgm:t>
    </dgm:pt>
    <dgm:pt modelId="{688E4997-8F1E-4735-9A40-2749932B07D7}" type="sibTrans" cxnId="{C211993D-186C-403D-99B4-434434568340}">
      <dgm:prSet/>
      <dgm:spPr/>
      <dgm:t>
        <a:bodyPr/>
        <a:lstStyle/>
        <a:p>
          <a:endParaRPr lang="en-US"/>
        </a:p>
      </dgm:t>
    </dgm:pt>
    <dgm:pt modelId="{783A443E-5682-4319-A2CD-C8C9B84F879E}">
      <dgm:prSet/>
      <dgm:spPr>
        <a:ln>
          <a:solidFill>
            <a:srgbClr val="B4975A"/>
          </a:solidFill>
        </a:ln>
      </dgm:spPr>
      <dgm:t>
        <a:bodyPr/>
        <a:lstStyle/>
        <a:p>
          <a:r>
            <a:rPr lang="en-US" noProof="0" dirty="0"/>
            <a:t>Form a social media team</a:t>
          </a:r>
        </a:p>
      </dgm:t>
    </dgm:pt>
    <dgm:pt modelId="{B39C573D-9AEE-492A-B6E7-99063B3DF6A9}" type="parTrans" cxnId="{9D76F32A-B043-413F-AF9E-9236A19A8A4D}">
      <dgm:prSet/>
      <dgm:spPr/>
      <dgm:t>
        <a:bodyPr/>
        <a:lstStyle/>
        <a:p>
          <a:endParaRPr lang="en-US"/>
        </a:p>
      </dgm:t>
    </dgm:pt>
    <dgm:pt modelId="{41B703F7-79E4-475A-8BA3-5223060527C4}" type="sibTrans" cxnId="{9D76F32A-B043-413F-AF9E-9236A19A8A4D}">
      <dgm:prSet/>
      <dgm:spPr>
        <a:ln>
          <a:solidFill>
            <a:srgbClr val="B4975A"/>
          </a:solidFill>
        </a:ln>
      </dgm:spPr>
      <dgm:t>
        <a:bodyPr/>
        <a:lstStyle/>
        <a:p>
          <a:endParaRPr lang="en-US"/>
        </a:p>
      </dgm:t>
    </dgm:pt>
    <dgm:pt modelId="{92477B0E-E80D-4ABE-B935-FB7545FD8C1D}">
      <dgm:prSet/>
      <dgm:spPr>
        <a:ln>
          <a:solidFill>
            <a:srgbClr val="B4975A"/>
          </a:solidFill>
        </a:ln>
      </dgm:spPr>
      <dgm:t>
        <a:bodyPr/>
        <a:lstStyle/>
        <a:p>
          <a:r>
            <a:rPr lang="en-US" noProof="0" dirty="0"/>
            <a:t>Hashtag it</a:t>
          </a:r>
        </a:p>
      </dgm:t>
    </dgm:pt>
    <dgm:pt modelId="{56BAC2A1-1613-48DB-9CDB-B6441EFD2D5D}" type="parTrans" cxnId="{AF4BDDC4-010E-4E51-827B-434BA7DCBC8B}">
      <dgm:prSet/>
      <dgm:spPr/>
      <dgm:t>
        <a:bodyPr/>
        <a:lstStyle/>
        <a:p>
          <a:endParaRPr lang="en-US"/>
        </a:p>
      </dgm:t>
    </dgm:pt>
    <dgm:pt modelId="{45EB0C5E-BA7E-45F4-8D4F-EE5AF56DB93A}" type="sibTrans" cxnId="{AF4BDDC4-010E-4E51-827B-434BA7DCBC8B}">
      <dgm:prSet/>
      <dgm:spPr/>
      <dgm:t>
        <a:bodyPr/>
        <a:lstStyle/>
        <a:p>
          <a:endParaRPr lang="en-US"/>
        </a:p>
      </dgm:t>
    </dgm:pt>
    <dgm:pt modelId="{6D54068B-CA92-4358-A576-995B04DF248C}" type="pres">
      <dgm:prSet presAssocID="{59CB4B24-5953-4036-A490-D17C5239ED3C}" presName="Name0" presStyleCnt="0">
        <dgm:presLayoutVars>
          <dgm:chMax val="7"/>
          <dgm:chPref val="7"/>
          <dgm:dir/>
        </dgm:presLayoutVars>
      </dgm:prSet>
      <dgm:spPr/>
    </dgm:pt>
    <dgm:pt modelId="{2FC4C515-7B1F-4E7E-BE07-C9B3D465C19B}" type="pres">
      <dgm:prSet presAssocID="{59CB4B24-5953-4036-A490-D17C5239ED3C}" presName="Name1" presStyleCnt="0"/>
      <dgm:spPr/>
    </dgm:pt>
    <dgm:pt modelId="{734A4885-7193-48B1-9806-37C2570FF47D}" type="pres">
      <dgm:prSet presAssocID="{59CB4B24-5953-4036-A490-D17C5239ED3C}" presName="cycle" presStyleCnt="0"/>
      <dgm:spPr/>
    </dgm:pt>
    <dgm:pt modelId="{C80340A9-66F8-457A-99BB-F5FD1DD9C07E}" type="pres">
      <dgm:prSet presAssocID="{59CB4B24-5953-4036-A490-D17C5239ED3C}" presName="srcNode" presStyleLbl="node1" presStyleIdx="0" presStyleCnt="7"/>
      <dgm:spPr/>
    </dgm:pt>
    <dgm:pt modelId="{876212A9-91A1-4D81-A246-3E2612FC9562}" type="pres">
      <dgm:prSet presAssocID="{59CB4B24-5953-4036-A490-D17C5239ED3C}" presName="conn" presStyleLbl="parChTrans1D2" presStyleIdx="0" presStyleCnt="1"/>
      <dgm:spPr/>
    </dgm:pt>
    <dgm:pt modelId="{47C81891-F305-4691-8BD8-1F6C2B61F981}" type="pres">
      <dgm:prSet presAssocID="{59CB4B24-5953-4036-A490-D17C5239ED3C}" presName="extraNode" presStyleLbl="node1" presStyleIdx="0" presStyleCnt="7"/>
      <dgm:spPr/>
    </dgm:pt>
    <dgm:pt modelId="{5E3566FB-E5EF-47E0-BEF9-5BD76172AB8C}" type="pres">
      <dgm:prSet presAssocID="{59CB4B24-5953-4036-A490-D17C5239ED3C}" presName="dstNode" presStyleLbl="node1" presStyleIdx="0" presStyleCnt="7"/>
      <dgm:spPr/>
    </dgm:pt>
    <dgm:pt modelId="{A841A69C-6FB2-4090-99D5-CC57AE64CBDD}" type="pres">
      <dgm:prSet presAssocID="{783A443E-5682-4319-A2CD-C8C9B84F879E}" presName="text_1" presStyleLbl="node1" presStyleIdx="0" presStyleCnt="7">
        <dgm:presLayoutVars>
          <dgm:bulletEnabled val="1"/>
        </dgm:presLayoutVars>
      </dgm:prSet>
      <dgm:spPr/>
    </dgm:pt>
    <dgm:pt modelId="{B98DCFA6-E489-492E-BDDA-297F5F90C6E4}" type="pres">
      <dgm:prSet presAssocID="{783A443E-5682-4319-A2CD-C8C9B84F879E}" presName="accent_1" presStyleCnt="0"/>
      <dgm:spPr/>
    </dgm:pt>
    <dgm:pt modelId="{B42335D6-0E17-49AE-96D0-0EB984BD8ADD}" type="pres">
      <dgm:prSet presAssocID="{783A443E-5682-4319-A2CD-C8C9B84F879E}" presName="accentRepeatNode" presStyleLbl="solidFgAcc1" presStyleIdx="0" presStyleCnt="7"/>
      <dgm:spPr>
        <a:ln>
          <a:solidFill>
            <a:srgbClr val="B4975A"/>
          </a:solidFill>
        </a:ln>
      </dgm:spPr>
    </dgm:pt>
    <dgm:pt modelId="{092B5A46-0338-4685-8729-4DC3CF5FC867}" type="pres">
      <dgm:prSet presAssocID="{26079584-553A-4731-A8BC-D162407CED86}" presName="text_2" presStyleLbl="node1" presStyleIdx="1" presStyleCnt="7">
        <dgm:presLayoutVars>
          <dgm:bulletEnabled val="1"/>
        </dgm:presLayoutVars>
      </dgm:prSet>
      <dgm:spPr/>
    </dgm:pt>
    <dgm:pt modelId="{C4976C3A-5815-4016-92E4-ABF58FF3421E}" type="pres">
      <dgm:prSet presAssocID="{26079584-553A-4731-A8BC-D162407CED86}" presName="accent_2" presStyleCnt="0"/>
      <dgm:spPr/>
    </dgm:pt>
    <dgm:pt modelId="{7B0DEACD-6DAD-4A99-AFF2-6FDE199DD197}" type="pres">
      <dgm:prSet presAssocID="{26079584-553A-4731-A8BC-D162407CED86}" presName="accentRepeatNode" presStyleLbl="solidFgAcc1" presStyleIdx="1" presStyleCnt="7"/>
      <dgm:spPr>
        <a:ln>
          <a:solidFill>
            <a:srgbClr val="B4975A"/>
          </a:solidFill>
        </a:ln>
      </dgm:spPr>
    </dgm:pt>
    <dgm:pt modelId="{AF6B556D-B06B-44A2-BC27-997D8E772494}" type="pres">
      <dgm:prSet presAssocID="{9F14531E-2F17-4F53-BAA6-28A5547BF69E}" presName="text_3" presStyleLbl="node1" presStyleIdx="2" presStyleCnt="7">
        <dgm:presLayoutVars>
          <dgm:bulletEnabled val="1"/>
        </dgm:presLayoutVars>
      </dgm:prSet>
      <dgm:spPr/>
    </dgm:pt>
    <dgm:pt modelId="{EFB1CC3D-F288-4100-8814-5CCA86392692}" type="pres">
      <dgm:prSet presAssocID="{9F14531E-2F17-4F53-BAA6-28A5547BF69E}" presName="accent_3" presStyleCnt="0"/>
      <dgm:spPr/>
    </dgm:pt>
    <dgm:pt modelId="{534693A5-7BFE-4D9C-AA79-92C3BA51DBD0}" type="pres">
      <dgm:prSet presAssocID="{9F14531E-2F17-4F53-BAA6-28A5547BF69E}" presName="accentRepeatNode" presStyleLbl="solidFgAcc1" presStyleIdx="2" presStyleCnt="7"/>
      <dgm:spPr>
        <a:ln>
          <a:solidFill>
            <a:srgbClr val="B4975A"/>
          </a:solidFill>
        </a:ln>
      </dgm:spPr>
    </dgm:pt>
    <dgm:pt modelId="{70132636-866F-4C65-AE82-278E5101079A}" type="pres">
      <dgm:prSet presAssocID="{D5FC7FED-E452-43E6-B081-B9925D71B1AF}" presName="text_4" presStyleLbl="node1" presStyleIdx="3" presStyleCnt="7">
        <dgm:presLayoutVars>
          <dgm:bulletEnabled val="1"/>
        </dgm:presLayoutVars>
      </dgm:prSet>
      <dgm:spPr/>
    </dgm:pt>
    <dgm:pt modelId="{2FA7903C-84FD-40C6-948F-BCAF35EC17DB}" type="pres">
      <dgm:prSet presAssocID="{D5FC7FED-E452-43E6-B081-B9925D71B1AF}" presName="accent_4" presStyleCnt="0"/>
      <dgm:spPr/>
    </dgm:pt>
    <dgm:pt modelId="{34283C6D-8BDC-4923-A854-A3E931887AD0}" type="pres">
      <dgm:prSet presAssocID="{D5FC7FED-E452-43E6-B081-B9925D71B1AF}" presName="accentRepeatNode" presStyleLbl="solidFgAcc1" presStyleIdx="3" presStyleCnt="7"/>
      <dgm:spPr>
        <a:ln>
          <a:solidFill>
            <a:srgbClr val="B4975A"/>
          </a:solidFill>
        </a:ln>
      </dgm:spPr>
    </dgm:pt>
    <dgm:pt modelId="{C7A895AC-2D46-45AB-8843-F16BFAEB5BF4}" type="pres">
      <dgm:prSet presAssocID="{93B14F78-0520-49F4-8819-1F58204B7F1C}" presName="text_5" presStyleLbl="node1" presStyleIdx="4" presStyleCnt="7">
        <dgm:presLayoutVars>
          <dgm:bulletEnabled val="1"/>
        </dgm:presLayoutVars>
      </dgm:prSet>
      <dgm:spPr/>
    </dgm:pt>
    <dgm:pt modelId="{686E654C-3A4C-4693-AF7B-4E9C00204C24}" type="pres">
      <dgm:prSet presAssocID="{93B14F78-0520-49F4-8819-1F58204B7F1C}" presName="accent_5" presStyleCnt="0"/>
      <dgm:spPr/>
    </dgm:pt>
    <dgm:pt modelId="{61C8C6AD-B74C-4F61-8C4B-90451AEEF74F}" type="pres">
      <dgm:prSet presAssocID="{93B14F78-0520-49F4-8819-1F58204B7F1C}" presName="accentRepeatNode" presStyleLbl="solidFgAcc1" presStyleIdx="4" presStyleCnt="7"/>
      <dgm:spPr>
        <a:ln>
          <a:solidFill>
            <a:srgbClr val="B4975A"/>
          </a:solidFill>
        </a:ln>
      </dgm:spPr>
    </dgm:pt>
    <dgm:pt modelId="{9C291A15-8001-40C9-A5A8-26A5B41D6EA1}" type="pres">
      <dgm:prSet presAssocID="{D2803F20-B136-49C7-A9AB-B26753844779}" presName="text_6" presStyleLbl="node1" presStyleIdx="5" presStyleCnt="7">
        <dgm:presLayoutVars>
          <dgm:bulletEnabled val="1"/>
        </dgm:presLayoutVars>
      </dgm:prSet>
      <dgm:spPr/>
    </dgm:pt>
    <dgm:pt modelId="{B0E0B055-D6C2-42BB-BD04-78EAAA5752FE}" type="pres">
      <dgm:prSet presAssocID="{D2803F20-B136-49C7-A9AB-B26753844779}" presName="accent_6" presStyleCnt="0"/>
      <dgm:spPr/>
    </dgm:pt>
    <dgm:pt modelId="{7B908731-ED02-4293-8326-E2026C70EDD8}" type="pres">
      <dgm:prSet presAssocID="{D2803F20-B136-49C7-A9AB-B26753844779}" presName="accentRepeatNode" presStyleLbl="solidFgAcc1" presStyleIdx="5" presStyleCnt="7"/>
      <dgm:spPr>
        <a:ln>
          <a:solidFill>
            <a:srgbClr val="B4975A"/>
          </a:solidFill>
        </a:ln>
      </dgm:spPr>
    </dgm:pt>
    <dgm:pt modelId="{68527B3F-7A17-47F6-8B57-E2856A707EB8}" type="pres">
      <dgm:prSet presAssocID="{92477B0E-E80D-4ABE-B935-FB7545FD8C1D}" presName="text_7" presStyleLbl="node1" presStyleIdx="6" presStyleCnt="7">
        <dgm:presLayoutVars>
          <dgm:bulletEnabled val="1"/>
        </dgm:presLayoutVars>
      </dgm:prSet>
      <dgm:spPr/>
    </dgm:pt>
    <dgm:pt modelId="{114F9250-B5FE-4BD2-A499-FEB1964899D7}" type="pres">
      <dgm:prSet presAssocID="{92477B0E-E80D-4ABE-B935-FB7545FD8C1D}" presName="accent_7" presStyleCnt="0"/>
      <dgm:spPr/>
    </dgm:pt>
    <dgm:pt modelId="{02EB04F1-6D1A-4531-B105-39A42CDE65E5}" type="pres">
      <dgm:prSet presAssocID="{92477B0E-E80D-4ABE-B935-FB7545FD8C1D}" presName="accentRepeatNode" presStyleLbl="solidFgAcc1" presStyleIdx="6" presStyleCnt="7"/>
      <dgm:spPr>
        <a:ln>
          <a:solidFill>
            <a:srgbClr val="B4975A"/>
          </a:solidFill>
        </a:ln>
      </dgm:spPr>
    </dgm:pt>
  </dgm:ptLst>
  <dgm:cxnLst>
    <dgm:cxn modelId="{29C5AC17-A7A2-4F52-B46B-1BCF1CB2F748}" srcId="{59CB4B24-5953-4036-A490-D17C5239ED3C}" destId="{26079584-553A-4731-A8BC-D162407CED86}" srcOrd="1" destOrd="0" parTransId="{80C748D1-5560-4A45-9728-52342D7234CB}" sibTransId="{680C7000-111E-424D-8470-11FF3C29BFDF}"/>
    <dgm:cxn modelId="{F596991B-CC33-41B5-9014-EE90EA2D0F89}" type="presOf" srcId="{26079584-553A-4731-A8BC-D162407CED86}" destId="{092B5A46-0338-4685-8729-4DC3CF5FC867}" srcOrd="0" destOrd="0" presId="urn:microsoft.com/office/officeart/2008/layout/VerticalCurvedList"/>
    <dgm:cxn modelId="{8FF8EB25-24DD-4BAE-88BF-DE313DA38215}" srcId="{59CB4B24-5953-4036-A490-D17C5239ED3C}" destId="{93B14F78-0520-49F4-8819-1F58204B7F1C}" srcOrd="4" destOrd="0" parTransId="{ADE3CAB0-177A-41C5-A96B-A83643347FF1}" sibTransId="{8EF5D2A2-A859-43AC-A0FE-4E19F16C62DE}"/>
    <dgm:cxn modelId="{9D76F32A-B043-413F-AF9E-9236A19A8A4D}" srcId="{59CB4B24-5953-4036-A490-D17C5239ED3C}" destId="{783A443E-5682-4319-A2CD-C8C9B84F879E}" srcOrd="0" destOrd="0" parTransId="{B39C573D-9AEE-492A-B6E7-99063B3DF6A9}" sibTransId="{41B703F7-79E4-475A-8BA3-5223060527C4}"/>
    <dgm:cxn modelId="{D105F632-6CB7-452B-954A-7928568CA04E}" type="presOf" srcId="{59CB4B24-5953-4036-A490-D17C5239ED3C}" destId="{6D54068B-CA92-4358-A576-995B04DF248C}" srcOrd="0" destOrd="0" presId="urn:microsoft.com/office/officeart/2008/layout/VerticalCurvedList"/>
    <dgm:cxn modelId="{34F15E34-0788-46ED-A2BF-85D509239473}" type="presOf" srcId="{93B14F78-0520-49F4-8819-1F58204B7F1C}" destId="{C7A895AC-2D46-45AB-8843-F16BFAEB5BF4}" srcOrd="0" destOrd="0" presId="urn:microsoft.com/office/officeart/2008/layout/VerticalCurvedList"/>
    <dgm:cxn modelId="{6FE41F3D-F30D-4C4E-BB84-B042183990C7}" type="presOf" srcId="{92477B0E-E80D-4ABE-B935-FB7545FD8C1D}" destId="{68527B3F-7A17-47F6-8B57-E2856A707EB8}" srcOrd="0" destOrd="0" presId="urn:microsoft.com/office/officeart/2008/layout/VerticalCurvedList"/>
    <dgm:cxn modelId="{C211993D-186C-403D-99B4-434434568340}" srcId="{59CB4B24-5953-4036-A490-D17C5239ED3C}" destId="{D2803F20-B136-49C7-A9AB-B26753844779}" srcOrd="5" destOrd="0" parTransId="{71836423-A770-4B34-977F-00E404BB7244}" sibTransId="{688E4997-8F1E-4735-9A40-2749932B07D7}"/>
    <dgm:cxn modelId="{AAAD764A-B38E-4876-A996-9E408F043C48}" type="presOf" srcId="{783A443E-5682-4319-A2CD-C8C9B84F879E}" destId="{A841A69C-6FB2-4090-99D5-CC57AE64CBDD}" srcOrd="0" destOrd="0" presId="urn:microsoft.com/office/officeart/2008/layout/VerticalCurvedList"/>
    <dgm:cxn modelId="{993C256E-0FB1-4131-B138-693633FF7CDE}" type="presOf" srcId="{9F14531E-2F17-4F53-BAA6-28A5547BF69E}" destId="{AF6B556D-B06B-44A2-BC27-997D8E772494}" srcOrd="0" destOrd="0" presId="urn:microsoft.com/office/officeart/2008/layout/VerticalCurvedList"/>
    <dgm:cxn modelId="{8ECADC95-AEB3-419F-98B4-18C289A3175D}" type="presOf" srcId="{D5FC7FED-E452-43E6-B081-B9925D71B1AF}" destId="{70132636-866F-4C65-AE82-278E5101079A}" srcOrd="0" destOrd="0" presId="urn:microsoft.com/office/officeart/2008/layout/VerticalCurvedList"/>
    <dgm:cxn modelId="{D648B89F-11B6-4784-AAFC-935F2D3244F2}" srcId="{59CB4B24-5953-4036-A490-D17C5239ED3C}" destId="{9F14531E-2F17-4F53-BAA6-28A5547BF69E}" srcOrd="2" destOrd="0" parTransId="{EA5F326C-7B8B-44D1-ABBF-EB0B1CB6F4AF}" sibTransId="{1A972E36-309C-4F54-8316-4616D9640C1D}"/>
    <dgm:cxn modelId="{AF4BDDC4-010E-4E51-827B-434BA7DCBC8B}" srcId="{59CB4B24-5953-4036-A490-D17C5239ED3C}" destId="{92477B0E-E80D-4ABE-B935-FB7545FD8C1D}" srcOrd="6" destOrd="0" parTransId="{56BAC2A1-1613-48DB-9CDB-B6441EFD2D5D}" sibTransId="{45EB0C5E-BA7E-45F4-8D4F-EE5AF56DB93A}"/>
    <dgm:cxn modelId="{533550CA-3145-4F01-8E52-957AD01151C6}" srcId="{59CB4B24-5953-4036-A490-D17C5239ED3C}" destId="{D5FC7FED-E452-43E6-B081-B9925D71B1AF}" srcOrd="3" destOrd="0" parTransId="{E895264A-C35E-4B28-9478-553977FE3BCF}" sibTransId="{398F2C88-0671-411C-9926-8C5FB5C2C0F2}"/>
    <dgm:cxn modelId="{CE48ABCC-5480-415A-B3B3-9286D0B96CAF}" type="presOf" srcId="{D2803F20-B136-49C7-A9AB-B26753844779}" destId="{9C291A15-8001-40C9-A5A8-26A5B41D6EA1}" srcOrd="0" destOrd="0" presId="urn:microsoft.com/office/officeart/2008/layout/VerticalCurvedList"/>
    <dgm:cxn modelId="{C4DA60E6-2BE5-494B-8325-C0D7886BD5A1}" type="presOf" srcId="{41B703F7-79E4-475A-8BA3-5223060527C4}" destId="{876212A9-91A1-4D81-A246-3E2612FC9562}" srcOrd="0" destOrd="0" presId="urn:microsoft.com/office/officeart/2008/layout/VerticalCurvedList"/>
    <dgm:cxn modelId="{2C4BE3A3-A6A7-436B-BD17-7EBC7E1AD1B2}" type="presParOf" srcId="{6D54068B-CA92-4358-A576-995B04DF248C}" destId="{2FC4C515-7B1F-4E7E-BE07-C9B3D465C19B}" srcOrd="0" destOrd="0" presId="urn:microsoft.com/office/officeart/2008/layout/VerticalCurvedList"/>
    <dgm:cxn modelId="{5DF07E97-B67F-41CC-AA77-C8081E95C5C5}" type="presParOf" srcId="{2FC4C515-7B1F-4E7E-BE07-C9B3D465C19B}" destId="{734A4885-7193-48B1-9806-37C2570FF47D}" srcOrd="0" destOrd="0" presId="urn:microsoft.com/office/officeart/2008/layout/VerticalCurvedList"/>
    <dgm:cxn modelId="{239D8FE5-528C-466B-B5B2-2490DEE86C31}" type="presParOf" srcId="{734A4885-7193-48B1-9806-37C2570FF47D}" destId="{C80340A9-66F8-457A-99BB-F5FD1DD9C07E}" srcOrd="0" destOrd="0" presId="urn:microsoft.com/office/officeart/2008/layout/VerticalCurvedList"/>
    <dgm:cxn modelId="{BD056526-2DD9-428E-9223-73B81A748D7B}" type="presParOf" srcId="{734A4885-7193-48B1-9806-37C2570FF47D}" destId="{876212A9-91A1-4D81-A246-3E2612FC9562}" srcOrd="1" destOrd="0" presId="urn:microsoft.com/office/officeart/2008/layout/VerticalCurvedList"/>
    <dgm:cxn modelId="{BCCD22F1-9E33-4B1C-AD13-B8E9E5719A4C}" type="presParOf" srcId="{734A4885-7193-48B1-9806-37C2570FF47D}" destId="{47C81891-F305-4691-8BD8-1F6C2B61F981}" srcOrd="2" destOrd="0" presId="urn:microsoft.com/office/officeart/2008/layout/VerticalCurvedList"/>
    <dgm:cxn modelId="{E08EFAE1-0990-4197-B082-0BD45917CB54}" type="presParOf" srcId="{734A4885-7193-48B1-9806-37C2570FF47D}" destId="{5E3566FB-E5EF-47E0-BEF9-5BD76172AB8C}" srcOrd="3" destOrd="0" presId="urn:microsoft.com/office/officeart/2008/layout/VerticalCurvedList"/>
    <dgm:cxn modelId="{3BC2B766-BD99-4A5C-A0A4-C351714FBB51}" type="presParOf" srcId="{2FC4C515-7B1F-4E7E-BE07-C9B3D465C19B}" destId="{A841A69C-6FB2-4090-99D5-CC57AE64CBDD}" srcOrd="1" destOrd="0" presId="urn:microsoft.com/office/officeart/2008/layout/VerticalCurvedList"/>
    <dgm:cxn modelId="{FBF503A3-2006-4ADC-8B92-760902FFE724}" type="presParOf" srcId="{2FC4C515-7B1F-4E7E-BE07-C9B3D465C19B}" destId="{B98DCFA6-E489-492E-BDDA-297F5F90C6E4}" srcOrd="2" destOrd="0" presId="urn:microsoft.com/office/officeart/2008/layout/VerticalCurvedList"/>
    <dgm:cxn modelId="{76954AE0-A935-496F-A496-0EB8D67B3F0B}" type="presParOf" srcId="{B98DCFA6-E489-492E-BDDA-297F5F90C6E4}" destId="{B42335D6-0E17-49AE-96D0-0EB984BD8ADD}" srcOrd="0" destOrd="0" presId="urn:microsoft.com/office/officeart/2008/layout/VerticalCurvedList"/>
    <dgm:cxn modelId="{9618CEBB-ACD6-41E1-8CC0-193F5971608E}" type="presParOf" srcId="{2FC4C515-7B1F-4E7E-BE07-C9B3D465C19B}" destId="{092B5A46-0338-4685-8729-4DC3CF5FC867}" srcOrd="3" destOrd="0" presId="urn:microsoft.com/office/officeart/2008/layout/VerticalCurvedList"/>
    <dgm:cxn modelId="{D58FD407-3EEA-435D-9BD5-87B1541A6067}" type="presParOf" srcId="{2FC4C515-7B1F-4E7E-BE07-C9B3D465C19B}" destId="{C4976C3A-5815-4016-92E4-ABF58FF3421E}" srcOrd="4" destOrd="0" presId="urn:microsoft.com/office/officeart/2008/layout/VerticalCurvedList"/>
    <dgm:cxn modelId="{9FDA3DC3-174F-472B-BAED-C4C49647BC9F}" type="presParOf" srcId="{C4976C3A-5815-4016-92E4-ABF58FF3421E}" destId="{7B0DEACD-6DAD-4A99-AFF2-6FDE199DD197}" srcOrd="0" destOrd="0" presId="urn:microsoft.com/office/officeart/2008/layout/VerticalCurvedList"/>
    <dgm:cxn modelId="{27CAAC87-991F-41BE-B477-EADEC68A7A37}" type="presParOf" srcId="{2FC4C515-7B1F-4E7E-BE07-C9B3D465C19B}" destId="{AF6B556D-B06B-44A2-BC27-997D8E772494}" srcOrd="5" destOrd="0" presId="urn:microsoft.com/office/officeart/2008/layout/VerticalCurvedList"/>
    <dgm:cxn modelId="{03D793D0-8D8E-425E-90CC-456774540B45}" type="presParOf" srcId="{2FC4C515-7B1F-4E7E-BE07-C9B3D465C19B}" destId="{EFB1CC3D-F288-4100-8814-5CCA86392692}" srcOrd="6" destOrd="0" presId="urn:microsoft.com/office/officeart/2008/layout/VerticalCurvedList"/>
    <dgm:cxn modelId="{0A247747-01E9-4C9E-AF26-7546FA31DA3B}" type="presParOf" srcId="{EFB1CC3D-F288-4100-8814-5CCA86392692}" destId="{534693A5-7BFE-4D9C-AA79-92C3BA51DBD0}" srcOrd="0" destOrd="0" presId="urn:microsoft.com/office/officeart/2008/layout/VerticalCurvedList"/>
    <dgm:cxn modelId="{B597B206-3FF2-48C8-A5C6-1C8F5A1D6305}" type="presParOf" srcId="{2FC4C515-7B1F-4E7E-BE07-C9B3D465C19B}" destId="{70132636-866F-4C65-AE82-278E5101079A}" srcOrd="7" destOrd="0" presId="urn:microsoft.com/office/officeart/2008/layout/VerticalCurvedList"/>
    <dgm:cxn modelId="{39AFFEEA-E543-44B1-87A2-D3F803B397F5}" type="presParOf" srcId="{2FC4C515-7B1F-4E7E-BE07-C9B3D465C19B}" destId="{2FA7903C-84FD-40C6-948F-BCAF35EC17DB}" srcOrd="8" destOrd="0" presId="urn:microsoft.com/office/officeart/2008/layout/VerticalCurvedList"/>
    <dgm:cxn modelId="{5EEA8AA0-007E-4FEF-94C9-6E0E4CEA3BE9}" type="presParOf" srcId="{2FA7903C-84FD-40C6-948F-BCAF35EC17DB}" destId="{34283C6D-8BDC-4923-A854-A3E931887AD0}" srcOrd="0" destOrd="0" presId="urn:microsoft.com/office/officeart/2008/layout/VerticalCurvedList"/>
    <dgm:cxn modelId="{B5FDC04E-FE62-4F7D-B749-3AF6345419E8}" type="presParOf" srcId="{2FC4C515-7B1F-4E7E-BE07-C9B3D465C19B}" destId="{C7A895AC-2D46-45AB-8843-F16BFAEB5BF4}" srcOrd="9" destOrd="0" presId="urn:microsoft.com/office/officeart/2008/layout/VerticalCurvedList"/>
    <dgm:cxn modelId="{11AE4D98-6644-4E75-AB7A-11393CD93C4F}" type="presParOf" srcId="{2FC4C515-7B1F-4E7E-BE07-C9B3D465C19B}" destId="{686E654C-3A4C-4693-AF7B-4E9C00204C24}" srcOrd="10" destOrd="0" presId="urn:microsoft.com/office/officeart/2008/layout/VerticalCurvedList"/>
    <dgm:cxn modelId="{5D8309AD-D5AE-4E0B-ACC4-1788B0A86225}" type="presParOf" srcId="{686E654C-3A4C-4693-AF7B-4E9C00204C24}" destId="{61C8C6AD-B74C-4F61-8C4B-90451AEEF74F}" srcOrd="0" destOrd="0" presId="urn:microsoft.com/office/officeart/2008/layout/VerticalCurvedList"/>
    <dgm:cxn modelId="{7C1B9E65-F414-44EC-9235-8F0FCCB2FF3A}" type="presParOf" srcId="{2FC4C515-7B1F-4E7E-BE07-C9B3D465C19B}" destId="{9C291A15-8001-40C9-A5A8-26A5B41D6EA1}" srcOrd="11" destOrd="0" presId="urn:microsoft.com/office/officeart/2008/layout/VerticalCurvedList"/>
    <dgm:cxn modelId="{EA1CAB7B-8A62-4FA8-A13F-E7485D139453}" type="presParOf" srcId="{2FC4C515-7B1F-4E7E-BE07-C9B3D465C19B}" destId="{B0E0B055-D6C2-42BB-BD04-78EAAA5752FE}" srcOrd="12" destOrd="0" presId="urn:microsoft.com/office/officeart/2008/layout/VerticalCurvedList"/>
    <dgm:cxn modelId="{606D0796-D72A-45B9-9703-A2A4EBD44E95}" type="presParOf" srcId="{B0E0B055-D6C2-42BB-BD04-78EAAA5752FE}" destId="{7B908731-ED02-4293-8326-E2026C70EDD8}" srcOrd="0" destOrd="0" presId="urn:microsoft.com/office/officeart/2008/layout/VerticalCurvedList"/>
    <dgm:cxn modelId="{9FADF4EA-19AC-47A4-A84D-E04BE53BF9CE}" type="presParOf" srcId="{2FC4C515-7B1F-4E7E-BE07-C9B3D465C19B}" destId="{68527B3F-7A17-47F6-8B57-E2856A707EB8}" srcOrd="13" destOrd="0" presId="urn:microsoft.com/office/officeart/2008/layout/VerticalCurvedList"/>
    <dgm:cxn modelId="{95D16391-5C1A-43D6-BBF9-8A789A88E820}" type="presParOf" srcId="{2FC4C515-7B1F-4E7E-BE07-C9B3D465C19B}" destId="{114F9250-B5FE-4BD2-A499-FEB1964899D7}" srcOrd="14" destOrd="0" presId="urn:microsoft.com/office/officeart/2008/layout/VerticalCurvedList"/>
    <dgm:cxn modelId="{4CB1F8EE-E6E3-4C93-A41D-C0B929EB41C7}" type="presParOf" srcId="{114F9250-B5FE-4BD2-A499-FEB1964899D7}" destId="{02EB04F1-6D1A-4531-B105-39A42CDE65E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0BE5A-64D7-4330-8F00-B2955525CD46}">
      <dsp:nvSpPr>
        <dsp:cNvPr id="0" name=""/>
        <dsp:cNvSpPr/>
      </dsp:nvSpPr>
      <dsp:spPr>
        <a:xfrm>
          <a:off x="0" y="337497"/>
          <a:ext cx="6096000" cy="529200"/>
        </a:xfrm>
        <a:prstGeom prst="rect">
          <a:avLst/>
        </a:prstGeom>
        <a:solidFill>
          <a:schemeClr val="lt1">
            <a:alpha val="90000"/>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 modelId="{6BBA6F17-B647-4B11-B41B-F15B568D1B9E}">
      <dsp:nvSpPr>
        <dsp:cNvPr id="0" name=""/>
        <dsp:cNvSpPr/>
      </dsp:nvSpPr>
      <dsp:spPr>
        <a:xfrm>
          <a:off x="304800" y="27537"/>
          <a:ext cx="4267200" cy="619920"/>
        </a:xfrm>
        <a:prstGeom prst="roundRect">
          <a:avLst/>
        </a:prstGeom>
        <a:solidFill>
          <a:srgbClr val="B497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933450">
            <a:lnSpc>
              <a:spcPct val="90000"/>
            </a:lnSpc>
            <a:spcBef>
              <a:spcPct val="0"/>
            </a:spcBef>
            <a:spcAft>
              <a:spcPct val="35000"/>
            </a:spcAft>
            <a:buNone/>
          </a:pPr>
          <a:r>
            <a:rPr lang="en-US" sz="2100" kern="1200" noProof="0" dirty="0"/>
            <a:t>Know your audience</a:t>
          </a:r>
        </a:p>
      </dsp:txBody>
      <dsp:txXfrm>
        <a:off x="335062" y="57799"/>
        <a:ext cx="4206676" cy="559396"/>
      </dsp:txXfrm>
    </dsp:sp>
    <dsp:sp modelId="{087E70E6-E4B9-403C-B40E-4D8B437A1F09}">
      <dsp:nvSpPr>
        <dsp:cNvPr id="0" name=""/>
        <dsp:cNvSpPr/>
      </dsp:nvSpPr>
      <dsp:spPr>
        <a:xfrm>
          <a:off x="0" y="1290058"/>
          <a:ext cx="6096000" cy="2249100"/>
        </a:xfrm>
        <a:prstGeom prst="rect">
          <a:avLst/>
        </a:prstGeom>
        <a:solidFill>
          <a:schemeClr val="lt1">
            <a:alpha val="90000"/>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noProof="0" dirty="0"/>
            <a:t>Silent Generation (1925-45)</a:t>
          </a:r>
        </a:p>
        <a:p>
          <a:pPr marL="228600" lvl="1" indent="-228600" algn="l" defTabSz="933450">
            <a:lnSpc>
              <a:spcPct val="90000"/>
            </a:lnSpc>
            <a:spcBef>
              <a:spcPct val="0"/>
            </a:spcBef>
            <a:spcAft>
              <a:spcPct val="15000"/>
            </a:spcAft>
            <a:buChar char="•"/>
          </a:pPr>
          <a:r>
            <a:rPr lang="en-US" sz="2100" kern="1200" noProof="0" dirty="0"/>
            <a:t>Baby Boomers (1946-64)</a:t>
          </a:r>
        </a:p>
        <a:p>
          <a:pPr marL="228600" lvl="1" indent="-228600" algn="l" defTabSz="933450">
            <a:lnSpc>
              <a:spcPct val="90000"/>
            </a:lnSpc>
            <a:spcBef>
              <a:spcPct val="0"/>
            </a:spcBef>
            <a:spcAft>
              <a:spcPct val="15000"/>
            </a:spcAft>
            <a:buChar char="•"/>
          </a:pPr>
          <a:r>
            <a:rPr lang="en-US" sz="2100" kern="1200" noProof="0" dirty="0"/>
            <a:t>Gen X (1965-80)</a:t>
          </a:r>
        </a:p>
        <a:p>
          <a:pPr marL="228600" lvl="1" indent="-228600" algn="l" defTabSz="933450">
            <a:lnSpc>
              <a:spcPct val="90000"/>
            </a:lnSpc>
            <a:spcBef>
              <a:spcPct val="0"/>
            </a:spcBef>
            <a:spcAft>
              <a:spcPct val="15000"/>
            </a:spcAft>
            <a:buChar char="•"/>
          </a:pPr>
          <a:r>
            <a:rPr lang="en-US" sz="2100" kern="1200" noProof="0" dirty="0"/>
            <a:t>Millennial (1981-1996)</a:t>
          </a:r>
        </a:p>
        <a:p>
          <a:pPr marL="228600" lvl="1" indent="-228600" algn="l" defTabSz="933450">
            <a:lnSpc>
              <a:spcPct val="90000"/>
            </a:lnSpc>
            <a:spcBef>
              <a:spcPct val="0"/>
            </a:spcBef>
            <a:spcAft>
              <a:spcPct val="15000"/>
            </a:spcAft>
            <a:buChar char="•"/>
          </a:pPr>
          <a:r>
            <a:rPr lang="en-US" sz="2100" kern="1200" noProof="0" dirty="0"/>
            <a:t>Gen Z (1997-today)</a:t>
          </a:r>
        </a:p>
      </dsp:txBody>
      <dsp:txXfrm>
        <a:off x="0" y="1290058"/>
        <a:ext cx="6096000" cy="2249100"/>
      </dsp:txXfrm>
    </dsp:sp>
    <dsp:sp modelId="{EFF45064-6084-4FA0-895A-095BDE05DCF8}">
      <dsp:nvSpPr>
        <dsp:cNvPr id="0" name=""/>
        <dsp:cNvSpPr/>
      </dsp:nvSpPr>
      <dsp:spPr>
        <a:xfrm>
          <a:off x="304800" y="980097"/>
          <a:ext cx="4267200" cy="619920"/>
        </a:xfrm>
        <a:prstGeom prst="roundRect">
          <a:avLst/>
        </a:prstGeom>
        <a:solidFill>
          <a:srgbClr val="B497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933450">
            <a:lnSpc>
              <a:spcPct val="90000"/>
            </a:lnSpc>
            <a:spcBef>
              <a:spcPct val="0"/>
            </a:spcBef>
            <a:spcAft>
              <a:spcPct val="35000"/>
            </a:spcAft>
            <a:buNone/>
          </a:pPr>
          <a:r>
            <a:rPr lang="en-US" sz="2100" kern="1200" noProof="0" dirty="0"/>
            <a:t>Understand how to tailor content</a:t>
          </a:r>
        </a:p>
      </dsp:txBody>
      <dsp:txXfrm>
        <a:off x="335062" y="1010359"/>
        <a:ext cx="420667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12A9-91A1-4D81-A246-3E2612FC9562}">
      <dsp:nvSpPr>
        <dsp:cNvPr id="0" name=""/>
        <dsp:cNvSpPr/>
      </dsp:nvSpPr>
      <dsp:spPr>
        <a:xfrm>
          <a:off x="-4081111" y="-626384"/>
          <a:ext cx="4863142" cy="4863142"/>
        </a:xfrm>
        <a:prstGeom prst="blockArc">
          <a:avLst>
            <a:gd name="adj1" fmla="val 18900000"/>
            <a:gd name="adj2" fmla="val 2700000"/>
            <a:gd name="adj3" fmla="val 444"/>
          </a:avLst>
        </a:prstGeom>
        <a:noFill/>
        <a:ln w="12700" cap="flat" cmpd="sng" algn="ctr">
          <a:solidFill>
            <a:srgbClr val="B4975A"/>
          </a:solidFill>
          <a:prstDash val="solid"/>
          <a:miter lim="800000"/>
        </a:ln>
        <a:effectLst/>
      </dsp:spPr>
      <dsp:style>
        <a:lnRef idx="2">
          <a:scrgbClr r="0" g="0" b="0"/>
        </a:lnRef>
        <a:fillRef idx="0">
          <a:scrgbClr r="0" g="0" b="0"/>
        </a:fillRef>
        <a:effectRef idx="0">
          <a:scrgbClr r="0" g="0" b="0"/>
        </a:effectRef>
        <a:fontRef idx="minor"/>
      </dsp:style>
    </dsp:sp>
    <dsp:sp modelId="{A841A69C-6FB2-4090-99D5-CC57AE64CBDD}">
      <dsp:nvSpPr>
        <dsp:cNvPr id="0" name=""/>
        <dsp:cNvSpPr/>
      </dsp:nvSpPr>
      <dsp:spPr>
        <a:xfrm>
          <a:off x="253444" y="164127"/>
          <a:ext cx="6099333" cy="328110"/>
        </a:xfrm>
        <a:prstGeom prst="rect">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43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noProof="0" dirty="0"/>
            <a:t>Form a social media team</a:t>
          </a:r>
        </a:p>
      </dsp:txBody>
      <dsp:txXfrm>
        <a:off x="253444" y="164127"/>
        <a:ext cx="6099333" cy="328110"/>
      </dsp:txXfrm>
    </dsp:sp>
    <dsp:sp modelId="{B42335D6-0E17-49AE-96D0-0EB984BD8ADD}">
      <dsp:nvSpPr>
        <dsp:cNvPr id="0" name=""/>
        <dsp:cNvSpPr/>
      </dsp:nvSpPr>
      <dsp:spPr>
        <a:xfrm>
          <a:off x="48374" y="123113"/>
          <a:ext cx="410138" cy="410138"/>
        </a:xfrm>
        <a:prstGeom prst="ellipse">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 modelId="{092B5A46-0338-4685-8729-4DC3CF5FC867}">
      <dsp:nvSpPr>
        <dsp:cNvPr id="0" name=""/>
        <dsp:cNvSpPr/>
      </dsp:nvSpPr>
      <dsp:spPr>
        <a:xfrm>
          <a:off x="550577" y="656582"/>
          <a:ext cx="5802199" cy="328110"/>
        </a:xfrm>
        <a:prstGeom prst="rect">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43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noProof="0" dirty="0"/>
            <a:t>Be helpful, concise and consistent</a:t>
          </a:r>
        </a:p>
      </dsp:txBody>
      <dsp:txXfrm>
        <a:off x="550577" y="656582"/>
        <a:ext cx="5802199" cy="328110"/>
      </dsp:txXfrm>
    </dsp:sp>
    <dsp:sp modelId="{7B0DEACD-6DAD-4A99-AFF2-6FDE199DD197}">
      <dsp:nvSpPr>
        <dsp:cNvPr id="0" name=""/>
        <dsp:cNvSpPr/>
      </dsp:nvSpPr>
      <dsp:spPr>
        <a:xfrm>
          <a:off x="345508" y="615568"/>
          <a:ext cx="410138" cy="410138"/>
        </a:xfrm>
        <a:prstGeom prst="ellipse">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 modelId="{AF6B556D-B06B-44A2-BC27-997D8E772494}">
      <dsp:nvSpPr>
        <dsp:cNvPr id="0" name=""/>
        <dsp:cNvSpPr/>
      </dsp:nvSpPr>
      <dsp:spPr>
        <a:xfrm>
          <a:off x="713405" y="1148676"/>
          <a:ext cx="5639372" cy="328110"/>
        </a:xfrm>
        <a:prstGeom prst="rect">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43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noProof="0" dirty="0"/>
            <a:t>Include quality visuals</a:t>
          </a:r>
        </a:p>
      </dsp:txBody>
      <dsp:txXfrm>
        <a:off x="713405" y="1148676"/>
        <a:ext cx="5639372" cy="328110"/>
      </dsp:txXfrm>
    </dsp:sp>
    <dsp:sp modelId="{534693A5-7BFE-4D9C-AA79-92C3BA51DBD0}">
      <dsp:nvSpPr>
        <dsp:cNvPr id="0" name=""/>
        <dsp:cNvSpPr/>
      </dsp:nvSpPr>
      <dsp:spPr>
        <a:xfrm>
          <a:off x="508336" y="1107662"/>
          <a:ext cx="410138" cy="410138"/>
        </a:xfrm>
        <a:prstGeom prst="ellipse">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 modelId="{70132636-866F-4C65-AE82-278E5101079A}">
      <dsp:nvSpPr>
        <dsp:cNvPr id="0" name=""/>
        <dsp:cNvSpPr/>
      </dsp:nvSpPr>
      <dsp:spPr>
        <a:xfrm>
          <a:off x="765395" y="1641131"/>
          <a:ext cx="5587382" cy="328110"/>
        </a:xfrm>
        <a:prstGeom prst="rect">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43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noProof="0" dirty="0"/>
            <a:t>Include a call to action</a:t>
          </a:r>
        </a:p>
      </dsp:txBody>
      <dsp:txXfrm>
        <a:off x="765395" y="1641131"/>
        <a:ext cx="5587382" cy="328110"/>
      </dsp:txXfrm>
    </dsp:sp>
    <dsp:sp modelId="{34283C6D-8BDC-4923-A854-A3E931887AD0}">
      <dsp:nvSpPr>
        <dsp:cNvPr id="0" name=""/>
        <dsp:cNvSpPr/>
      </dsp:nvSpPr>
      <dsp:spPr>
        <a:xfrm>
          <a:off x="560325" y="1600117"/>
          <a:ext cx="410138" cy="410138"/>
        </a:xfrm>
        <a:prstGeom prst="ellipse">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 modelId="{C7A895AC-2D46-45AB-8843-F16BFAEB5BF4}">
      <dsp:nvSpPr>
        <dsp:cNvPr id="0" name=""/>
        <dsp:cNvSpPr/>
      </dsp:nvSpPr>
      <dsp:spPr>
        <a:xfrm>
          <a:off x="713405" y="2133586"/>
          <a:ext cx="5639372" cy="328110"/>
        </a:xfrm>
        <a:prstGeom prst="rect">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43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noProof="0" dirty="0"/>
            <a:t>Engage</a:t>
          </a:r>
        </a:p>
      </dsp:txBody>
      <dsp:txXfrm>
        <a:off x="713405" y="2133586"/>
        <a:ext cx="5639372" cy="328110"/>
      </dsp:txXfrm>
    </dsp:sp>
    <dsp:sp modelId="{61C8C6AD-B74C-4F61-8C4B-90451AEEF74F}">
      <dsp:nvSpPr>
        <dsp:cNvPr id="0" name=""/>
        <dsp:cNvSpPr/>
      </dsp:nvSpPr>
      <dsp:spPr>
        <a:xfrm>
          <a:off x="508336" y="2092572"/>
          <a:ext cx="410138" cy="410138"/>
        </a:xfrm>
        <a:prstGeom prst="ellipse">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 modelId="{9C291A15-8001-40C9-A5A8-26A5B41D6EA1}">
      <dsp:nvSpPr>
        <dsp:cNvPr id="0" name=""/>
        <dsp:cNvSpPr/>
      </dsp:nvSpPr>
      <dsp:spPr>
        <a:xfrm>
          <a:off x="550577" y="2625680"/>
          <a:ext cx="5802199" cy="328110"/>
        </a:xfrm>
        <a:prstGeom prst="rect">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43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noProof="0" dirty="0"/>
            <a:t>Use appropriate logo without additions or deviations</a:t>
          </a:r>
        </a:p>
      </dsp:txBody>
      <dsp:txXfrm>
        <a:off x="550577" y="2625680"/>
        <a:ext cx="5802199" cy="328110"/>
      </dsp:txXfrm>
    </dsp:sp>
    <dsp:sp modelId="{7B908731-ED02-4293-8326-E2026C70EDD8}">
      <dsp:nvSpPr>
        <dsp:cNvPr id="0" name=""/>
        <dsp:cNvSpPr/>
      </dsp:nvSpPr>
      <dsp:spPr>
        <a:xfrm>
          <a:off x="345508" y="2584666"/>
          <a:ext cx="410138" cy="410138"/>
        </a:xfrm>
        <a:prstGeom prst="ellipse">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 modelId="{68527B3F-7A17-47F6-8B57-E2856A707EB8}">
      <dsp:nvSpPr>
        <dsp:cNvPr id="0" name=""/>
        <dsp:cNvSpPr/>
      </dsp:nvSpPr>
      <dsp:spPr>
        <a:xfrm>
          <a:off x="253444" y="3118135"/>
          <a:ext cx="6099333" cy="328110"/>
        </a:xfrm>
        <a:prstGeom prst="rect">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43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noProof="0" dirty="0"/>
            <a:t>Hashtag it</a:t>
          </a:r>
        </a:p>
      </dsp:txBody>
      <dsp:txXfrm>
        <a:off x="253444" y="3118135"/>
        <a:ext cx="6099333" cy="328110"/>
      </dsp:txXfrm>
    </dsp:sp>
    <dsp:sp modelId="{02EB04F1-6D1A-4531-B105-39A42CDE65E5}">
      <dsp:nvSpPr>
        <dsp:cNvPr id="0" name=""/>
        <dsp:cNvSpPr/>
      </dsp:nvSpPr>
      <dsp:spPr>
        <a:xfrm>
          <a:off x="48374" y="3077121"/>
          <a:ext cx="410138" cy="410138"/>
        </a:xfrm>
        <a:prstGeom prst="ellipse">
          <a:avLst/>
        </a:prstGeom>
        <a:solidFill>
          <a:schemeClr val="lt1">
            <a:hueOff val="0"/>
            <a:satOff val="0"/>
            <a:lumOff val="0"/>
            <a:alphaOff val="0"/>
          </a:schemeClr>
        </a:solidFill>
        <a:ln w="12700" cap="flat" cmpd="sng" algn="ctr">
          <a:solidFill>
            <a:srgbClr val="B4975A"/>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955" cy="495675"/>
          </a:xfrm>
          <a:prstGeom prst="rect">
            <a:avLst/>
          </a:prstGeom>
        </p:spPr>
        <p:txBody>
          <a:bodyPr vert="horz" lIns="87316" tIns="43658" rIns="87316" bIns="43658" rtlCol="0"/>
          <a:lstStyle>
            <a:lvl1pPr algn="l">
              <a:defRPr sz="1100"/>
            </a:lvl1pPr>
          </a:lstStyle>
          <a:p>
            <a:endParaRPr lang="en-US"/>
          </a:p>
        </p:txBody>
      </p:sp>
      <p:sp>
        <p:nvSpPr>
          <p:cNvPr id="3" name="Date Placeholder 2"/>
          <p:cNvSpPr>
            <a:spLocks noGrp="1"/>
          </p:cNvSpPr>
          <p:nvPr>
            <p:ph type="dt" sz="quarter" idx="1"/>
          </p:nvPr>
        </p:nvSpPr>
        <p:spPr>
          <a:xfrm>
            <a:off x="3850245" y="2"/>
            <a:ext cx="2945955" cy="495675"/>
          </a:xfrm>
          <a:prstGeom prst="rect">
            <a:avLst/>
          </a:prstGeom>
        </p:spPr>
        <p:txBody>
          <a:bodyPr vert="horz" lIns="87316" tIns="43658" rIns="87316" bIns="43658" rtlCol="0"/>
          <a:lstStyle>
            <a:lvl1pPr algn="r">
              <a:defRPr sz="1100"/>
            </a:lvl1pPr>
          </a:lstStyle>
          <a:p>
            <a:fld id="{EA0B60EF-6A4C-46B1-B760-BA5A55332EBF}" type="datetimeFigureOut">
              <a:rPr lang="en-US" smtClean="0"/>
              <a:pPr/>
              <a:t>7/5/2020</a:t>
            </a:fld>
            <a:endParaRPr lang="en-US"/>
          </a:p>
        </p:txBody>
      </p:sp>
      <p:sp>
        <p:nvSpPr>
          <p:cNvPr id="4" name="Footer Placeholder 3"/>
          <p:cNvSpPr>
            <a:spLocks noGrp="1"/>
          </p:cNvSpPr>
          <p:nvPr>
            <p:ph type="ftr" sz="quarter" idx="2"/>
          </p:nvPr>
        </p:nvSpPr>
        <p:spPr>
          <a:xfrm>
            <a:off x="0" y="9429323"/>
            <a:ext cx="2945955" cy="495675"/>
          </a:xfrm>
          <a:prstGeom prst="rect">
            <a:avLst/>
          </a:prstGeom>
        </p:spPr>
        <p:txBody>
          <a:bodyPr vert="horz" lIns="87316" tIns="43658" rIns="87316" bIns="43658" rtlCol="0" anchor="b"/>
          <a:lstStyle>
            <a:lvl1pPr algn="l">
              <a:defRPr sz="1100"/>
            </a:lvl1pPr>
          </a:lstStyle>
          <a:p>
            <a:endParaRPr lang="en-US"/>
          </a:p>
        </p:txBody>
      </p:sp>
      <p:sp>
        <p:nvSpPr>
          <p:cNvPr id="5" name="Slide Number Placeholder 4"/>
          <p:cNvSpPr>
            <a:spLocks noGrp="1"/>
          </p:cNvSpPr>
          <p:nvPr>
            <p:ph type="sldNum" sz="quarter" idx="3"/>
          </p:nvPr>
        </p:nvSpPr>
        <p:spPr>
          <a:xfrm>
            <a:off x="3850245" y="9429323"/>
            <a:ext cx="2945955" cy="495675"/>
          </a:xfrm>
          <a:prstGeom prst="rect">
            <a:avLst/>
          </a:prstGeom>
        </p:spPr>
        <p:txBody>
          <a:bodyPr vert="horz" lIns="87316" tIns="43658" rIns="87316" bIns="43658" rtlCol="0" anchor="b"/>
          <a:lstStyle>
            <a:lvl1pPr algn="r">
              <a:defRPr sz="11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2"/>
            <a:ext cx="2945659" cy="496331"/>
          </a:xfrm>
          <a:prstGeom prst="rect">
            <a:avLst/>
          </a:prstGeom>
          <a:noFill/>
          <a:ln>
            <a:noFill/>
          </a:ln>
        </p:spPr>
        <p:txBody>
          <a:bodyPr lIns="87302" tIns="87302" rIns="87302" bIns="8730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36580" marR="0" lvl="1" indent="0" algn="l" rtl="0">
              <a:spcBef>
                <a:spcPts val="0"/>
              </a:spcBef>
              <a:buNone/>
              <a:defRPr sz="1700" b="0" i="0" u="none" strike="noStrike" cap="none">
                <a:solidFill>
                  <a:schemeClr val="dk1"/>
                </a:solidFill>
                <a:latin typeface="Calibri"/>
                <a:ea typeface="Calibri"/>
                <a:cs typeface="Calibri"/>
                <a:sym typeface="Calibri"/>
              </a:defRPr>
            </a:lvl2pPr>
            <a:lvl3pPr marL="873161" marR="0" lvl="2" indent="0" algn="l" rtl="0">
              <a:spcBef>
                <a:spcPts val="0"/>
              </a:spcBef>
              <a:buNone/>
              <a:defRPr sz="1700" b="0" i="0" u="none" strike="noStrike" cap="none">
                <a:solidFill>
                  <a:schemeClr val="dk1"/>
                </a:solidFill>
                <a:latin typeface="Calibri"/>
                <a:ea typeface="Calibri"/>
                <a:cs typeface="Calibri"/>
                <a:sym typeface="Calibri"/>
              </a:defRPr>
            </a:lvl3pPr>
            <a:lvl4pPr marL="1309741" marR="0" lvl="3" indent="0" algn="l" rtl="0">
              <a:spcBef>
                <a:spcPts val="0"/>
              </a:spcBef>
              <a:buNone/>
              <a:defRPr sz="1700" b="0" i="0" u="none" strike="noStrike" cap="none">
                <a:solidFill>
                  <a:schemeClr val="dk1"/>
                </a:solidFill>
                <a:latin typeface="Calibri"/>
                <a:ea typeface="Calibri"/>
                <a:cs typeface="Calibri"/>
                <a:sym typeface="Calibri"/>
              </a:defRPr>
            </a:lvl4pPr>
            <a:lvl5pPr marL="1746321" marR="0" lvl="4" indent="0" algn="l" rtl="0">
              <a:spcBef>
                <a:spcPts val="0"/>
              </a:spcBef>
              <a:buNone/>
              <a:defRPr sz="1700" b="0" i="0" u="none" strike="noStrike" cap="none">
                <a:solidFill>
                  <a:schemeClr val="dk1"/>
                </a:solidFill>
                <a:latin typeface="Calibri"/>
                <a:ea typeface="Calibri"/>
                <a:cs typeface="Calibri"/>
                <a:sym typeface="Calibri"/>
              </a:defRPr>
            </a:lvl5pPr>
            <a:lvl6pPr marL="2182901" marR="0" lvl="5" indent="0" algn="l" rtl="0">
              <a:spcBef>
                <a:spcPts val="0"/>
              </a:spcBef>
              <a:buNone/>
              <a:defRPr sz="1700" b="0" i="0" u="none" strike="noStrike" cap="none">
                <a:solidFill>
                  <a:schemeClr val="dk1"/>
                </a:solidFill>
                <a:latin typeface="Calibri"/>
                <a:ea typeface="Calibri"/>
                <a:cs typeface="Calibri"/>
                <a:sym typeface="Calibri"/>
              </a:defRPr>
            </a:lvl6pPr>
            <a:lvl7pPr marL="2619482" marR="0" lvl="6" indent="0" algn="l" rtl="0">
              <a:spcBef>
                <a:spcPts val="0"/>
              </a:spcBef>
              <a:buNone/>
              <a:defRPr sz="1700" b="0" i="0" u="none" strike="noStrike" cap="none">
                <a:solidFill>
                  <a:schemeClr val="dk1"/>
                </a:solidFill>
                <a:latin typeface="Calibri"/>
                <a:ea typeface="Calibri"/>
                <a:cs typeface="Calibri"/>
                <a:sym typeface="Calibri"/>
              </a:defRPr>
            </a:lvl7pPr>
            <a:lvl8pPr marL="3056062" marR="0" lvl="7" indent="0" algn="l" rtl="0">
              <a:spcBef>
                <a:spcPts val="0"/>
              </a:spcBef>
              <a:buNone/>
              <a:defRPr sz="1700" b="0" i="0" u="none" strike="noStrike" cap="none">
                <a:solidFill>
                  <a:schemeClr val="dk1"/>
                </a:solidFill>
                <a:latin typeface="Calibri"/>
                <a:ea typeface="Calibri"/>
                <a:cs typeface="Calibri"/>
                <a:sym typeface="Calibri"/>
              </a:defRPr>
            </a:lvl8pPr>
            <a:lvl9pPr marL="3492642"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3" y="2"/>
            <a:ext cx="2945659" cy="496331"/>
          </a:xfrm>
          <a:prstGeom prst="rect">
            <a:avLst/>
          </a:prstGeom>
          <a:noFill/>
          <a:ln>
            <a:noFill/>
          </a:ln>
        </p:spPr>
        <p:txBody>
          <a:bodyPr lIns="87302" tIns="87302" rIns="87302" bIns="8730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36580" marR="0" lvl="1" indent="0" algn="l" rtl="0">
              <a:spcBef>
                <a:spcPts val="0"/>
              </a:spcBef>
              <a:buNone/>
              <a:defRPr sz="1700" b="0" i="0" u="none" strike="noStrike" cap="none">
                <a:solidFill>
                  <a:schemeClr val="dk1"/>
                </a:solidFill>
                <a:latin typeface="Calibri"/>
                <a:ea typeface="Calibri"/>
                <a:cs typeface="Calibri"/>
                <a:sym typeface="Calibri"/>
              </a:defRPr>
            </a:lvl2pPr>
            <a:lvl3pPr marL="873161" marR="0" lvl="2" indent="0" algn="l" rtl="0">
              <a:spcBef>
                <a:spcPts val="0"/>
              </a:spcBef>
              <a:buNone/>
              <a:defRPr sz="1700" b="0" i="0" u="none" strike="noStrike" cap="none">
                <a:solidFill>
                  <a:schemeClr val="dk1"/>
                </a:solidFill>
                <a:latin typeface="Calibri"/>
                <a:ea typeface="Calibri"/>
                <a:cs typeface="Calibri"/>
                <a:sym typeface="Calibri"/>
              </a:defRPr>
            </a:lvl3pPr>
            <a:lvl4pPr marL="1309741" marR="0" lvl="3" indent="0" algn="l" rtl="0">
              <a:spcBef>
                <a:spcPts val="0"/>
              </a:spcBef>
              <a:buNone/>
              <a:defRPr sz="1700" b="0" i="0" u="none" strike="noStrike" cap="none">
                <a:solidFill>
                  <a:schemeClr val="dk1"/>
                </a:solidFill>
                <a:latin typeface="Calibri"/>
                <a:ea typeface="Calibri"/>
                <a:cs typeface="Calibri"/>
                <a:sym typeface="Calibri"/>
              </a:defRPr>
            </a:lvl4pPr>
            <a:lvl5pPr marL="1746321" marR="0" lvl="4" indent="0" algn="l" rtl="0">
              <a:spcBef>
                <a:spcPts val="0"/>
              </a:spcBef>
              <a:buNone/>
              <a:defRPr sz="1700" b="0" i="0" u="none" strike="noStrike" cap="none">
                <a:solidFill>
                  <a:schemeClr val="dk1"/>
                </a:solidFill>
                <a:latin typeface="Calibri"/>
                <a:ea typeface="Calibri"/>
                <a:cs typeface="Calibri"/>
                <a:sym typeface="Calibri"/>
              </a:defRPr>
            </a:lvl5pPr>
            <a:lvl6pPr marL="2182901" marR="0" lvl="5" indent="0" algn="l" rtl="0">
              <a:spcBef>
                <a:spcPts val="0"/>
              </a:spcBef>
              <a:buNone/>
              <a:defRPr sz="1700" b="0" i="0" u="none" strike="noStrike" cap="none">
                <a:solidFill>
                  <a:schemeClr val="dk1"/>
                </a:solidFill>
                <a:latin typeface="Calibri"/>
                <a:ea typeface="Calibri"/>
                <a:cs typeface="Calibri"/>
                <a:sym typeface="Calibri"/>
              </a:defRPr>
            </a:lvl6pPr>
            <a:lvl7pPr marL="2619482" marR="0" lvl="6" indent="0" algn="l" rtl="0">
              <a:spcBef>
                <a:spcPts val="0"/>
              </a:spcBef>
              <a:buNone/>
              <a:defRPr sz="1700" b="0" i="0" u="none" strike="noStrike" cap="none">
                <a:solidFill>
                  <a:schemeClr val="dk1"/>
                </a:solidFill>
                <a:latin typeface="Calibri"/>
                <a:ea typeface="Calibri"/>
                <a:cs typeface="Calibri"/>
                <a:sym typeface="Calibri"/>
              </a:defRPr>
            </a:lvl7pPr>
            <a:lvl8pPr marL="3056062" marR="0" lvl="7" indent="0" algn="l" rtl="0">
              <a:spcBef>
                <a:spcPts val="0"/>
              </a:spcBef>
              <a:buNone/>
              <a:defRPr sz="1700" b="0" i="0" u="none" strike="noStrike" cap="none">
                <a:solidFill>
                  <a:schemeClr val="dk1"/>
                </a:solidFill>
                <a:latin typeface="Calibri"/>
                <a:ea typeface="Calibri"/>
                <a:cs typeface="Calibri"/>
                <a:sym typeface="Calibri"/>
              </a:defRPr>
            </a:lvl8pPr>
            <a:lvl9pPr marL="3492642"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0488" y="746125"/>
            <a:ext cx="6616700" cy="37226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9" y="4715154"/>
            <a:ext cx="5438139" cy="4466986"/>
          </a:xfrm>
          <a:prstGeom prst="rect">
            <a:avLst/>
          </a:prstGeom>
          <a:noFill/>
          <a:ln>
            <a:noFill/>
          </a:ln>
        </p:spPr>
        <p:txBody>
          <a:bodyPr lIns="87302" tIns="87302" rIns="87302" bIns="8730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28584"/>
            <a:ext cx="2945659" cy="496331"/>
          </a:xfrm>
          <a:prstGeom prst="rect">
            <a:avLst/>
          </a:prstGeom>
          <a:noFill/>
          <a:ln>
            <a:noFill/>
          </a:ln>
        </p:spPr>
        <p:txBody>
          <a:bodyPr lIns="87302" tIns="87302" rIns="87302" bIns="8730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36580" marR="0" lvl="1" indent="0" algn="l" rtl="0">
              <a:spcBef>
                <a:spcPts val="0"/>
              </a:spcBef>
              <a:buNone/>
              <a:defRPr sz="1700" b="0" i="0" u="none" strike="noStrike" cap="none">
                <a:solidFill>
                  <a:schemeClr val="dk1"/>
                </a:solidFill>
                <a:latin typeface="Calibri"/>
                <a:ea typeface="Calibri"/>
                <a:cs typeface="Calibri"/>
                <a:sym typeface="Calibri"/>
              </a:defRPr>
            </a:lvl2pPr>
            <a:lvl3pPr marL="873161" marR="0" lvl="2" indent="0" algn="l" rtl="0">
              <a:spcBef>
                <a:spcPts val="0"/>
              </a:spcBef>
              <a:buNone/>
              <a:defRPr sz="1700" b="0" i="0" u="none" strike="noStrike" cap="none">
                <a:solidFill>
                  <a:schemeClr val="dk1"/>
                </a:solidFill>
                <a:latin typeface="Calibri"/>
                <a:ea typeface="Calibri"/>
                <a:cs typeface="Calibri"/>
                <a:sym typeface="Calibri"/>
              </a:defRPr>
            </a:lvl3pPr>
            <a:lvl4pPr marL="1309741" marR="0" lvl="3" indent="0" algn="l" rtl="0">
              <a:spcBef>
                <a:spcPts val="0"/>
              </a:spcBef>
              <a:buNone/>
              <a:defRPr sz="1700" b="0" i="0" u="none" strike="noStrike" cap="none">
                <a:solidFill>
                  <a:schemeClr val="dk1"/>
                </a:solidFill>
                <a:latin typeface="Calibri"/>
                <a:ea typeface="Calibri"/>
                <a:cs typeface="Calibri"/>
                <a:sym typeface="Calibri"/>
              </a:defRPr>
            </a:lvl4pPr>
            <a:lvl5pPr marL="1746321" marR="0" lvl="4" indent="0" algn="l" rtl="0">
              <a:spcBef>
                <a:spcPts val="0"/>
              </a:spcBef>
              <a:buNone/>
              <a:defRPr sz="1700" b="0" i="0" u="none" strike="noStrike" cap="none">
                <a:solidFill>
                  <a:schemeClr val="dk1"/>
                </a:solidFill>
                <a:latin typeface="Calibri"/>
                <a:ea typeface="Calibri"/>
                <a:cs typeface="Calibri"/>
                <a:sym typeface="Calibri"/>
              </a:defRPr>
            </a:lvl5pPr>
            <a:lvl6pPr marL="2182901" marR="0" lvl="5" indent="0" algn="l" rtl="0">
              <a:spcBef>
                <a:spcPts val="0"/>
              </a:spcBef>
              <a:buNone/>
              <a:defRPr sz="1700" b="0" i="0" u="none" strike="noStrike" cap="none">
                <a:solidFill>
                  <a:schemeClr val="dk1"/>
                </a:solidFill>
                <a:latin typeface="Calibri"/>
                <a:ea typeface="Calibri"/>
                <a:cs typeface="Calibri"/>
                <a:sym typeface="Calibri"/>
              </a:defRPr>
            </a:lvl6pPr>
            <a:lvl7pPr marL="2619482" marR="0" lvl="6" indent="0" algn="l" rtl="0">
              <a:spcBef>
                <a:spcPts val="0"/>
              </a:spcBef>
              <a:buNone/>
              <a:defRPr sz="1700" b="0" i="0" u="none" strike="noStrike" cap="none">
                <a:solidFill>
                  <a:schemeClr val="dk1"/>
                </a:solidFill>
                <a:latin typeface="Calibri"/>
                <a:ea typeface="Calibri"/>
                <a:cs typeface="Calibri"/>
                <a:sym typeface="Calibri"/>
              </a:defRPr>
            </a:lvl7pPr>
            <a:lvl8pPr marL="3056062" marR="0" lvl="7" indent="0" algn="l" rtl="0">
              <a:spcBef>
                <a:spcPts val="0"/>
              </a:spcBef>
              <a:buNone/>
              <a:defRPr sz="1700" b="0" i="0" u="none" strike="noStrike" cap="none">
                <a:solidFill>
                  <a:schemeClr val="dk1"/>
                </a:solidFill>
                <a:latin typeface="Calibri"/>
                <a:ea typeface="Calibri"/>
                <a:cs typeface="Calibri"/>
                <a:sym typeface="Calibri"/>
              </a:defRPr>
            </a:lvl8pPr>
            <a:lvl9pPr marL="3492642"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3" y="9428584"/>
            <a:ext cx="2945659" cy="496331"/>
          </a:xfrm>
          <a:prstGeom prst="rect">
            <a:avLst/>
          </a:prstGeom>
          <a:noFill/>
          <a:ln>
            <a:noFill/>
          </a:ln>
        </p:spPr>
        <p:txBody>
          <a:bodyPr lIns="92291" tIns="46146" rIns="92291" bIns="46146"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meopro.com/kiwanis/kids-need-kiwani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kiwanis.org/clubs/member-resources/kiwanis-brand-campaig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STEVE</a:t>
            </a:r>
            <a:r>
              <a:rPr lang="en-US" b="0" dirty="0"/>
              <a:t> </a:t>
            </a:r>
          </a:p>
          <a:p>
            <a:endParaRPr lang="en-US" b="0" dirty="0"/>
          </a:p>
          <a:p>
            <a:r>
              <a:rPr lang="en-US" b="0" dirty="0"/>
              <a:t>Since we think we might be able to attract attention for our club with the Teachers4Kids event, we need to make sure our club’s digital presence looks its best. </a:t>
            </a:r>
          </a:p>
          <a:p>
            <a:endParaRPr lang="en-US" b="0" dirty="0"/>
          </a:p>
          <a:p>
            <a:r>
              <a:rPr lang="en-US" b="0" dirty="0"/>
              <a:t>Why is this important?</a:t>
            </a:r>
          </a:p>
          <a:p>
            <a:endParaRPr lang="en-US" b="0" dirty="0"/>
          </a:p>
          <a:p>
            <a:r>
              <a:rPr lang="en-US" b="0" dirty="0"/>
              <a:t>You know from your own life that you Google people and organizations before donating or joining them. You check them out first. You make sure they’re professional; you want to learn a little bit more about them before deciding to give money or time; you want to see what others are saying about them… you want to check their reputation. </a:t>
            </a:r>
          </a:p>
          <a:p>
            <a:endParaRPr lang="en-US" b="0" dirty="0"/>
          </a:p>
          <a:p>
            <a:r>
              <a:rPr lang="en-US" b="0" dirty="0"/>
              <a:t>According to one study, 90 percent of consumers read online reviews before visiting a business. That’s a lot of people. We need to be sure we’re presenting a good virtual image to at least get people to continue on their journey with us.</a:t>
            </a:r>
          </a:p>
          <a:p>
            <a:pPr rtl="0" fontAlgn="base"/>
            <a:endParaRPr lang="en-US" sz="1100" dirty="0"/>
          </a:p>
          <a:p>
            <a:pPr rtl="0" fontAlgn="base"/>
            <a:r>
              <a:rPr lang="en-US" sz="1100" dirty="0"/>
              <a:t>So what do we need to do?</a:t>
            </a:r>
          </a:p>
          <a:p>
            <a:pPr rtl="0" fontAlgn="base"/>
            <a:endParaRPr lang="en-US" sz="110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1</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2797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17</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248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18</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918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things first… </a:t>
            </a:r>
          </a:p>
          <a:p>
            <a:endParaRPr lang="en-US" sz="1100" dirty="0"/>
          </a:p>
          <a:p>
            <a:r>
              <a:rPr lang="en-US" sz="1100" b="1" dirty="0"/>
              <a:t>Take a look at your club’s logo.</a:t>
            </a:r>
            <a:r>
              <a:rPr lang="en-US" sz="1100" dirty="0"/>
              <a:t> It might seem like a little thing, but the logo is how people quickly identify Kiwanis. Identifying us is easier when our logos match.</a:t>
            </a:r>
          </a:p>
          <a:p>
            <a:r>
              <a:rPr lang="en-US" sz="1100" dirty="0"/>
              <a:t>If you are still using the oval “birdcage/globe” logo, change it out for the current Kiwanis logo. </a:t>
            </a:r>
          </a:p>
          <a:p>
            <a:r>
              <a:rPr lang="en-US" sz="1100" dirty="0"/>
              <a:t>If your club needs a new customized logo, visit Kiwanis.org/brand to get one for free.</a:t>
            </a:r>
          </a:p>
          <a:p>
            <a:endParaRPr lang="en-US" sz="1100" dirty="0"/>
          </a:p>
          <a:p>
            <a:r>
              <a:rPr lang="en-US" sz="1100" dirty="0"/>
              <a:t>Now that your logo matches the Kiwanis brand…. </a:t>
            </a:r>
          </a:p>
          <a:p>
            <a:r>
              <a:rPr lang="en-US" sz="1100" b="1" dirty="0"/>
              <a:t>Take a look at the websites of clubs in your district. </a:t>
            </a:r>
            <a:endParaRPr lang="en-US" sz="1100" dirty="0"/>
          </a:p>
          <a:p>
            <a:r>
              <a:rPr lang="en-US" sz="1100" dirty="0"/>
              <a:t>Is it up to date with information about when and where you meet? Is the contact information current? Are all your service projects listed and easy to find? Is the design current? Is the webpage optimized for mobile? Right now, 50 percent of the traffic on Kiwanis.org comes from mobile. Having a mobile responsive website is more important than ever.</a:t>
            </a:r>
          </a:p>
          <a:p>
            <a:endParaRPr lang="en-US" sz="1100" dirty="0"/>
          </a:p>
          <a:p>
            <a:r>
              <a:rPr lang="en-US" sz="1100" dirty="0"/>
              <a:t>Besides updating information, do you need something fun and fresh to attract interest? Remember all those resources on Kiwanis.org/brand? They’re all available for you to use.</a:t>
            </a:r>
          </a:p>
          <a:p>
            <a:endParaRPr lang="en-US" sz="1100" dirty="0"/>
          </a:p>
          <a:p>
            <a:r>
              <a:rPr lang="en-US" sz="1100" dirty="0"/>
              <a:t>Maybe your club doesn’t have a website for whatever reason, at minimum, your club should have a presence on social media. Facebook and Twitter are free. And it’s easy to maintain and stay current, especially with the resources Kiwanis International has created.</a:t>
            </a:r>
          </a:p>
          <a:p>
            <a:r>
              <a:rPr lang="en-US" sz="1100" dirty="0"/>
              <a:t> </a:t>
            </a:r>
          </a:p>
          <a:p>
            <a:r>
              <a:rPr lang="en-US" sz="1100" dirty="0"/>
              <a:t>If you already have a page, </a:t>
            </a:r>
            <a:r>
              <a:rPr lang="en-US" sz="1100" b="1" dirty="0"/>
              <a:t>take a look at your club’s social media.</a:t>
            </a:r>
            <a:r>
              <a:rPr lang="en-US" sz="1100" dirty="0"/>
              <a:t> Your Facebook page might be the first place someone goes to find out about your club. You want to make sure it’s a great place to “visit.”</a:t>
            </a:r>
          </a:p>
          <a:p>
            <a:r>
              <a:rPr lang="en-US" sz="1100" dirty="0"/>
              <a:t>When was your last post? Is your contact information correct?</a:t>
            </a:r>
          </a:p>
          <a:p>
            <a:r>
              <a:rPr lang="en-US" sz="1100" dirty="0"/>
              <a:t>Are there posts and pictures from your last service project? Show what your club does to serve the children of the world.</a:t>
            </a:r>
          </a:p>
          <a:p>
            <a:r>
              <a:rPr lang="en-US" sz="1100" dirty="0"/>
              <a:t>Use your social media channels to show how fun and active your clubs is. </a:t>
            </a:r>
          </a:p>
          <a:p>
            <a:r>
              <a:rPr lang="en-US" sz="1100" dirty="0"/>
              <a:t>You can post the </a:t>
            </a:r>
            <a:r>
              <a:rPr lang="en-US" sz="1100" dirty="0">
                <a:hlinkClick r:id="rId3"/>
              </a:rPr>
              <a:t>Kids Need Kiwanis videos</a:t>
            </a:r>
            <a:r>
              <a:rPr lang="en-US" sz="1100" dirty="0"/>
              <a:t> as an easy, eye-catching post opportunity.</a:t>
            </a:r>
          </a:p>
          <a:p>
            <a:r>
              <a:rPr lang="en-US" sz="1100" dirty="0"/>
              <a:t>Use the ready-to-run social media cover photos and “social media squares” that are right-sized and ready for you. Click social media at </a:t>
            </a:r>
            <a:r>
              <a:rPr lang="en-US" sz="1100" dirty="0">
                <a:hlinkClick r:id="rId4"/>
              </a:rPr>
              <a:t>www.kiwanis.org/brand</a:t>
            </a:r>
            <a:r>
              <a:rPr lang="en-US" sz="1100" dirty="0"/>
              <a:t>. </a:t>
            </a:r>
          </a:p>
          <a:p>
            <a:r>
              <a:rPr lang="en-US" sz="1100" dirty="0"/>
              <a:t>If you don’t know what to post? We’ve written posts complete with hashtags, handles, links and sometimes even images for you to use!</a:t>
            </a:r>
          </a:p>
          <a:p>
            <a:endParaRPr lang="en-US" sz="1100" dirty="0"/>
          </a:p>
          <a:p>
            <a:r>
              <a:rPr lang="en-US" sz="1100" dirty="0"/>
              <a:t>And then </a:t>
            </a:r>
            <a:r>
              <a:rPr lang="en-US" sz="1100" b="1" dirty="0"/>
              <a:t>Be ready to respond to inquiries from prospective members.</a:t>
            </a:r>
            <a:r>
              <a:rPr lang="en-US" sz="1100" dirty="0"/>
              <a:t> When you step up your PR-game, the goal is to see an increase in awareness, which can result in potential new members, sponsors and partners.</a:t>
            </a:r>
          </a:p>
          <a:p>
            <a:r>
              <a:rPr lang="en-US" sz="1100" dirty="0"/>
              <a:t>When someone shows interest in your club, be ready to act immediately. Invite them to a meeting and service project right away.</a:t>
            </a:r>
          </a:p>
          <a:p>
            <a:r>
              <a:rPr lang="en-US" sz="1100" dirty="0"/>
              <a:t>Make them feel special and welcome.</a:t>
            </a:r>
          </a:p>
          <a:p>
            <a:r>
              <a:rPr lang="en-US" sz="1100" dirty="0"/>
              <a:t>Make sure you follow up and stay in touch.</a:t>
            </a:r>
          </a:p>
          <a:p>
            <a:endParaRPr lang="en-US" sz="1100" dirty="0"/>
          </a:p>
          <a:p>
            <a:r>
              <a:rPr lang="en-US" sz="1100" dirty="0"/>
              <a:t>Now that we know what to do… let’s do it for our club, the Kiwanis Club of Bally’s.</a:t>
            </a:r>
          </a:p>
          <a:p>
            <a:endParaRPr lang="en-US" sz="1100" dirty="0"/>
          </a:p>
          <a:p>
            <a:endParaRPr lang="en-US" sz="110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2600">
                <a:solidFill>
                  <a:schemeClr val="dk1"/>
                </a:solidFill>
                <a:latin typeface="Calibri"/>
                <a:ea typeface="Calibri"/>
                <a:cs typeface="Calibri"/>
                <a:sym typeface="Calibri"/>
              </a:rPr>
              <a:pPr algn="r">
                <a:buSzPct val="25000"/>
              </a:pPr>
              <a:t>19</a:t>
            </a:fld>
            <a:endParaRPr lang="en-US" sz="2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8000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7413"/>
          </a:xfrm>
        </p:spPr>
      </p:sp>
      <p:sp>
        <p:nvSpPr>
          <p:cNvPr id="3" name="Notes Placeholder 2"/>
          <p:cNvSpPr>
            <a:spLocks noGrp="1"/>
          </p:cNvSpPr>
          <p:nvPr>
            <p:ph type="body" idx="1"/>
          </p:nvPr>
        </p:nvSpPr>
        <p:spPr/>
        <p:txBody>
          <a:bodyPr/>
          <a:lstStyle/>
          <a:p>
            <a:pPr lvl="0">
              <a:spcBef>
                <a:spcPts val="0"/>
              </a:spcBef>
              <a:buNone/>
            </a:pPr>
            <a:r>
              <a:rPr lang="en-US" sz="1100" dirty="0"/>
              <a:t>The most popular social media platforms are Facebook, Twitter, Instagram and Snapchat. At Kiwanis, we use Facebook, Twitter and Instagram, and have several accounts on each channel. For example we have a Twitter account for Kiwanis, and for Key Club, CKI and Builder’s Club. </a:t>
            </a:r>
          </a:p>
          <a:p>
            <a:pPr lvl="0">
              <a:spcBef>
                <a:spcPts val="0"/>
              </a:spcBef>
              <a:buNone/>
            </a:pPr>
            <a:endParaRPr lang="en-US" sz="1100" dirty="0"/>
          </a:p>
          <a:p>
            <a:pPr lvl="0">
              <a:lnSpc>
                <a:spcPct val="115000"/>
              </a:lnSpc>
              <a:spcBef>
                <a:spcPts val="0"/>
              </a:spcBef>
              <a:buClr>
                <a:schemeClr val="dk1"/>
              </a:buClr>
              <a:buSzPct val="58823"/>
              <a:buFont typeface="Arial"/>
              <a:buNone/>
            </a:pPr>
            <a:r>
              <a:rPr lang="en-US" sz="1100" dirty="0">
                <a:solidFill>
                  <a:schemeClr val="dk1"/>
                </a:solidFill>
              </a:rPr>
              <a:t>Social media channels provide a unique opportunity to share information about activities, highlight successes and engage with members.</a:t>
            </a:r>
          </a:p>
          <a:p>
            <a:pPr lvl="0">
              <a:spcBef>
                <a:spcPts val="0"/>
              </a:spcBef>
              <a:buNone/>
            </a:pPr>
            <a:endParaRPr lang="en-US" sz="1100" dirty="0"/>
          </a:p>
          <a:p>
            <a:pPr lvl="0">
              <a:spcBef>
                <a:spcPts val="0"/>
              </a:spcBef>
              <a:buNone/>
            </a:pPr>
            <a:r>
              <a:rPr lang="en-US" sz="1100" dirty="0"/>
              <a:t>We schedule posts daily and vary content among Kiwanis, vendors and partners, The Foundation and The Formula. </a:t>
            </a:r>
          </a:p>
          <a:p>
            <a:pPr lvl="0">
              <a:spcBef>
                <a:spcPts val="0"/>
              </a:spcBef>
              <a:buNone/>
            </a:pPr>
            <a:endParaRPr lang="en-US" sz="1100" dirty="0"/>
          </a:p>
          <a:p>
            <a:pPr lvl="0">
              <a:spcBef>
                <a:spcPts val="0"/>
              </a:spcBef>
              <a:buNone/>
            </a:pPr>
            <a:r>
              <a:rPr lang="en-US" sz="1100" dirty="0"/>
              <a:t>Facebook is good for sharing photos and comments among friends and family, and it’s also popular for businesses and groups. Most of our club members are active on Facebook.</a:t>
            </a:r>
            <a:r>
              <a:rPr lang="en-US" sz="1100" baseline="0" dirty="0"/>
              <a:t> </a:t>
            </a:r>
            <a:endParaRPr lang="en-US" sz="1100" dirty="0"/>
          </a:p>
          <a:p>
            <a:pPr lvl="0">
              <a:spcBef>
                <a:spcPts val="0"/>
              </a:spcBef>
              <a:buNone/>
            </a:pPr>
            <a:endParaRPr lang="en-US" sz="1100" dirty="0"/>
          </a:p>
          <a:p>
            <a:pPr lvl="0">
              <a:spcBef>
                <a:spcPts val="0"/>
              </a:spcBef>
              <a:buNone/>
            </a:pPr>
            <a:r>
              <a:rPr lang="en-US" sz="1100" dirty="0"/>
              <a:t>Twitter  is for short updates, fewer than 100 characters is best, link to content with call to action. </a:t>
            </a:r>
          </a:p>
          <a:p>
            <a:pPr lvl="0">
              <a:spcBef>
                <a:spcPts val="0"/>
              </a:spcBef>
              <a:buNone/>
            </a:pPr>
            <a:endParaRPr lang="en-US" sz="1100" dirty="0"/>
          </a:p>
          <a:p>
            <a:pPr lvl="0">
              <a:spcBef>
                <a:spcPts val="0"/>
              </a:spcBef>
              <a:buNone/>
            </a:pPr>
            <a:r>
              <a:rPr lang="en-US" sz="1100" dirty="0"/>
              <a:t>Instagram – primarily for photographs and short videos. Very popular with youth, particularly Key Club. Share photos of events.</a:t>
            </a:r>
          </a:p>
          <a:p>
            <a:pPr lvl="0">
              <a:spcBef>
                <a:spcPts val="0"/>
              </a:spcBef>
              <a:buNone/>
            </a:pPr>
            <a:endParaRPr lang="en-US" sz="1100" dirty="0"/>
          </a:p>
          <a:p>
            <a:pPr lvl="0">
              <a:spcBef>
                <a:spcPts val="0"/>
              </a:spcBef>
              <a:buNone/>
            </a:pPr>
            <a:r>
              <a:rPr lang="en-US" sz="1100" dirty="0"/>
              <a:t>Snapchat - short shelf life, popular with youth, ability to add filters to enliven photos.</a:t>
            </a:r>
          </a:p>
          <a:p>
            <a:pPr lvl="0">
              <a:spcBef>
                <a:spcPts val="0"/>
              </a:spcBef>
              <a:buNone/>
            </a:pPr>
            <a:endParaRPr lang="en-US" sz="1100" dirty="0"/>
          </a:p>
          <a:p>
            <a:pPr lvl="0">
              <a:spcBef>
                <a:spcPts val="0"/>
              </a:spcBef>
              <a:buClr>
                <a:schemeClr val="dk1"/>
              </a:buClr>
              <a:buSzPct val="61111"/>
              <a:buFont typeface="Arial"/>
              <a:buNone/>
            </a:pPr>
            <a:r>
              <a:rPr lang="en-US" sz="1100" dirty="0">
                <a:solidFill>
                  <a:schemeClr val="dk1"/>
                </a:solidFill>
              </a:rPr>
              <a:t>KI schedules posts for the main account as well as Twitter accounts for the SLPs. </a:t>
            </a:r>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pPr>
              <a:defRPr/>
            </a:pPr>
            <a:fld id="{A78AB124-11B6-41C2-98CB-EDF7603FA9A9}" type="slidenum">
              <a:rPr lang="en-US" smtClean="0"/>
              <a:pPr>
                <a:defRPr/>
              </a:pPr>
              <a:t>20</a:t>
            </a:fld>
            <a:endParaRPr lang="en-US"/>
          </a:p>
        </p:txBody>
      </p:sp>
      <p:sp>
        <p:nvSpPr>
          <p:cNvPr id="5" name="Header Placeholder 4"/>
          <p:cNvSpPr>
            <a:spLocks noGrp="1"/>
          </p:cNvSpPr>
          <p:nvPr>
            <p:ph type="hdr" sz="quarter" idx="11"/>
          </p:nvPr>
        </p:nvSpPr>
        <p:spPr>
          <a:xfrm>
            <a:off x="0" y="1"/>
            <a:ext cx="2972098" cy="456595"/>
          </a:xfrm>
          <a:prstGeom prst="rect">
            <a:avLst/>
          </a:prstGeom>
        </p:spPr>
        <p:txBody>
          <a:bodyPr lIns="86493" tIns="43247" rIns="86493" bIns="43247"/>
          <a:lstStyle/>
          <a:p>
            <a:pPr>
              <a:defRPr/>
            </a:pPr>
            <a:r>
              <a:rPr lang="en-US"/>
              <a:t>Kiwanis Strategic Plan_IPlanforClubs FINAL1</a:t>
            </a:r>
          </a:p>
        </p:txBody>
      </p:sp>
    </p:spTree>
    <p:extLst>
      <p:ext uri="{BB962C8B-B14F-4D97-AF65-F5344CB8AC3E}">
        <p14:creationId xmlns:p14="http://schemas.microsoft.com/office/powerpoint/2010/main" val="40897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231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3</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916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So, let’s get started with the most important question: Why? Why should we invest time into social media? Think about what</a:t>
            </a:r>
            <a:r>
              <a:rPr lang="en-US" baseline="0"/>
              <a:t> you personally enjoy about social media. Is it the instant gratification, that jolt of dopamine and the adrenaline rush you get when someone likes or shares your post? Is it the fellowship and networking opportunities? Is it that you can send a message to a lot of people for free? Your experience with social media should also be a benefit, so focus on the value—and fun!—it can bring to your club and community.</a:t>
            </a:r>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7</a:t>
            </a:fld>
            <a:endParaRPr lang="en-US"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4580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13</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862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Pct val="58823"/>
              <a:buFontTx/>
              <a:buNone/>
              <a:tabLst/>
              <a:defRPr/>
            </a:pPr>
            <a:r>
              <a:rPr kumimoji="0" lang="en" sz="1700" b="0" i="0" u="none" strike="noStrike" kern="1200" cap="none" spc="0" normalizeH="0" baseline="0" noProof="0" dirty="0">
                <a:ln>
                  <a:noFill/>
                </a:ln>
                <a:solidFill>
                  <a:srgbClr val="000000"/>
                </a:solidFill>
                <a:effectLst/>
                <a:uLnTx/>
                <a:uFillTx/>
                <a:latin typeface="Calibri"/>
                <a:cs typeface="Calibri"/>
                <a:sym typeface="Calibri"/>
              </a:rPr>
              <a:t>Additional tips to cut through the clutter, engage with audiences and get your content noticed:</a:t>
            </a:r>
          </a:p>
          <a:p>
            <a:pPr marL="450850" marR="0" lvl="0" indent="-342900" algn="l" defTabSz="914400" rtl="0" eaLnBrk="1" fontAlgn="auto" latinLnBrk="0" hangingPunct="1">
              <a:lnSpc>
                <a:spcPct val="115000"/>
              </a:lnSpc>
              <a:spcBef>
                <a:spcPts val="0"/>
              </a:spcBef>
              <a:spcAft>
                <a:spcPts val="0"/>
              </a:spcAft>
              <a:buClr>
                <a:srgbClr val="000000"/>
              </a:buClr>
              <a:buSzPct val="100000"/>
              <a:buFont typeface="+mj-lt"/>
              <a:buAutoNum type="arabicPeriod"/>
              <a:tabLst/>
              <a:defRPr/>
            </a:pPr>
            <a:r>
              <a:rPr kumimoji="0" lang="en-US" sz="1700" b="1" i="0" u="none" strike="noStrike" kern="1200" cap="none" spc="0" normalizeH="0" baseline="0" noProof="0" dirty="0">
                <a:ln>
                  <a:noFill/>
                </a:ln>
                <a:solidFill>
                  <a:srgbClr val="000000"/>
                </a:solidFill>
                <a:effectLst/>
                <a:uLnTx/>
                <a:uFillTx/>
                <a:latin typeface="Calibri"/>
                <a:cs typeface="Calibri"/>
                <a:sym typeface="Calibri"/>
              </a:rPr>
              <a:t>Form a social media team</a:t>
            </a:r>
            <a:endParaRPr kumimoji="0" lang="en" sz="1700" b="1" i="0" u="none" strike="noStrike" kern="1200" cap="none" spc="0" normalizeH="0" baseline="0" noProof="0" dirty="0">
              <a:ln>
                <a:noFill/>
              </a:ln>
              <a:solidFill>
                <a:srgbClr val="000000"/>
              </a:solidFill>
              <a:effectLst/>
              <a:uLnTx/>
              <a:uFillTx/>
              <a:latin typeface="Calibri"/>
              <a:cs typeface="Calibri"/>
              <a:sym typeface="Calibri"/>
            </a:endParaRPr>
          </a:p>
          <a:p>
            <a:pPr marL="450850" marR="0" lvl="0" indent="-342900" algn="l" defTabSz="914400" rtl="0" eaLnBrk="1" fontAlgn="auto" latinLnBrk="0" hangingPunct="1">
              <a:lnSpc>
                <a:spcPct val="115000"/>
              </a:lnSpc>
              <a:spcBef>
                <a:spcPts val="0"/>
              </a:spcBef>
              <a:spcAft>
                <a:spcPts val="0"/>
              </a:spcAft>
              <a:buClr>
                <a:srgbClr val="000000"/>
              </a:buClr>
              <a:buSzPct val="100000"/>
              <a:buFont typeface="+mj-lt"/>
              <a:buAutoNum type="arabicPeriod"/>
              <a:tabLst/>
              <a:defRPr/>
            </a:pPr>
            <a:r>
              <a:rPr kumimoji="0" lang="en" sz="1700" b="1" i="0" u="none" strike="noStrike" kern="1200" cap="none" spc="0" normalizeH="0" baseline="0" noProof="0" dirty="0">
                <a:ln>
                  <a:noFill/>
                </a:ln>
                <a:solidFill>
                  <a:srgbClr val="000000"/>
                </a:solidFill>
                <a:effectLst/>
                <a:uLnTx/>
                <a:uFillTx/>
                <a:latin typeface="Calibri"/>
                <a:cs typeface="Calibri"/>
                <a:sym typeface="Calibri"/>
              </a:rPr>
              <a:t>Be helpful: </a:t>
            </a:r>
            <a:r>
              <a:rPr kumimoji="0" lang="en" sz="1700" b="0" i="0" u="none" strike="noStrike" kern="1200" cap="none" spc="0" normalizeH="0" baseline="0" noProof="0" dirty="0">
                <a:ln>
                  <a:noFill/>
                </a:ln>
                <a:solidFill>
                  <a:srgbClr val="000000"/>
                </a:solidFill>
                <a:effectLst/>
                <a:uLnTx/>
                <a:uFillTx/>
                <a:latin typeface="Calibri"/>
                <a:cs typeface="Calibri"/>
                <a:sym typeface="Calibri"/>
              </a:rPr>
              <a:t>Readers want helpful content. It matters less if your content is 80 or 800 characters and much, much more that it’s helpful and well-written.</a:t>
            </a:r>
          </a:p>
          <a:p>
            <a:pPr marL="450850" marR="0" lvl="0" indent="-342900" algn="l" defTabSz="914400" rtl="0" eaLnBrk="1" fontAlgn="auto" latinLnBrk="0" hangingPunct="1">
              <a:lnSpc>
                <a:spcPct val="115000"/>
              </a:lnSpc>
              <a:spcBef>
                <a:spcPts val="0"/>
              </a:spcBef>
              <a:spcAft>
                <a:spcPts val="0"/>
              </a:spcAft>
              <a:buClr>
                <a:srgbClr val="000000"/>
              </a:buClr>
              <a:buSzPct val="100000"/>
              <a:buFont typeface="+mj-lt"/>
              <a:buAutoNum type="arabicPeriod"/>
              <a:tabLst/>
              <a:defRPr/>
            </a:pPr>
            <a:r>
              <a:rPr kumimoji="0" lang="en" sz="1700" b="1" i="0" u="none" strike="noStrike" kern="1200" cap="none" spc="0" normalizeH="0" baseline="0" noProof="0" dirty="0">
                <a:ln>
                  <a:noFill/>
                </a:ln>
                <a:solidFill>
                  <a:srgbClr val="000000"/>
                </a:solidFill>
                <a:effectLst/>
                <a:uLnTx/>
                <a:uFillTx/>
                <a:latin typeface="Calibri"/>
                <a:cs typeface="Calibri"/>
                <a:sym typeface="Calibri"/>
              </a:rPr>
              <a:t>Don’t blab. </a:t>
            </a:r>
            <a:r>
              <a:rPr kumimoji="0" lang="en" sz="1700" b="0" i="0" u="none" strike="noStrike" kern="1200" cap="none" spc="0" normalizeH="0" baseline="0" noProof="0" dirty="0">
                <a:ln>
                  <a:noFill/>
                </a:ln>
                <a:solidFill>
                  <a:srgbClr val="000000"/>
                </a:solidFill>
                <a:effectLst/>
                <a:uLnTx/>
                <a:uFillTx/>
                <a:latin typeface="Calibri"/>
                <a:cs typeface="Calibri"/>
                <a:sym typeface="Calibri"/>
              </a:rPr>
              <a:t>As a general rule, concise is better.</a:t>
            </a:r>
          </a:p>
          <a:p>
            <a:pPr marL="882650" marR="0" lvl="1" indent="-342900" algn="l" defTabSz="914400" rtl="0" eaLnBrk="1" fontAlgn="auto" latinLnBrk="0" hangingPunct="1">
              <a:lnSpc>
                <a:spcPct val="115000"/>
              </a:lnSpc>
              <a:spcBef>
                <a:spcPts val="0"/>
              </a:spcBef>
              <a:spcAft>
                <a:spcPts val="0"/>
              </a:spcAft>
              <a:buClr>
                <a:srgbClr val="000000"/>
              </a:buClr>
              <a:buSzPct val="100000"/>
              <a:buFont typeface="+mj-lt"/>
              <a:buAutoNum type="alphaLcPeriod"/>
              <a:tabLst/>
              <a:defRPr/>
            </a:pPr>
            <a:r>
              <a:rPr kumimoji="0" lang="en" sz="1700" b="0" i="0" u="none" strike="noStrike" kern="1200" cap="none" spc="0" normalizeH="0" baseline="0" noProof="0" dirty="0">
                <a:ln>
                  <a:noFill/>
                </a:ln>
                <a:solidFill>
                  <a:srgbClr val="000000"/>
                </a:solidFill>
                <a:effectLst/>
                <a:uLnTx/>
                <a:uFillTx/>
                <a:latin typeface="Calibri"/>
                <a:cs typeface="Calibri"/>
                <a:sym typeface="Calibri"/>
              </a:rPr>
              <a:t>100 characters or shorter Tweets see 17% higher engagement while medium length tweets (71-100 characters) are re-tweeted more often.</a:t>
            </a:r>
          </a:p>
          <a:p>
            <a:pPr marL="882650" marR="0" lvl="1" indent="-342900" algn="l" defTabSz="914400" rtl="0" eaLnBrk="1" fontAlgn="auto" latinLnBrk="0" hangingPunct="1">
              <a:lnSpc>
                <a:spcPct val="115000"/>
              </a:lnSpc>
              <a:spcBef>
                <a:spcPts val="0"/>
              </a:spcBef>
              <a:spcAft>
                <a:spcPts val="0"/>
              </a:spcAft>
              <a:buClr>
                <a:srgbClr val="000000"/>
              </a:buClr>
              <a:buSzPct val="100000"/>
              <a:buFont typeface="+mj-lt"/>
              <a:buAutoNum type="alphaLcPeriod"/>
              <a:tabLst/>
              <a:defRPr/>
            </a:pPr>
            <a:r>
              <a:rPr kumimoji="0" lang="en" sz="1700" b="0" i="0" u="none" strike="noStrike" kern="1200" cap="none" spc="0" normalizeH="0" baseline="0" noProof="0" dirty="0">
                <a:ln>
                  <a:noFill/>
                </a:ln>
                <a:solidFill>
                  <a:srgbClr val="000000"/>
                </a:solidFill>
                <a:effectLst/>
                <a:uLnTx/>
                <a:uFillTx/>
                <a:latin typeface="Calibri"/>
                <a:cs typeface="Calibri"/>
                <a:sym typeface="Calibri"/>
              </a:rPr>
              <a:t>Although Facebook is often thought of as a long-form content platform, the ideal character limit for a Facebook post is actually shorter than a tweet. 40 characters or fewer is ideal, earning 86 percent more engagement. Second best length: 80 characters or less (66 percent more engagement).</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 sz="1700" b="1" i="0" u="none" strike="noStrike" kern="1200" cap="none" spc="0" normalizeH="0" baseline="0" noProof="0" dirty="0">
                <a:ln>
                  <a:noFill/>
                </a:ln>
                <a:solidFill>
                  <a:srgbClr val="000000"/>
                </a:solidFill>
                <a:effectLst/>
                <a:uLnTx/>
                <a:uFillTx/>
                <a:latin typeface="Calibri"/>
                <a:cs typeface="Calibri"/>
                <a:sym typeface="Calibri"/>
              </a:rPr>
              <a:t>Be consistent</a:t>
            </a:r>
            <a:r>
              <a:rPr kumimoji="0" lang="en" sz="1700" b="0" i="0" u="none" strike="noStrike" kern="1200" cap="none" spc="0" normalizeH="0" baseline="0" noProof="0" dirty="0">
                <a:ln>
                  <a:noFill/>
                </a:ln>
                <a:solidFill>
                  <a:srgbClr val="000000"/>
                </a:solidFill>
                <a:effectLst/>
                <a:uLnTx/>
                <a:uFillTx/>
                <a:latin typeface="Calibri"/>
                <a:cs typeface="Calibri"/>
                <a:sym typeface="Calibri"/>
              </a:rPr>
              <a:t>. Post daily, or at least bi-weekly. Monthly is not often enough. </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 sz="1700" b="1" i="0" u="none" strike="noStrike" kern="1200" cap="none" spc="0" normalizeH="0" baseline="0" noProof="0" dirty="0">
                <a:ln>
                  <a:noFill/>
                </a:ln>
                <a:solidFill>
                  <a:srgbClr val="000000"/>
                </a:solidFill>
                <a:effectLst/>
                <a:uLnTx/>
                <a:uFillTx/>
                <a:latin typeface="Calibri"/>
                <a:cs typeface="Calibri"/>
                <a:sym typeface="Calibri"/>
              </a:rPr>
              <a:t>Add visuals. </a:t>
            </a:r>
            <a:r>
              <a:rPr kumimoji="0" lang="en" sz="1700" b="0" i="0" u="none" strike="noStrike" kern="1200" cap="none" spc="0" normalizeH="0" baseline="0" noProof="0" dirty="0">
                <a:ln>
                  <a:noFill/>
                </a:ln>
                <a:solidFill>
                  <a:srgbClr val="000000"/>
                </a:solidFill>
                <a:effectLst/>
                <a:uLnTx/>
                <a:uFillTx/>
                <a:latin typeface="Calibri"/>
                <a:cs typeface="Calibri"/>
                <a:sym typeface="Calibri"/>
              </a:rPr>
              <a:t>Posts with visuals earn 94 percent more views than text-only posts. By including high quality infographics, memes, stock photos or screenshots in your content, you can increase engagement hugely. I encourage you to repurpose (i.e. Retweet, share, repost, etc) relevant content from Kiwanis International social media accounts.</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 sz="1700" b="1" i="0" u="none" strike="noStrike" kern="1200" cap="none" spc="0" normalizeH="0" baseline="0" noProof="0" dirty="0">
                <a:ln>
                  <a:noFill/>
                </a:ln>
                <a:solidFill>
                  <a:srgbClr val="000000"/>
                </a:solidFill>
                <a:effectLst/>
                <a:uLnTx/>
                <a:uFillTx/>
                <a:latin typeface="Calibri"/>
                <a:cs typeface="Calibri"/>
                <a:sym typeface="Calibri"/>
              </a:rPr>
              <a:t>Craft compelling calls-to-action. </a:t>
            </a:r>
            <a:r>
              <a:rPr kumimoji="0" lang="en" sz="1700" b="0" i="0" u="none" strike="noStrike" kern="1200" cap="none" spc="0" normalizeH="0" baseline="0" noProof="0" dirty="0">
                <a:ln>
                  <a:noFill/>
                </a:ln>
                <a:solidFill>
                  <a:srgbClr val="000000"/>
                </a:solidFill>
                <a:effectLst/>
                <a:uLnTx/>
                <a:uFillTx/>
                <a:latin typeface="Calibri"/>
                <a:cs typeface="Calibri"/>
                <a:sym typeface="Calibri"/>
              </a:rPr>
              <a:t>Something as simple as adding a call to action to your social media content can create a huge shift in your conversions and rankings. By telling your readers exactly what you want them to do, you stand a better chance of them actually doing it.</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 sz="1700" b="1" i="0" u="none" strike="noStrike" kern="1200" cap="none" spc="0" normalizeH="0" baseline="0" noProof="0" dirty="0">
                <a:ln>
                  <a:noFill/>
                </a:ln>
                <a:solidFill>
                  <a:srgbClr val="000000"/>
                </a:solidFill>
                <a:effectLst/>
                <a:uLnTx/>
                <a:uFillTx/>
                <a:latin typeface="Calibri"/>
                <a:cs typeface="Calibri"/>
                <a:sym typeface="Calibri"/>
              </a:rPr>
              <a:t> Engage. </a:t>
            </a:r>
            <a:r>
              <a:rPr kumimoji="0" lang="en" sz="1700" b="0" i="0" u="none" strike="noStrike" kern="1200" cap="none" spc="0" normalizeH="0" baseline="0" noProof="0" dirty="0">
                <a:ln>
                  <a:noFill/>
                </a:ln>
                <a:solidFill>
                  <a:srgbClr val="000000"/>
                </a:solidFill>
                <a:effectLst/>
                <a:uLnTx/>
                <a:uFillTx/>
                <a:latin typeface="Calibri"/>
                <a:cs typeface="Calibri"/>
                <a:sym typeface="Calibri"/>
              </a:rPr>
              <a:t>A social media post is only as valuable as the level to which you engage with it. This means responding to comments, speaking directly with followers, and posting additional content as needed to keep the conversation going.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169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45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15</a:t>
            </a:fld>
            <a:endParaRPr kumimoji="0" lang="en-US" sz="45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371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45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16</a:t>
            </a:fld>
            <a:endParaRPr kumimoji="0" lang="en-US" sz="45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7416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4" name="Shape 24">
            <a:extLst>
              <a:ext uri="{FF2B5EF4-FFF2-40B4-BE49-F238E27FC236}">
                <a16:creationId xmlns:a16="http://schemas.microsoft.com/office/drawing/2014/main" id="{F9A124C1-E66B-ED49-9622-4CE685E9FF7B}"/>
              </a:ext>
            </a:extLst>
          </p:cNvPr>
          <p:cNvSpPr txBox="1">
            <a:spLocks noGrp="1"/>
          </p:cNvSpPr>
          <p:nvPr>
            <p:ph type="title" hasCustomPrompt="1"/>
          </p:nvPr>
        </p:nvSpPr>
        <p:spPr>
          <a:xfrm>
            <a:off x="1139868" y="870733"/>
            <a:ext cx="6463431" cy="1396215"/>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Times New Roman"/>
              <a:buNone/>
              <a:defRPr sz="5500" b="0" i="0" u="none" strike="noStrike" cap="none">
                <a:solidFill>
                  <a:schemeClr val="bg1"/>
                </a:solidFill>
                <a:latin typeface="Knockout HTF69-FullLiteweight" pitchFamily="50" charset="0"/>
                <a:ea typeface="Knockout HTF69-FullLiteweigh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EDIT MASTER TITLE STYLE</a:t>
            </a:r>
          </a:p>
        </p:txBody>
      </p:sp>
      <p:pic>
        <p:nvPicPr>
          <p:cNvPr id="7" name="Picture 6">
            <a:extLst>
              <a:ext uri="{FF2B5EF4-FFF2-40B4-BE49-F238E27FC236}">
                <a16:creationId xmlns:a16="http://schemas.microsoft.com/office/drawing/2014/main" id="{3826DD91-6297-5F45-A187-8628DCF111C4}"/>
              </a:ext>
            </a:extLst>
          </p:cNvPr>
          <p:cNvPicPr>
            <a:picLocks noChangeAspect="1"/>
          </p:cNvPicPr>
          <p:nvPr/>
        </p:nvPicPr>
        <p:blipFill>
          <a:blip r:embed="rId2">
            <a:alphaModFix amt="15000"/>
          </a:blip>
          <a:stretch>
            <a:fillRect/>
          </a:stretch>
        </p:blipFill>
        <p:spPr>
          <a:xfrm>
            <a:off x="6248887" y="2266950"/>
            <a:ext cx="3428026" cy="3351848"/>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1139868" y="2642730"/>
            <a:ext cx="6864264" cy="682285"/>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400" b="0" i="0" u="none" strike="noStrike" cap="none">
                <a:solidFill>
                  <a:schemeClr val="bg1"/>
                </a:solidFill>
                <a:latin typeface="AvenirNext LT Pro Bold" panose="020B08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dirty="0"/>
              <a:t>Click to edit Master text styles</a:t>
            </a:r>
          </a:p>
        </p:txBody>
      </p:sp>
      <p:cxnSp>
        <p:nvCxnSpPr>
          <p:cNvPr id="3" name="Gerader Verbinder 2"/>
          <p:cNvCxnSpPr/>
          <p:nvPr userDrawn="1"/>
        </p:nvCxnSpPr>
        <p:spPr>
          <a:xfrm>
            <a:off x="1139868" y="2254789"/>
            <a:ext cx="6823032" cy="0"/>
          </a:xfrm>
          <a:prstGeom prst="line">
            <a:avLst/>
          </a:prstGeom>
          <a:ln w="76200">
            <a:solidFill>
              <a:srgbClr val="B4975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4428304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Only Pictures">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Tree>
    <p:extLst>
      <p:ext uri="{BB962C8B-B14F-4D97-AF65-F5344CB8AC3E}">
        <p14:creationId xmlns:p14="http://schemas.microsoft.com/office/powerpoint/2010/main" val="383758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Left">
    <p:spTree>
      <p:nvGrpSpPr>
        <p:cNvPr id="1" name=""/>
        <p:cNvGrpSpPr/>
        <p:nvPr/>
      </p:nvGrpSpPr>
      <p:grpSpPr>
        <a:xfrm>
          <a:off x="0" y="0"/>
          <a:ext cx="0" cy="0"/>
          <a:chOff x="0" y="0"/>
          <a:chExt cx="0" cy="0"/>
        </a:xfrm>
      </p:grpSpPr>
      <p:pic>
        <p:nvPicPr>
          <p:cNvPr id="9"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r="75000"/>
          <a:stretch/>
        </p:blipFill>
        <p:spPr>
          <a:xfrm>
            <a:off x="0" y="0"/>
            <a:ext cx="2286000" cy="5143500"/>
          </a:xfrm>
          <a:prstGeom prst="rect">
            <a:avLst/>
          </a:prstGeom>
        </p:spPr>
      </p:pic>
      <p:sp>
        <p:nvSpPr>
          <p:cNvPr id="4" name="Shape 22"/>
          <p:cNvSpPr txBox="1">
            <a:spLocks noGrp="1"/>
          </p:cNvSpPr>
          <p:nvPr>
            <p:ph type="body" idx="1"/>
          </p:nvPr>
        </p:nvSpPr>
        <p:spPr>
          <a:xfrm>
            <a:off x="2743200" y="1158478"/>
            <a:ext cx="5943600" cy="3470673"/>
          </a:xfrm>
          <a:prstGeom prst="rect">
            <a:avLst/>
          </a:prstGeom>
          <a:noFill/>
          <a:ln>
            <a:noFill/>
          </a:ln>
        </p:spPr>
        <p:txBody>
          <a:bodyPr lIns="91425" tIns="91425" rIns="91425" bIns="91425" anchor="t" anchorCtr="0"/>
          <a:lstStyle>
            <a:lvl1pPr marL="203195"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2286000" y="489348"/>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0" i="0" u="none" strike="noStrike" cap="none">
                <a:solidFill>
                  <a:schemeClr val="tx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3714750"/>
            <a:ext cx="1196808" cy="1143000"/>
          </a:xfrm>
          <a:prstGeom prst="rect">
            <a:avLst/>
          </a:prstGeom>
        </p:spPr>
      </p:pic>
    </p:spTree>
    <p:extLst>
      <p:ext uri="{BB962C8B-B14F-4D97-AF65-F5344CB8AC3E}">
        <p14:creationId xmlns:p14="http://schemas.microsoft.com/office/powerpoint/2010/main" val="2755223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Right">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1"/>
            <a:ext cx="5943600" cy="3699273"/>
          </a:xfrm>
          <a:prstGeom prst="rect">
            <a:avLst/>
          </a:prstGeom>
          <a:noFill/>
          <a:ln>
            <a:noFill/>
          </a:ln>
        </p:spPr>
        <p:txBody>
          <a:bodyPr lIns="91425" tIns="91425" rIns="91425" bIns="91425" anchor="t" anchorCtr="0"/>
          <a:lstStyle>
            <a:lvl1pPr marL="203195"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 name="Shape 24"/>
          <p:cNvSpPr txBox="1">
            <a:spLocks noGrp="1"/>
          </p:cNvSpPr>
          <p:nvPr>
            <p:ph type="title"/>
          </p:nvPr>
        </p:nvSpPr>
        <p:spPr>
          <a:xfrm>
            <a:off x="0" y="489348"/>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0" i="0" u="none" strike="noStrike" cap="none">
                <a:solidFill>
                  <a:schemeClr val="tx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pic>
        <p:nvPicPr>
          <p:cNvPr id="10"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l="75000"/>
          <a:stretch/>
        </p:blipFill>
        <p:spPr>
          <a:xfrm>
            <a:off x="6858000" y="0"/>
            <a:ext cx="2286000" cy="5143500"/>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3714750"/>
            <a:ext cx="1196808" cy="1143000"/>
          </a:xfrm>
          <a:prstGeom prst="rect">
            <a:avLst/>
          </a:prstGeom>
        </p:spPr>
      </p:pic>
    </p:spTree>
    <p:extLst>
      <p:ext uri="{BB962C8B-B14F-4D97-AF65-F5344CB8AC3E}">
        <p14:creationId xmlns:p14="http://schemas.microsoft.com/office/powerpoint/2010/main" val="1624555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sionen">
    <p:spTree>
      <p:nvGrpSpPr>
        <p:cNvPr id="1" name=""/>
        <p:cNvGrpSpPr/>
        <p:nvPr/>
      </p:nvGrpSpPr>
      <p:grpSpPr>
        <a:xfrm>
          <a:off x="0" y="0"/>
          <a:ext cx="0" cy="0"/>
          <a:chOff x="0" y="0"/>
          <a:chExt cx="0" cy="0"/>
        </a:xfrm>
      </p:grpSpPr>
      <p:pic>
        <p:nvPicPr>
          <p:cNvPr id="3"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75753" y="3867436"/>
            <a:ext cx="9295506" cy="832939"/>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 name="Titel 1"/>
          <p:cNvSpPr>
            <a:spLocks noGrp="1"/>
          </p:cNvSpPr>
          <p:nvPr>
            <p:ph type="title" hasCustomPrompt="1"/>
          </p:nvPr>
        </p:nvSpPr>
        <p:spPr>
          <a:xfrm>
            <a:off x="628650" y="3922300"/>
            <a:ext cx="7886700" cy="994172"/>
          </a:xfrm>
          <a:prstGeom prst="rect">
            <a:avLst/>
          </a:prstGeom>
        </p:spPr>
        <p:txBody>
          <a:bodyPr/>
          <a:lstStyle>
            <a:lvl1pPr>
              <a:defRPr>
                <a:solidFill>
                  <a:schemeClr val="bg1"/>
                </a:solidFill>
                <a:latin typeface="Knockout HTF67-FullBantamwt" pitchFamily="50"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394671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746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102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 Pictures">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4" name="Shape 24"/>
          <p:cNvSpPr txBox="1">
            <a:spLocks noGrp="1"/>
          </p:cNvSpPr>
          <p:nvPr>
            <p:ph type="title"/>
          </p:nvPr>
        </p:nvSpPr>
        <p:spPr>
          <a:xfrm>
            <a:off x="835960" y="285751"/>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1125643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cxnSp>
        <p:nvCxnSpPr>
          <p:cNvPr id="7" name="Verbinder: gewinkelt 3"/>
          <p:cNvCxnSpPr/>
          <p:nvPr userDrawn="1"/>
        </p:nvCxnSpPr>
        <p:spPr>
          <a:xfrm rot="5400000" flipH="1" flipV="1">
            <a:off x="7588771" y="460948"/>
            <a:ext cx="9525" cy="9525"/>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sp>
        <p:nvSpPr>
          <p:cNvPr id="8" name="Rechteck 7"/>
          <p:cNvSpPr/>
          <p:nvPr userDrawn="1"/>
        </p:nvSpPr>
        <p:spPr>
          <a:xfrm>
            <a:off x="918148" y="441273"/>
            <a:ext cx="7307705" cy="4260954"/>
          </a:xfrm>
          <a:prstGeom prst="rect">
            <a:avLst/>
          </a:prstGeom>
          <a:noFill/>
          <a:ln w="120650">
            <a:solidFill>
              <a:srgbClr val="B2A06C"/>
            </a:solidFill>
            <a:miter lim="800000"/>
          </a:ln>
          <a:effectLst>
            <a:outerShdw blurRad="50800" dist="76200" dir="78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5456" y="-26369"/>
            <a:ext cx="1929858" cy="1843092"/>
          </a:xfrm>
          <a:prstGeom prst="rect">
            <a:avLst/>
          </a:prstGeom>
          <a:ln>
            <a:noFill/>
          </a:ln>
        </p:spPr>
      </p:pic>
      <p:sp>
        <p:nvSpPr>
          <p:cNvPr id="6" name="Titel 1"/>
          <p:cNvSpPr>
            <a:spLocks noGrp="1"/>
          </p:cNvSpPr>
          <p:nvPr>
            <p:ph type="title"/>
          </p:nvPr>
        </p:nvSpPr>
        <p:spPr>
          <a:xfrm>
            <a:off x="1257300" y="2223638"/>
            <a:ext cx="6556323" cy="2379416"/>
          </a:xfrm>
          <a:prstGeom prst="rect">
            <a:avLst/>
          </a:prstGeom>
        </p:spPr>
        <p:txBody>
          <a:bodyPr anchor="b"/>
          <a:lstStyle>
            <a:lvl1pPr>
              <a:buNone/>
              <a:defRPr lang="de-AT" sz="7200" b="1" kern="1200" baseline="0" dirty="0">
                <a:gradFill flip="none" rotWithShape="1">
                  <a:gsLst>
                    <a:gs pos="0">
                      <a:schemeClr val="accent6">
                        <a:lumMod val="0"/>
                        <a:lumOff val="100000"/>
                      </a:schemeClr>
                    </a:gs>
                    <a:gs pos="72000">
                      <a:schemeClr val="accent6">
                        <a:alpha val="76000"/>
                        <a:lumMod val="0"/>
                        <a:lumOff val="100000"/>
                      </a:schemeClr>
                    </a:gs>
                    <a:gs pos="100000">
                      <a:schemeClr val="bg1">
                        <a:lumMod val="75000"/>
                      </a:schemeClr>
                    </a:gs>
                  </a:gsLst>
                  <a:path path="circle">
                    <a:fillToRect l="50000" t="-80000" r="50000" b="180000"/>
                  </a:path>
                  <a:tileRect/>
                </a:gradFill>
                <a:effectLst>
                  <a:outerShdw blurRad="38100" dist="38100" dir="2700000" algn="tl">
                    <a:srgbClr val="000000">
                      <a:alpha val="43137"/>
                    </a:srgbClr>
                  </a:outerShdw>
                </a:effectLst>
                <a:latin typeface="Knockout HTF67-FullBantamwt" pitchFamily="50" charset="0"/>
                <a:ea typeface="+mj-ea"/>
                <a:cs typeface="Segoe UI" pitchFamily="34"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4055828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ckground - Titel">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cxnSp>
        <p:nvCxnSpPr>
          <p:cNvPr id="6" name="Verbinder: gewinkelt 3"/>
          <p:cNvCxnSpPr/>
          <p:nvPr userDrawn="1"/>
        </p:nvCxnSpPr>
        <p:spPr>
          <a:xfrm rot="5400000" flipH="1" flipV="1">
            <a:off x="7588771" y="460948"/>
            <a:ext cx="9525" cy="9525"/>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sp>
        <p:nvSpPr>
          <p:cNvPr id="8" name="Rechteck 7"/>
          <p:cNvSpPr/>
          <p:nvPr userDrawn="1"/>
        </p:nvSpPr>
        <p:spPr>
          <a:xfrm>
            <a:off x="918148" y="441273"/>
            <a:ext cx="7307705" cy="4260954"/>
          </a:xfrm>
          <a:prstGeom prst="rect">
            <a:avLst/>
          </a:prstGeom>
          <a:noFill/>
          <a:ln w="120650">
            <a:solidFill>
              <a:srgbClr val="B2A06C"/>
            </a:solidFill>
            <a:miter lim="800000"/>
          </a:ln>
          <a:effectLst>
            <a:outerShdw blurRad="50800" dist="76200" dir="78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5456" y="-26369"/>
            <a:ext cx="1929858" cy="1843092"/>
          </a:xfrm>
          <a:prstGeom prst="rect">
            <a:avLst/>
          </a:prstGeom>
          <a:ln>
            <a:noFill/>
          </a:ln>
        </p:spPr>
      </p:pic>
      <p:sp>
        <p:nvSpPr>
          <p:cNvPr id="10" name="Titel 1"/>
          <p:cNvSpPr>
            <a:spLocks noGrp="1"/>
          </p:cNvSpPr>
          <p:nvPr>
            <p:ph type="title" hasCustomPrompt="1"/>
          </p:nvPr>
        </p:nvSpPr>
        <p:spPr>
          <a:xfrm>
            <a:off x="1257300" y="2223638"/>
            <a:ext cx="6556323" cy="2379416"/>
          </a:xfrm>
          <a:prstGeom prst="rect">
            <a:avLst/>
          </a:prstGeom>
        </p:spPr>
        <p:txBody>
          <a:bodyPr anchor="b"/>
          <a:lstStyle>
            <a:lvl1pPr>
              <a:buNone/>
              <a:defRPr lang="de-AT" sz="7200" b="0" kern="1200" baseline="0" dirty="0">
                <a:gradFill flip="none" rotWithShape="1">
                  <a:gsLst>
                    <a:gs pos="0">
                      <a:schemeClr val="accent6">
                        <a:lumMod val="0"/>
                        <a:lumOff val="100000"/>
                      </a:schemeClr>
                    </a:gs>
                    <a:gs pos="72000">
                      <a:schemeClr val="accent6">
                        <a:alpha val="76000"/>
                        <a:lumMod val="0"/>
                        <a:lumOff val="100000"/>
                      </a:schemeClr>
                    </a:gs>
                    <a:gs pos="100000">
                      <a:schemeClr val="bg1">
                        <a:lumMod val="75000"/>
                      </a:schemeClr>
                    </a:gs>
                  </a:gsLst>
                  <a:path path="circle">
                    <a:fillToRect l="50000" t="-80000" r="50000" b="180000"/>
                  </a:path>
                  <a:tileRect/>
                </a:gradFill>
                <a:effectLst>
                  <a:outerShdw blurRad="38100" dist="38100" dir="2700000" algn="tl">
                    <a:srgbClr val="000000">
                      <a:alpha val="43137"/>
                    </a:srgbClr>
                  </a:outerShdw>
                </a:effectLst>
                <a:latin typeface="Knockout HTF67-FullBantamwt" pitchFamily="50" charset="0"/>
                <a:ea typeface="+mj-ea"/>
                <a:cs typeface="Segoe UI" pitchFamily="34"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5731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Rahmen">
    <p:spTree>
      <p:nvGrpSpPr>
        <p:cNvPr id="1" name=""/>
        <p:cNvGrpSpPr/>
        <p:nvPr/>
      </p:nvGrpSpPr>
      <p:grpSpPr>
        <a:xfrm>
          <a:off x="0" y="0"/>
          <a:ext cx="0" cy="0"/>
          <a:chOff x="0" y="0"/>
          <a:chExt cx="0" cy="0"/>
        </a:xfrm>
      </p:grpSpPr>
      <p:sp>
        <p:nvSpPr>
          <p:cNvPr id="7" name="Rechteck 6"/>
          <p:cNvSpPr/>
          <p:nvPr userDrawn="1"/>
        </p:nvSpPr>
        <p:spPr>
          <a:xfrm>
            <a:off x="415656" y="148281"/>
            <a:ext cx="8312690" cy="4846938"/>
          </a:xfrm>
          <a:prstGeom prst="rect">
            <a:avLst/>
          </a:prstGeom>
          <a:noFill/>
          <a:ln w="120650">
            <a:solidFill>
              <a:srgbClr val="B2A06C"/>
            </a:solidFill>
            <a:miter lim="800000"/>
          </a:ln>
          <a:effectLst>
            <a:outerShdw blurRad="50800" dist="76200" dir="78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a:p>
        </p:txBody>
      </p:sp>
    </p:spTree>
    <p:extLst>
      <p:ext uri="{BB962C8B-B14F-4D97-AF65-F5344CB8AC3E}">
        <p14:creationId xmlns:p14="http://schemas.microsoft.com/office/powerpoint/2010/main" val="253592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Hintergrund">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228600"/>
            <a:ext cx="897606" cy="857250"/>
          </a:xfrm>
          <a:prstGeom prst="rect">
            <a:avLst/>
          </a:prstGeom>
        </p:spPr>
      </p:pic>
    </p:spTree>
    <p:extLst>
      <p:ext uri="{BB962C8B-B14F-4D97-AF65-F5344CB8AC3E}">
        <p14:creationId xmlns:p14="http://schemas.microsoft.com/office/powerpoint/2010/main" val="184577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 Pictures">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712" b="97718" l="1635" r="96322"/>
                    </a14:imgEffect>
                  </a14:imgLayer>
                </a14:imgProps>
              </a:ex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4" name="Shape 24"/>
          <p:cNvSpPr txBox="1">
            <a:spLocks noGrp="1"/>
          </p:cNvSpPr>
          <p:nvPr>
            <p:ph type="title"/>
          </p:nvPr>
        </p:nvSpPr>
        <p:spPr>
          <a:xfrm>
            <a:off x="83596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3108716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ckground - Denim">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Grafik 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712" b="97718" l="1635" r="96322"/>
                    </a14:imgEffect>
                  </a14:imgLayer>
                </a14:imgProps>
              </a:ex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Tree>
    <p:extLst>
      <p:ext uri="{BB962C8B-B14F-4D97-AF65-F5344CB8AC3E}">
        <p14:creationId xmlns:p14="http://schemas.microsoft.com/office/powerpoint/2010/main" val="11826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 Text">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712" b="97718" l="1635" r="96322"/>
                    </a14:imgEffect>
                  </a14:imgLayer>
                </a14:imgProps>
              </a:ex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596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9-FullLiteweight" pitchFamily="50" charset="0"/>
                <a:ea typeface="Knockout HTF69-FullLiteweigh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3073276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Shape 21"/>
        <p:cNvGrpSpPr/>
        <p:nvPr/>
      </p:nvGrpSpPr>
      <p:grpSpPr>
        <a:xfrm>
          <a:off x="0" y="0"/>
          <a:ext cx="0" cy="0"/>
          <a:chOff x="0" y="0"/>
          <a:chExt cx="0" cy="0"/>
        </a:xfrm>
      </p:grpSpPr>
      <p:pic>
        <p:nvPicPr>
          <p:cNvPr id="7"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2" name="Shape 22"/>
          <p:cNvSpPr txBox="1">
            <a:spLocks noGrp="1"/>
          </p:cNvSpPr>
          <p:nvPr>
            <p:ph type="body" idx="1"/>
          </p:nvPr>
        </p:nvSpPr>
        <p:spPr>
          <a:xfrm>
            <a:off x="838202" y="1563688"/>
            <a:ext cx="7848599" cy="3058416"/>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835960" y="285751"/>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0" i="0" u="none" strike="noStrike" cap="none">
                <a:solidFill>
                  <a:schemeClr val="lt1"/>
                </a:solidFill>
                <a:latin typeface="Knockout HTF67-FullBantamwt" pitchFamily="50" charset="0"/>
                <a:ea typeface="Knockout HTF67-FullBantamwt" pitchFamily="50"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lang="de-AT" dirty="0"/>
          </a:p>
        </p:txBody>
      </p:sp>
    </p:spTree>
    <p:extLst>
      <p:ext uri="{BB962C8B-B14F-4D97-AF65-F5344CB8AC3E}">
        <p14:creationId xmlns:p14="http://schemas.microsoft.com/office/powerpoint/2010/main" val="2490907954"/>
      </p:ext>
    </p:extLst>
  </p:cSld>
  <p:clrMapOvr>
    <a:masterClrMapping/>
  </p:clrMapOvr>
  <p:extLst>
    <p:ext uri="{DCECCB84-F9BA-43D5-87BE-67443E8EF086}">
      <p15:sldGuideLst xmlns:p15="http://schemas.microsoft.com/office/powerpoint/2012/main">
        <p15:guide id="1" orient="horz" pos="985">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Layout">
    <p:spTree>
      <p:nvGrpSpPr>
        <p:cNvPr id="1" name=""/>
        <p:cNvGrpSpPr/>
        <p:nvPr/>
      </p:nvGrpSpPr>
      <p:grpSpPr>
        <a:xfrm>
          <a:off x="0" y="0"/>
          <a:ext cx="0" cy="0"/>
          <a:chOff x="0" y="0"/>
          <a:chExt cx="0" cy="0"/>
        </a:xfrm>
      </p:grpSpPr>
      <p:pic>
        <p:nvPicPr>
          <p:cNvPr id="3"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 name="Titel 1"/>
          <p:cNvSpPr>
            <a:spLocks noGrp="1"/>
          </p:cNvSpPr>
          <p:nvPr>
            <p:ph type="title" hasCustomPrompt="1"/>
          </p:nvPr>
        </p:nvSpPr>
        <p:spPr>
          <a:xfrm>
            <a:off x="628650" y="274638"/>
            <a:ext cx="7886700" cy="993775"/>
          </a:xfrm>
          <a:prstGeom prst="rect">
            <a:avLst/>
          </a:prstGeom>
        </p:spPr>
        <p:txBody>
          <a:bodyPr/>
          <a:lstStyle>
            <a:lvl1pPr>
              <a:defRPr>
                <a:solidFill>
                  <a:schemeClr val="bg1"/>
                </a:solidFill>
                <a:latin typeface="Knockout HTF67-FullBantamwt" pitchFamily="50" charset="0"/>
              </a:defRPr>
            </a:lvl1pPr>
          </a:lstStyle>
          <a:p>
            <a:r>
              <a:rPr lang="de-DE" dirty="0"/>
              <a:t>TITELMASTERFORMAT DURCH KLICKEN BEARBEITEN</a:t>
            </a:r>
            <a:endParaRPr lang="de-AT" dirty="0"/>
          </a:p>
        </p:txBody>
      </p:sp>
      <p:sp>
        <p:nvSpPr>
          <p:cNvPr id="5" name="Shape 22"/>
          <p:cNvSpPr txBox="1">
            <a:spLocks noGrp="1"/>
          </p:cNvSpPr>
          <p:nvPr>
            <p:ph type="body" idx="1"/>
          </p:nvPr>
        </p:nvSpPr>
        <p:spPr>
          <a:xfrm>
            <a:off x="838202" y="1563688"/>
            <a:ext cx="7848599" cy="3058416"/>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a:buNone/>
              <a:defRPr sz="3200" b="0" i="0" u="none" strike="noStrike" cap="none">
                <a:solidFill>
                  <a:schemeClr val="dk1"/>
                </a:solidFill>
                <a:latin typeface="AvenirNext LT Pro Regular" panose="020B0504020202020204" pitchFamily="34" charset="0"/>
                <a:ea typeface="Verdana"/>
                <a:cs typeface="Verdana"/>
                <a:sym typeface="Verdana"/>
              </a:defRPr>
            </a:lvl1pPr>
            <a:lvl2pPr marL="742931" marR="0" lvl="1" indent="-152396"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2972" marR="0" lvl="2" indent="-76198"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160" marR="0" lvl="3" indent="-133347"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24" marR="0" lvl="4" indent="-104773"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537" marR="0" lvl="5"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5" marR="0" lvl="7"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101597"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48544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3" name="Picture 4" descr="DENIM FULL SCREEN.png"/>
          <p:cNvPicPr>
            <a:picLocks noChangeAspect="1"/>
          </p:cNvPicPr>
          <p:nvPr userDrawn="1"/>
        </p:nvPicPr>
        <p:blipFill rotWithShape="1">
          <a:blip r:embed="rId2" cstate="screen">
            <a:extLst>
              <a:ext uri="{28A0092B-C50C-407E-A947-70E740481C1C}">
                <a14:useLocalDpi xmlns:a14="http://schemas.microsoft.com/office/drawing/2010/main"/>
              </a:ext>
            </a:extLst>
          </a:blip>
          <a:srcRect b="78148"/>
          <a:stretch/>
        </p:blipFill>
        <p:spPr>
          <a:xfrm>
            <a:off x="0" y="0"/>
            <a:ext cx="9144000" cy="112395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2892" y="171451"/>
            <a:ext cx="1196808" cy="1143000"/>
          </a:xfrm>
          <a:prstGeom prst="rect">
            <a:avLst/>
          </a:prstGeom>
        </p:spPr>
      </p:pic>
      <p:sp>
        <p:nvSpPr>
          <p:cNvPr id="2" name="Titel 1"/>
          <p:cNvSpPr>
            <a:spLocks noGrp="1"/>
          </p:cNvSpPr>
          <p:nvPr>
            <p:ph type="title" hasCustomPrompt="1"/>
          </p:nvPr>
        </p:nvSpPr>
        <p:spPr>
          <a:xfrm>
            <a:off x="628650" y="274638"/>
            <a:ext cx="7886700" cy="993775"/>
          </a:xfrm>
          <a:prstGeom prst="rect">
            <a:avLst/>
          </a:prstGeom>
        </p:spPr>
        <p:txBody>
          <a:bodyPr/>
          <a:lstStyle>
            <a:lvl1pPr>
              <a:defRPr>
                <a:solidFill>
                  <a:schemeClr val="bg1"/>
                </a:solidFill>
                <a:latin typeface="Knockout HTF67-FullBantamwt" pitchFamily="50" charset="0"/>
              </a:defRPr>
            </a:lvl1pPr>
          </a:lstStyle>
          <a:p>
            <a:r>
              <a:rPr lang="de-DE" dirty="0"/>
              <a:t>TITELMASTERFORMAT DURCH KLICKEN BEARBEITEN</a:t>
            </a:r>
            <a:endParaRPr lang="de-AT" dirty="0"/>
          </a:p>
        </p:txBody>
      </p:sp>
    </p:spTree>
    <p:extLst>
      <p:ext uri="{BB962C8B-B14F-4D97-AF65-F5344CB8AC3E}">
        <p14:creationId xmlns:p14="http://schemas.microsoft.com/office/powerpoint/2010/main" val="1208790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95458919"/>
      </p:ext>
    </p:extLst>
  </p:cSld>
  <p:clrMap bg1="lt1" tx1="dk1" bg2="lt2" tx2="dk2" accent1="accent1" accent2="accent2" accent3="accent3" accent4="accent4" accent5="accent5" accent6="accent6" hlink="hlink" folHlink="folHlink"/>
  <p:sldLayoutIdLst>
    <p:sldLayoutId id="2147483680" r:id="rId1"/>
    <p:sldLayoutId id="2147483761" r:id="rId2"/>
    <p:sldLayoutId id="2147483762" r:id="rId3"/>
    <p:sldLayoutId id="2147483777" r:id="rId4"/>
    <p:sldLayoutId id="2147483778" r:id="rId5"/>
    <p:sldLayoutId id="2147483781"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524681"/>
      </p:ext>
    </p:extLst>
  </p:cSld>
  <p:clrMap bg1="lt1" tx1="dk1" bg2="lt2" tx2="dk2" accent1="accent1" accent2="accent2" accent3="accent3" accent4="accent4" accent5="accent5" accent6="accent6" hlink="hlink" folHlink="folHlink"/>
  <p:sldLayoutIdLst>
    <p:sldLayoutId id="2147483764" r:id="rId1"/>
    <p:sldLayoutId id="2147483774" r:id="rId2"/>
    <p:sldLayoutId id="2147483775" r:id="rId3"/>
    <p:sldLayoutId id="2147483766" r:id="rId4"/>
    <p:sldLayoutId id="2147483767" r:id="rId5"/>
    <p:sldLayoutId id="2147483768" r:id="rId6"/>
    <p:sldLayoutId id="2147483772" r:id="rId7"/>
    <p:sldLayoutId id="2147483773" r:id="rId8"/>
    <p:sldLayoutId id="2147483776" r:id="rId9"/>
    <p:sldLayoutId id="2147483784" r:id="rId10"/>
    <p:sldLayoutId id="2147483785" r:id="rId11"/>
    <p:sldLayoutId id="2147483787"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kiwanis.org/news/social-media"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hyperlink" Target="https://sharethis.com/fr/best-practices/2019/05/social-media-statistics-for-marketers-2019/"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sharethis.com/fr/best-practices/2019/05/social-media-statistics-for-marketers-2019/"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results.searchlock.com/image.php?encI=X55g%3ADDmWN1agWN15f.JvVDigcJvB5fB5D3gav149DGbzZDbZD5NfB49cWBc9vJW1acVf4W1c4WsW51acV1NUf5WBsczbHbYTbb.%3Dgs"/>
          <p:cNvPicPr>
            <a:picLocks noChangeAspect="1" noChangeArrowheads="1"/>
          </p:cNvPicPr>
          <p:nvPr/>
        </p:nvPicPr>
        <p:blipFill rotWithShape="1">
          <a:blip r:embed="rId3">
            <a:extLst>
              <a:ext uri="{28A0092B-C50C-407E-A947-70E740481C1C}">
                <a14:useLocalDpi xmlns:a14="http://schemas.microsoft.com/office/drawing/2010/main" val="0"/>
              </a:ext>
            </a:extLst>
          </a:blip>
          <a:srcRect b="12500"/>
          <a:stretch/>
        </p:blipFill>
        <p:spPr bwMode="auto">
          <a:xfrm>
            <a:off x="914400" y="438150"/>
            <a:ext cx="7315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7A00D4E-536C-45FD-9440-2B2B943C24B3}"/>
              </a:ext>
            </a:extLst>
          </p:cNvPr>
          <p:cNvSpPr>
            <a:spLocks noGrp="1"/>
          </p:cNvSpPr>
          <p:nvPr>
            <p:ph type="title"/>
          </p:nvPr>
        </p:nvSpPr>
        <p:spPr>
          <a:xfrm>
            <a:off x="1257300" y="3409950"/>
            <a:ext cx="6556323" cy="1193104"/>
          </a:xfrm>
        </p:spPr>
        <p:txBody>
          <a:bodyPr anchor="t"/>
          <a:lstStyle/>
          <a:p>
            <a:r>
              <a:rPr lang="en-US" sz="6000" dirty="0">
                <a:effectLst>
                  <a:outerShdw blurRad="38100" dist="38100" dir="2700000" algn="tl">
                    <a:srgbClr val="000000">
                      <a:alpha val="43137"/>
                    </a:srgbClr>
                  </a:outerShdw>
                </a:effectLst>
              </a:rPr>
              <a:t>DIGITAL UPDATE</a:t>
            </a:r>
          </a:p>
        </p:txBody>
      </p:sp>
      <p:sp>
        <p:nvSpPr>
          <p:cNvPr id="4" name="Rechteck 3"/>
          <p:cNvSpPr/>
          <p:nvPr/>
        </p:nvSpPr>
        <p:spPr>
          <a:xfrm>
            <a:off x="924442" y="441868"/>
            <a:ext cx="7307705" cy="4260954"/>
          </a:xfrm>
          <a:prstGeom prst="rect">
            <a:avLst/>
          </a:prstGeom>
          <a:noFill/>
          <a:ln w="120650">
            <a:solidFill>
              <a:srgbClr val="B2A06C"/>
            </a:solidFill>
            <a:miter lim="800000"/>
          </a:ln>
          <a:effectLst>
            <a:outerShdw blurRad="50800" dist="76200" dir="78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05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5456" y="-26369"/>
            <a:ext cx="1929858" cy="1843092"/>
          </a:xfrm>
          <a:prstGeom prst="rect">
            <a:avLst/>
          </a:prstGeom>
          <a:ln>
            <a:noFill/>
          </a:ln>
        </p:spPr>
      </p:pic>
    </p:spTree>
    <p:extLst>
      <p:ext uri="{BB962C8B-B14F-4D97-AF65-F5344CB8AC3E}">
        <p14:creationId xmlns:p14="http://schemas.microsoft.com/office/powerpoint/2010/main" val="1442645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AB6535-EE73-46CA-BA4D-7B33A06620DB}"/>
              </a:ext>
            </a:extLst>
          </p:cNvPr>
          <p:cNvSpPr>
            <a:spLocks noGrp="1"/>
          </p:cNvSpPr>
          <p:nvPr>
            <p:ph type="title"/>
          </p:nvPr>
        </p:nvSpPr>
        <p:spPr/>
        <p:txBody>
          <a:bodyPr/>
          <a:lstStyle/>
          <a:p>
            <a:r>
              <a:rPr lang="de-DE" dirty="0"/>
              <a:t>GENERATION X</a:t>
            </a:r>
            <a:endParaRPr lang="en-US" dirty="0"/>
          </a:p>
        </p:txBody>
      </p:sp>
      <p:sp>
        <p:nvSpPr>
          <p:cNvPr id="2" name="Text Placeholder 1">
            <a:extLst>
              <a:ext uri="{FF2B5EF4-FFF2-40B4-BE49-F238E27FC236}">
                <a16:creationId xmlns:a16="http://schemas.microsoft.com/office/drawing/2014/main" id="{AD494A3E-C555-4808-AFC7-C85A7DE07A7B}"/>
              </a:ext>
            </a:extLst>
          </p:cNvPr>
          <p:cNvSpPr>
            <a:spLocks noGrp="1"/>
          </p:cNvSpPr>
          <p:nvPr>
            <p:ph type="body" idx="1"/>
          </p:nvPr>
        </p:nvSpPr>
        <p:spPr>
          <a:xfrm>
            <a:off x="3600450" y="1563688"/>
            <a:ext cx="5086351" cy="3058416"/>
          </a:xfrm>
        </p:spPr>
        <p:txBody>
          <a:bodyPr>
            <a:normAutofit/>
          </a:bodyPr>
          <a:lstStyle/>
          <a:p>
            <a:r>
              <a:rPr lang="en-GB" sz="2000" dirty="0"/>
              <a:t>Honest, direct and unfiltered</a:t>
            </a:r>
          </a:p>
          <a:p>
            <a:r>
              <a:rPr lang="en-GB" sz="2000" dirty="0"/>
              <a:t>Highly sceptical, critical and less forgiving </a:t>
            </a:r>
          </a:p>
          <a:p>
            <a:r>
              <a:rPr lang="en-GB" sz="2000" dirty="0"/>
              <a:t>Prefer honesty- need proof, not idealistic verbiage, facts</a:t>
            </a:r>
          </a:p>
        </p:txBody>
      </p:sp>
      <p:pic>
        <p:nvPicPr>
          <p:cNvPr id="6" name="Picture 5" descr="A picture containing object&#10;&#10;Description automatically generated">
            <a:extLst>
              <a:ext uri="{FF2B5EF4-FFF2-40B4-BE49-F238E27FC236}">
                <a16:creationId xmlns:a16="http://schemas.microsoft.com/office/drawing/2014/main" id="{E883CC7B-E610-4118-99F7-DC9440D4FF9C}"/>
              </a:ext>
            </a:extLst>
          </p:cNvPr>
          <p:cNvPicPr>
            <a:picLocks noChangeAspect="1"/>
          </p:cNvPicPr>
          <p:nvPr/>
        </p:nvPicPr>
        <p:blipFill>
          <a:blip r:embed="rId2"/>
          <a:stretch>
            <a:fillRect/>
          </a:stretch>
        </p:blipFill>
        <p:spPr>
          <a:xfrm>
            <a:off x="0" y="2107501"/>
            <a:ext cx="2520778" cy="3147289"/>
          </a:xfrm>
          <a:prstGeom prst="rect">
            <a:avLst/>
          </a:prstGeom>
        </p:spPr>
      </p:pic>
      <p:pic>
        <p:nvPicPr>
          <p:cNvPr id="7" name="Picture 6">
            <a:extLst>
              <a:ext uri="{FF2B5EF4-FFF2-40B4-BE49-F238E27FC236}">
                <a16:creationId xmlns:a16="http://schemas.microsoft.com/office/drawing/2014/main" id="{9E75908E-296A-44E3-9199-FD89105EEC0D}"/>
              </a:ext>
            </a:extLst>
          </p:cNvPr>
          <p:cNvPicPr>
            <a:picLocks noChangeAspect="1"/>
          </p:cNvPicPr>
          <p:nvPr/>
        </p:nvPicPr>
        <p:blipFill>
          <a:blip r:embed="rId3"/>
          <a:stretch>
            <a:fillRect/>
          </a:stretch>
        </p:blipFill>
        <p:spPr>
          <a:xfrm>
            <a:off x="-1" y="1116743"/>
            <a:ext cx="2520779" cy="1417938"/>
          </a:xfrm>
          <a:prstGeom prst="rect">
            <a:avLst/>
          </a:prstGeom>
        </p:spPr>
      </p:pic>
    </p:spTree>
    <p:extLst>
      <p:ext uri="{BB962C8B-B14F-4D97-AF65-F5344CB8AC3E}">
        <p14:creationId xmlns:p14="http://schemas.microsoft.com/office/powerpoint/2010/main" val="107480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57E184-565C-4265-A8DF-E67CF22BE000}"/>
              </a:ext>
            </a:extLst>
          </p:cNvPr>
          <p:cNvSpPr>
            <a:spLocks noGrp="1"/>
          </p:cNvSpPr>
          <p:nvPr>
            <p:ph type="title"/>
          </p:nvPr>
        </p:nvSpPr>
        <p:spPr/>
        <p:txBody>
          <a:bodyPr/>
          <a:lstStyle/>
          <a:p>
            <a:r>
              <a:rPr lang="de-DE" dirty="0"/>
              <a:t>MILLENIALS</a:t>
            </a:r>
            <a:endParaRPr lang="en-US" dirty="0"/>
          </a:p>
        </p:txBody>
      </p:sp>
      <p:sp>
        <p:nvSpPr>
          <p:cNvPr id="2" name="Text Placeholder 1">
            <a:extLst>
              <a:ext uri="{FF2B5EF4-FFF2-40B4-BE49-F238E27FC236}">
                <a16:creationId xmlns:a16="http://schemas.microsoft.com/office/drawing/2014/main" id="{A22F2500-91A9-450D-93C5-F5A3C4ACCDD4}"/>
              </a:ext>
            </a:extLst>
          </p:cNvPr>
          <p:cNvSpPr>
            <a:spLocks noGrp="1"/>
          </p:cNvSpPr>
          <p:nvPr>
            <p:ph type="body" idx="1"/>
          </p:nvPr>
        </p:nvSpPr>
        <p:spPr>
          <a:xfrm>
            <a:off x="3600450" y="1563688"/>
            <a:ext cx="5086351" cy="3058416"/>
          </a:xfrm>
        </p:spPr>
        <p:txBody>
          <a:bodyPr>
            <a:noAutofit/>
          </a:bodyPr>
          <a:lstStyle/>
          <a:p>
            <a:r>
              <a:rPr lang="en-GB" sz="2000" dirty="0"/>
              <a:t>Era of mass customization</a:t>
            </a:r>
          </a:p>
          <a:p>
            <a:r>
              <a:rPr lang="en-GB" sz="2000" dirty="0"/>
              <a:t>Very collaborative, tech-savvy, socially accepting and realistic</a:t>
            </a:r>
          </a:p>
          <a:p>
            <a:r>
              <a:rPr lang="en-GB" sz="2000" dirty="0"/>
              <a:t>Hungry to influence others</a:t>
            </a:r>
          </a:p>
          <a:p>
            <a:r>
              <a:rPr lang="en-GB" sz="2000" dirty="0"/>
              <a:t>Close relationship with their parents</a:t>
            </a:r>
          </a:p>
        </p:txBody>
      </p:sp>
      <p:pic>
        <p:nvPicPr>
          <p:cNvPr id="5" name="Picture 4">
            <a:extLst>
              <a:ext uri="{FF2B5EF4-FFF2-40B4-BE49-F238E27FC236}">
                <a16:creationId xmlns:a16="http://schemas.microsoft.com/office/drawing/2014/main" id="{F6F92C8E-5CD3-4D22-B29A-41655AC76110}"/>
              </a:ext>
            </a:extLst>
          </p:cNvPr>
          <p:cNvPicPr>
            <a:picLocks noChangeAspect="1"/>
          </p:cNvPicPr>
          <p:nvPr/>
        </p:nvPicPr>
        <p:blipFill rotWithShape="1">
          <a:blip r:embed="rId2"/>
          <a:srcRect l="3409" t="16487" r="3664" b="11823"/>
          <a:stretch/>
        </p:blipFill>
        <p:spPr>
          <a:xfrm>
            <a:off x="0" y="1121030"/>
            <a:ext cx="2916000" cy="906651"/>
          </a:xfrm>
          <a:prstGeom prst="rect">
            <a:avLst/>
          </a:prstGeom>
        </p:spPr>
      </p:pic>
      <p:pic>
        <p:nvPicPr>
          <p:cNvPr id="6" name="Picture 5" descr="A sign in front of a tall building&#10;&#10;Description automatically generated">
            <a:extLst>
              <a:ext uri="{FF2B5EF4-FFF2-40B4-BE49-F238E27FC236}">
                <a16:creationId xmlns:a16="http://schemas.microsoft.com/office/drawing/2014/main" id="{01A0E684-1D96-4885-9B86-50A9D90C422C}"/>
              </a:ext>
            </a:extLst>
          </p:cNvPr>
          <p:cNvPicPr>
            <a:picLocks noChangeAspect="1"/>
          </p:cNvPicPr>
          <p:nvPr/>
        </p:nvPicPr>
        <p:blipFill>
          <a:blip r:embed="rId3"/>
          <a:stretch>
            <a:fillRect/>
          </a:stretch>
        </p:blipFill>
        <p:spPr>
          <a:xfrm>
            <a:off x="0" y="2032495"/>
            <a:ext cx="2916000" cy="1944000"/>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E0F5BF22-6FE9-482F-82AE-948B6C3984FD}"/>
              </a:ext>
            </a:extLst>
          </p:cNvPr>
          <p:cNvPicPr>
            <a:picLocks noChangeAspect="1"/>
          </p:cNvPicPr>
          <p:nvPr/>
        </p:nvPicPr>
        <p:blipFill rotWithShape="1">
          <a:blip r:embed="rId4"/>
          <a:srcRect l="25011" r="25659"/>
          <a:stretch/>
        </p:blipFill>
        <p:spPr>
          <a:xfrm>
            <a:off x="849112" y="4141982"/>
            <a:ext cx="720000" cy="960243"/>
          </a:xfrm>
          <a:prstGeom prst="rect">
            <a:avLst/>
          </a:prstGeom>
        </p:spPr>
      </p:pic>
    </p:spTree>
    <p:extLst>
      <p:ext uri="{BB962C8B-B14F-4D97-AF65-F5344CB8AC3E}">
        <p14:creationId xmlns:p14="http://schemas.microsoft.com/office/powerpoint/2010/main" val="188158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39149B-F4B5-4E0B-A409-6B5BC840A22C}"/>
              </a:ext>
            </a:extLst>
          </p:cNvPr>
          <p:cNvSpPr>
            <a:spLocks noGrp="1"/>
          </p:cNvSpPr>
          <p:nvPr>
            <p:ph type="title"/>
          </p:nvPr>
        </p:nvSpPr>
        <p:spPr/>
        <p:txBody>
          <a:bodyPr/>
          <a:lstStyle/>
          <a:p>
            <a:r>
              <a:rPr lang="en-US" dirty="0"/>
              <a:t>Generation Z</a:t>
            </a:r>
          </a:p>
        </p:txBody>
      </p:sp>
      <p:sp>
        <p:nvSpPr>
          <p:cNvPr id="2" name="Text Placeholder 1">
            <a:extLst>
              <a:ext uri="{FF2B5EF4-FFF2-40B4-BE49-F238E27FC236}">
                <a16:creationId xmlns:a16="http://schemas.microsoft.com/office/drawing/2014/main" id="{FE2956D1-95D9-4E0D-8FBD-9451568226D9}"/>
              </a:ext>
            </a:extLst>
          </p:cNvPr>
          <p:cNvSpPr>
            <a:spLocks noGrp="1"/>
          </p:cNvSpPr>
          <p:nvPr>
            <p:ph type="body" idx="1"/>
          </p:nvPr>
        </p:nvSpPr>
        <p:spPr>
          <a:xfrm>
            <a:off x="3600450" y="1563688"/>
            <a:ext cx="5086351" cy="3058416"/>
          </a:xfrm>
        </p:spPr>
        <p:txBody>
          <a:bodyPr>
            <a:noAutofit/>
          </a:bodyPr>
          <a:lstStyle/>
          <a:p>
            <a:r>
              <a:rPr lang="en-GB" sz="2000" dirty="0"/>
              <a:t>Shaped by the recession</a:t>
            </a:r>
          </a:p>
          <a:p>
            <a:r>
              <a:rPr lang="en-GB" sz="2000" dirty="0"/>
              <a:t>Known to join and support organizations that help others and support their own values </a:t>
            </a:r>
          </a:p>
          <a:p>
            <a:r>
              <a:rPr lang="en-GB" sz="2000" dirty="0"/>
              <a:t>Need to be transparent about expectations</a:t>
            </a:r>
          </a:p>
          <a:p>
            <a:r>
              <a:rPr lang="en-GB" sz="2000" dirty="0"/>
              <a:t>More than participants, they need to be the influencers of the world and in their field</a:t>
            </a:r>
          </a:p>
          <a:p>
            <a:r>
              <a:rPr lang="en-GB" sz="2000" dirty="0"/>
              <a:t>Want to make a difference in the world</a:t>
            </a:r>
          </a:p>
        </p:txBody>
      </p:sp>
      <p:pic>
        <p:nvPicPr>
          <p:cNvPr id="5" name="Picture 4" descr="A close up of a newspaper&#10;&#10;Description automatically generated">
            <a:extLst>
              <a:ext uri="{FF2B5EF4-FFF2-40B4-BE49-F238E27FC236}">
                <a16:creationId xmlns:a16="http://schemas.microsoft.com/office/drawing/2014/main" id="{240068A8-06B4-430A-9774-727719957929}"/>
              </a:ext>
            </a:extLst>
          </p:cNvPr>
          <p:cNvPicPr>
            <a:picLocks noChangeAspect="1"/>
          </p:cNvPicPr>
          <p:nvPr/>
        </p:nvPicPr>
        <p:blipFill>
          <a:blip r:embed="rId3"/>
          <a:stretch>
            <a:fillRect/>
          </a:stretch>
        </p:blipFill>
        <p:spPr>
          <a:xfrm>
            <a:off x="-270404" y="3188153"/>
            <a:ext cx="3031216" cy="2023716"/>
          </a:xfrm>
          <a:prstGeom prst="rect">
            <a:avLst/>
          </a:prstGeom>
        </p:spPr>
      </p:pic>
      <p:pic>
        <p:nvPicPr>
          <p:cNvPr id="7" name="Picture 6" descr="A person looking at a computer&#10;&#10;Description automatically generated">
            <a:extLst>
              <a:ext uri="{FF2B5EF4-FFF2-40B4-BE49-F238E27FC236}">
                <a16:creationId xmlns:a16="http://schemas.microsoft.com/office/drawing/2014/main" id="{1B0D5387-2489-48D7-B561-44AB2B9B7076}"/>
              </a:ext>
            </a:extLst>
          </p:cNvPr>
          <p:cNvPicPr>
            <a:picLocks noChangeAspect="1"/>
          </p:cNvPicPr>
          <p:nvPr/>
        </p:nvPicPr>
        <p:blipFill>
          <a:blip r:embed="rId4"/>
          <a:stretch>
            <a:fillRect/>
          </a:stretch>
        </p:blipFill>
        <p:spPr>
          <a:xfrm>
            <a:off x="5105" y="1121373"/>
            <a:ext cx="2755707" cy="2066780"/>
          </a:xfrm>
          <a:prstGeom prst="rect">
            <a:avLst/>
          </a:prstGeom>
        </p:spPr>
      </p:pic>
    </p:spTree>
    <p:extLst>
      <p:ext uri="{BB962C8B-B14F-4D97-AF65-F5344CB8AC3E}">
        <p14:creationId xmlns:p14="http://schemas.microsoft.com/office/powerpoint/2010/main" val="176634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rgbClr val="EBEBEB">
                <a:alpha val="72000"/>
              </a:srgbClr>
            </a:gs>
            <a:gs pos="0">
              <a:schemeClr val="bg1">
                <a:lumMod val="95000"/>
                <a:alpha val="4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1664-1B50-4F51-9AD1-15EF6B753709}"/>
              </a:ext>
            </a:extLst>
          </p:cNvPr>
          <p:cNvSpPr>
            <a:spLocks noGrp="1"/>
          </p:cNvSpPr>
          <p:nvPr>
            <p:ph type="title"/>
          </p:nvPr>
        </p:nvSpPr>
        <p:spPr>
          <a:prstGeom prst="rect">
            <a:avLst/>
          </a:prstGeom>
          <a:noFill/>
          <a:ln>
            <a:noFill/>
          </a:ln>
        </p:spPr>
        <p:txBody>
          <a:bodyPr anchor="ctr">
            <a:normAutofit/>
          </a:bodyPr>
          <a:lstStyle/>
          <a:p>
            <a:pPr>
              <a:lnSpc>
                <a:spcPct val="90000"/>
              </a:lnSpc>
            </a:pPr>
            <a:r>
              <a:rPr lang="en-US" dirty="0"/>
              <a:t>WHAT DOES THIS MEAN?</a:t>
            </a:r>
          </a:p>
        </p:txBody>
      </p:sp>
      <p:sp>
        <p:nvSpPr>
          <p:cNvPr id="3" name="Text Placeholder 2">
            <a:extLst>
              <a:ext uri="{FF2B5EF4-FFF2-40B4-BE49-F238E27FC236}">
                <a16:creationId xmlns:a16="http://schemas.microsoft.com/office/drawing/2014/main" id="{7AD04659-9A9B-4539-B630-762B1FE31E6E}"/>
              </a:ext>
            </a:extLst>
          </p:cNvPr>
          <p:cNvSpPr>
            <a:spLocks noGrp="1"/>
          </p:cNvSpPr>
          <p:nvPr>
            <p:ph type="body" idx="1"/>
          </p:nvPr>
        </p:nvSpPr>
        <p:spPr>
          <a:prstGeom prst="rect">
            <a:avLst/>
          </a:prstGeom>
          <a:noFill/>
          <a:ln>
            <a:noFill/>
          </a:ln>
        </p:spPr>
        <p:txBody>
          <a:bodyPr anchor="t">
            <a:normAutofit/>
          </a:bodyPr>
          <a:lstStyle/>
          <a:p>
            <a:r>
              <a:rPr lang="en-US" dirty="0"/>
              <a:t>Each generation views messaging differently so avoid “one size fits all” when possible </a:t>
            </a:r>
          </a:p>
          <a:p>
            <a:r>
              <a:rPr lang="en-US" dirty="0"/>
              <a:t>Creating custom messages is the expectation now</a:t>
            </a:r>
          </a:p>
        </p:txBody>
      </p:sp>
    </p:spTree>
    <p:extLst>
      <p:ext uri="{BB962C8B-B14F-4D97-AF65-F5344CB8AC3E}">
        <p14:creationId xmlns:p14="http://schemas.microsoft.com/office/powerpoint/2010/main" val="398291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D8051C-F3AC-47C3-81A8-0060F11B5853}"/>
              </a:ext>
            </a:extLst>
          </p:cNvPr>
          <p:cNvSpPr>
            <a:spLocks noGrp="1"/>
          </p:cNvSpPr>
          <p:nvPr>
            <p:ph type="title"/>
          </p:nvPr>
        </p:nvSpPr>
        <p:spPr/>
        <p:txBody>
          <a:bodyPr/>
          <a:lstStyle/>
          <a:p>
            <a:r>
              <a:rPr lang="en-US" dirty="0"/>
              <a:t>POSTING TIPS</a:t>
            </a:r>
          </a:p>
        </p:txBody>
      </p:sp>
      <p:graphicFrame>
        <p:nvGraphicFramePr>
          <p:cNvPr id="4" name="Diagram 3">
            <a:extLst>
              <a:ext uri="{FF2B5EF4-FFF2-40B4-BE49-F238E27FC236}">
                <a16:creationId xmlns:a16="http://schemas.microsoft.com/office/drawing/2014/main" id="{FDD24742-D18C-48E9-972D-445043721D24}"/>
              </a:ext>
            </a:extLst>
          </p:cNvPr>
          <p:cNvGraphicFramePr/>
          <p:nvPr>
            <p:extLst>
              <p:ext uri="{D42A27DB-BD31-4B8C-83A1-F6EECF244321}">
                <p14:modId xmlns:p14="http://schemas.microsoft.com/office/powerpoint/2010/main" val="2893801565"/>
              </p:ext>
            </p:extLst>
          </p:nvPr>
        </p:nvGraphicFramePr>
        <p:xfrm>
          <a:off x="1524000" y="1248932"/>
          <a:ext cx="6400800" cy="3610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84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D35907-0C42-45AF-A9B3-2FE7749492DE}"/>
              </a:ext>
            </a:extLst>
          </p:cNvPr>
          <p:cNvSpPr>
            <a:spLocks noGrp="1"/>
          </p:cNvSpPr>
          <p:nvPr>
            <p:ph type="title"/>
          </p:nvPr>
        </p:nvSpPr>
        <p:spPr/>
        <p:txBody>
          <a:bodyPr/>
          <a:lstStyle/>
          <a:p>
            <a:r>
              <a:rPr lang="en-US" dirty="0"/>
              <a:t>CONTENT </a:t>
            </a:r>
            <a:r>
              <a:rPr lang="en-US" dirty="0" err="1"/>
              <a:t>CONTENT</a:t>
            </a:r>
            <a:r>
              <a:rPr lang="en-US" dirty="0"/>
              <a:t> </a:t>
            </a:r>
            <a:r>
              <a:rPr lang="en-US" dirty="0" err="1"/>
              <a:t>CONTENT</a:t>
            </a:r>
            <a:r>
              <a:rPr lang="en-US" dirty="0"/>
              <a:t> </a:t>
            </a:r>
          </a:p>
        </p:txBody>
      </p:sp>
      <p:sp>
        <p:nvSpPr>
          <p:cNvPr id="2" name="Text Placeholder 1">
            <a:extLst>
              <a:ext uri="{FF2B5EF4-FFF2-40B4-BE49-F238E27FC236}">
                <a16:creationId xmlns:a16="http://schemas.microsoft.com/office/drawing/2014/main" id="{26ADF2CA-1640-4F28-9157-6C928D76F6E9}"/>
              </a:ext>
            </a:extLst>
          </p:cNvPr>
          <p:cNvSpPr>
            <a:spLocks noGrp="1"/>
          </p:cNvSpPr>
          <p:nvPr>
            <p:ph type="body" idx="1"/>
          </p:nvPr>
        </p:nvSpPr>
        <p:spPr>
          <a:xfrm>
            <a:off x="1720516" y="1563688"/>
            <a:ext cx="6966285" cy="3058416"/>
          </a:xfrm>
        </p:spPr>
        <p:txBody>
          <a:bodyPr/>
          <a:lstStyle/>
          <a:p>
            <a:r>
              <a:rPr lang="en-US" sz="2000" dirty="0">
                <a:latin typeface="Garamond" panose="02020404030301010803" pitchFamily="18" charset="0"/>
              </a:rPr>
              <a:t>Club/district sites and publications</a:t>
            </a:r>
          </a:p>
          <a:p>
            <a:r>
              <a:rPr lang="en-US" sz="2000" dirty="0">
                <a:latin typeface="Garamond" panose="02020404030301010803" pitchFamily="18" charset="0"/>
              </a:rPr>
              <a:t>Kiwanis magazine</a:t>
            </a:r>
          </a:p>
          <a:p>
            <a:r>
              <a:rPr lang="en-US" sz="2000" dirty="0">
                <a:latin typeface="Garamond" panose="02020404030301010803" pitchFamily="18" charset="0"/>
              </a:rPr>
              <a:t>Kiwanis.org</a:t>
            </a:r>
          </a:p>
          <a:p>
            <a:r>
              <a:rPr lang="en-US" sz="2000" dirty="0">
                <a:latin typeface="Garamond" panose="02020404030301010803" pitchFamily="18" charset="0"/>
              </a:rPr>
              <a:t>Facebook</a:t>
            </a:r>
          </a:p>
          <a:p>
            <a:r>
              <a:rPr lang="en-US" sz="2000" dirty="0">
                <a:latin typeface="Garamond" panose="02020404030301010803" pitchFamily="18" charset="0"/>
              </a:rPr>
              <a:t>Medium.com (and other blog sites)</a:t>
            </a:r>
          </a:p>
          <a:p>
            <a:r>
              <a:rPr lang="en-US" sz="2000" dirty="0">
                <a:latin typeface="Garamond" panose="02020404030301010803" pitchFamily="18" charset="0"/>
              </a:rPr>
              <a:t>Youtube.com</a:t>
            </a:r>
          </a:p>
          <a:p>
            <a:r>
              <a:rPr lang="en-US" sz="2000" dirty="0">
                <a:latin typeface="Garamond" panose="02020404030301010803" pitchFamily="18" charset="0"/>
              </a:rPr>
              <a:t>Instagram</a:t>
            </a:r>
          </a:p>
          <a:p>
            <a:r>
              <a:rPr lang="en-US" sz="2000" dirty="0">
                <a:latin typeface="Garamond" panose="02020404030301010803" pitchFamily="18" charset="0"/>
              </a:rPr>
              <a:t>Twitter and on and on and on</a:t>
            </a:r>
          </a:p>
          <a:p>
            <a:endParaRPr lang="en-US" sz="2000" dirty="0"/>
          </a:p>
          <a:p>
            <a:pPr lvl="1"/>
            <a:endParaRPr lang="en-US" dirty="0"/>
          </a:p>
        </p:txBody>
      </p:sp>
      <p:grpSp>
        <p:nvGrpSpPr>
          <p:cNvPr id="8" name="Gruppieren 7"/>
          <p:cNvGrpSpPr/>
          <p:nvPr/>
        </p:nvGrpSpPr>
        <p:grpSpPr>
          <a:xfrm>
            <a:off x="7374978" y="1469036"/>
            <a:ext cx="836656" cy="3388714"/>
            <a:chOff x="9946615" y="191637"/>
            <a:chExt cx="1638300" cy="6635621"/>
          </a:xfrm>
        </p:grpSpPr>
        <p:pic>
          <p:nvPicPr>
            <p:cNvPr id="9" name="Picture 6" descr="Bildergebnis für youtube logo"/>
            <p:cNvPicPr>
              <a:picLocks noChangeAspect="1" noChangeArrowheads="1"/>
            </p:cNvPicPr>
            <p:nvPr/>
          </p:nvPicPr>
          <p:blipFill rotWithShape="1">
            <a:blip r:embed="rId3">
              <a:extLst>
                <a:ext uri="{28A0092B-C50C-407E-A947-70E740481C1C}">
                  <a14:useLocalDpi xmlns:a14="http://schemas.microsoft.com/office/drawing/2010/main" val="0"/>
                </a:ext>
              </a:extLst>
            </a:blip>
            <a:srcRect l="37163" t="33570" r="36604" b="33113"/>
            <a:stretch/>
          </p:blipFill>
          <p:spPr bwMode="auto">
            <a:xfrm>
              <a:off x="9946615" y="191637"/>
              <a:ext cx="16383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ldergebnis fü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0847" y="1626782"/>
              <a:ext cx="1589837" cy="1589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ldergebnis für instagram logo"/>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970847" y="3577564"/>
              <a:ext cx="1589837" cy="15898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ildergebnis für twitter logo"/>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967823" y="5529272"/>
              <a:ext cx="1595884" cy="12979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361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A81FE9-2C63-438C-9873-B681049F30B2}"/>
              </a:ext>
            </a:extLst>
          </p:cNvPr>
          <p:cNvSpPr>
            <a:spLocks noGrp="1"/>
          </p:cNvSpPr>
          <p:nvPr>
            <p:ph type="title"/>
          </p:nvPr>
        </p:nvSpPr>
        <p:spPr/>
        <p:txBody>
          <a:bodyPr/>
          <a:lstStyle/>
          <a:p>
            <a:r>
              <a:rPr lang="en-US" dirty="0"/>
              <a:t>PROMOTING AN EVENT</a:t>
            </a:r>
          </a:p>
        </p:txBody>
      </p:sp>
      <p:sp>
        <p:nvSpPr>
          <p:cNvPr id="2" name="Text Placeholder 1">
            <a:extLst>
              <a:ext uri="{FF2B5EF4-FFF2-40B4-BE49-F238E27FC236}">
                <a16:creationId xmlns:a16="http://schemas.microsoft.com/office/drawing/2014/main" id="{180EE4AE-16CB-4153-AF22-56EB11C91847}"/>
              </a:ext>
            </a:extLst>
          </p:cNvPr>
          <p:cNvSpPr>
            <a:spLocks noGrp="1"/>
          </p:cNvSpPr>
          <p:nvPr>
            <p:ph type="body" idx="1"/>
          </p:nvPr>
        </p:nvSpPr>
        <p:spPr/>
        <p:txBody>
          <a:bodyPr>
            <a:normAutofit lnSpcReduction="10000"/>
          </a:bodyPr>
          <a:lstStyle/>
          <a:p>
            <a:r>
              <a:rPr lang="en-US" dirty="0">
                <a:latin typeface="Garamond" panose="02020404030301010803" pitchFamily="18" charset="0"/>
              </a:rPr>
              <a:t>Post it on Facebook &amp; other social channels</a:t>
            </a:r>
          </a:p>
          <a:p>
            <a:r>
              <a:rPr lang="en-US" dirty="0">
                <a:latin typeface="Garamond" panose="02020404030301010803" pitchFamily="18" charset="0"/>
              </a:rPr>
              <a:t>Use assets on brand page</a:t>
            </a:r>
          </a:p>
          <a:p>
            <a:r>
              <a:rPr lang="en-US" dirty="0">
                <a:latin typeface="Garamond" panose="02020404030301010803" pitchFamily="18" charset="0"/>
              </a:rPr>
              <a:t>Boost your social posts for wider distribution</a:t>
            </a:r>
          </a:p>
          <a:p>
            <a:r>
              <a:rPr lang="en-US" dirty="0">
                <a:latin typeface="Garamond" panose="02020404030301010803" pitchFamily="18" charset="0"/>
              </a:rPr>
              <a:t>Consider paid social</a:t>
            </a:r>
          </a:p>
          <a:p>
            <a:r>
              <a:rPr lang="en-US" dirty="0">
                <a:latin typeface="Garamond" panose="02020404030301010803" pitchFamily="18" charset="0"/>
              </a:rPr>
              <a:t>Have partners share the messages to amplify the content</a:t>
            </a:r>
          </a:p>
        </p:txBody>
      </p:sp>
    </p:spTree>
    <p:extLst>
      <p:ext uri="{BB962C8B-B14F-4D97-AF65-F5344CB8AC3E}">
        <p14:creationId xmlns:p14="http://schemas.microsoft.com/office/powerpoint/2010/main" val="150822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9" presetClass="emph" presetSubtype="0" nodeType="withEffect">
                                  <p:stCondLst>
                                    <p:cond delay="0"/>
                                  </p:stCondLst>
                                  <p:childTnLst>
                                    <p:set>
                                      <p:cBhvr rctx="PPT">
                                        <p:cTn id="14" dur="indefinite"/>
                                        <p:tgtEl>
                                          <p:spTgt spid="2">
                                            <p:txEl>
                                              <p:pRg st="0" end="0"/>
                                            </p:txEl>
                                          </p:spTgt>
                                        </p:tgtEl>
                                        <p:attrNameLst>
                                          <p:attrName>style.opacity</p:attrName>
                                        </p:attrNameLst>
                                      </p:cBhvr>
                                      <p:to>
                                        <p:strVal val="0.2"/>
                                      </p:to>
                                    </p:set>
                                    <p:animEffect filter="image" prLst="opacity: 0.2">
                                      <p:cBhvr rctx="IE">
                                        <p:cTn id="15" dur="indefinite"/>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9" presetClass="emph" presetSubtype="0" nodeType="withEffect">
                                  <p:stCondLst>
                                    <p:cond delay="0"/>
                                  </p:stCondLst>
                                  <p:childTnLst>
                                    <p:set>
                                      <p:cBhvr rctx="PPT">
                                        <p:cTn id="22" dur="indefinite"/>
                                        <p:tgtEl>
                                          <p:spTgt spid="2">
                                            <p:txEl>
                                              <p:pRg st="1" end="1"/>
                                            </p:txEl>
                                          </p:spTgt>
                                        </p:tgtEl>
                                        <p:attrNameLst>
                                          <p:attrName>style.opacity</p:attrName>
                                        </p:attrNameLst>
                                      </p:cBhvr>
                                      <p:to>
                                        <p:strVal val="0.2"/>
                                      </p:to>
                                    </p:set>
                                    <p:animEffect filter="image" prLst="opacity: 0.2">
                                      <p:cBhvr rctx="IE">
                                        <p:cTn id="23" dur="indefinite"/>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par>
                                <p:cTn id="29" presetID="9" presetClass="emph" presetSubtype="0" nodeType="withEffect">
                                  <p:stCondLst>
                                    <p:cond delay="0"/>
                                  </p:stCondLst>
                                  <p:childTnLst>
                                    <p:set>
                                      <p:cBhvr rctx="PPT">
                                        <p:cTn id="30" dur="indefinite"/>
                                        <p:tgtEl>
                                          <p:spTgt spid="2">
                                            <p:txEl>
                                              <p:pRg st="2" end="2"/>
                                            </p:txEl>
                                          </p:spTgt>
                                        </p:tgtEl>
                                        <p:attrNameLst>
                                          <p:attrName>style.opacity</p:attrName>
                                        </p:attrNameLst>
                                      </p:cBhvr>
                                      <p:to>
                                        <p:strVal val="0.2"/>
                                      </p:to>
                                    </p:set>
                                    <p:animEffect filter="image" prLst="opacity: 0.2">
                                      <p:cBhvr rctx="IE">
                                        <p:cTn id="31" dur="indefinite"/>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par>
                                <p:cTn id="37" presetID="9" presetClass="emph" presetSubtype="0" nodeType="withEffect">
                                  <p:stCondLst>
                                    <p:cond delay="0"/>
                                  </p:stCondLst>
                                  <p:childTnLst>
                                    <p:set>
                                      <p:cBhvr rctx="PPT">
                                        <p:cTn id="38" dur="indefinite"/>
                                        <p:tgtEl>
                                          <p:spTgt spid="2">
                                            <p:txEl>
                                              <p:pRg st="3" end="3"/>
                                            </p:txEl>
                                          </p:spTgt>
                                        </p:tgtEl>
                                        <p:attrNameLst>
                                          <p:attrName>style.opacity</p:attrName>
                                        </p:attrNameLst>
                                      </p:cBhvr>
                                      <p:to>
                                        <p:strVal val="0.2"/>
                                      </p:to>
                                    </p:set>
                                    <p:animEffect filter="image" prLst="opacity: 0.2">
                                      <p:cBhvr rctx="IE">
                                        <p:cTn id="39"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5CA7FF-BC9E-4E04-A838-D090DFF2F744}"/>
              </a:ext>
            </a:extLst>
          </p:cNvPr>
          <p:cNvSpPr>
            <a:spLocks noGrp="1"/>
          </p:cNvSpPr>
          <p:nvPr>
            <p:ph type="body" idx="1"/>
          </p:nvPr>
        </p:nvSpPr>
        <p:spPr/>
        <p:txBody>
          <a:bodyPr/>
          <a:lstStyle/>
          <a:p>
            <a:r>
              <a:rPr lang="en-GB" sz="2400" dirty="0">
                <a:latin typeface="AvenirNext LT Pro Regular" panose="020B0504020202020204" pitchFamily="34" charset="0"/>
              </a:rPr>
              <a:t>Post often</a:t>
            </a:r>
          </a:p>
          <a:p>
            <a:r>
              <a:rPr lang="en-GB" sz="2400" dirty="0">
                <a:latin typeface="AvenirNext LT Pro Regular" panose="020B0504020202020204" pitchFamily="34" charset="0"/>
              </a:rPr>
              <a:t>Have at least 2 administrators</a:t>
            </a:r>
          </a:p>
          <a:p>
            <a:r>
              <a:rPr lang="en-GB" sz="2400" dirty="0">
                <a:latin typeface="AvenirNext LT Pro Regular" panose="020B0504020202020204" pitchFamily="34" charset="0"/>
              </a:rPr>
              <a:t>Posts &amp; pictures from last service project</a:t>
            </a:r>
          </a:p>
          <a:p>
            <a:r>
              <a:rPr lang="en-GB" sz="2400" dirty="0">
                <a:latin typeface="AvenirNext LT Pro Regular" panose="020B0504020202020204" pitchFamily="34" charset="0"/>
              </a:rPr>
              <a:t>Avoid posts of meals &amp; meetings</a:t>
            </a:r>
          </a:p>
          <a:p>
            <a:r>
              <a:rPr lang="en-GB" sz="2400" dirty="0">
                <a:latin typeface="AvenirNext LT Pro Regular" panose="020B0504020202020204" pitchFamily="34" charset="0"/>
              </a:rPr>
              <a:t>Use ready-to-run videos, social media posts &amp; squares, cover photos</a:t>
            </a:r>
          </a:p>
          <a:p>
            <a:r>
              <a:rPr lang="en-GB" sz="2400" dirty="0">
                <a:latin typeface="AvenirNext LT Pro Regular" panose="020B0504020202020204" pitchFamily="34" charset="0"/>
              </a:rPr>
              <a:t>Make sure contact info is correct</a:t>
            </a:r>
            <a:endParaRPr lang="en-US" sz="2400" dirty="0">
              <a:latin typeface="AvenirNext LT Pro Regular" panose="020B0504020202020204" pitchFamily="34" charset="0"/>
            </a:endParaRPr>
          </a:p>
        </p:txBody>
      </p:sp>
      <p:sp>
        <p:nvSpPr>
          <p:cNvPr id="3" name="Title 2">
            <a:extLst>
              <a:ext uri="{FF2B5EF4-FFF2-40B4-BE49-F238E27FC236}">
                <a16:creationId xmlns:a16="http://schemas.microsoft.com/office/drawing/2014/main" id="{D40B9C83-8080-4115-AF77-064CC609EFCA}"/>
              </a:ext>
            </a:extLst>
          </p:cNvPr>
          <p:cNvSpPr>
            <a:spLocks noGrp="1"/>
          </p:cNvSpPr>
          <p:nvPr>
            <p:ph type="title"/>
          </p:nvPr>
        </p:nvSpPr>
        <p:spPr/>
        <p:txBody>
          <a:bodyPr/>
          <a:lstStyle/>
          <a:p>
            <a:pPr>
              <a:lnSpc>
                <a:spcPct val="90000"/>
              </a:lnSpc>
            </a:pPr>
            <a:r>
              <a:rPr lang="en-US" b="0" kern="1200" dirty="0"/>
              <a:t>SOCIAL MEDIA</a:t>
            </a:r>
          </a:p>
        </p:txBody>
      </p:sp>
      <p:pic>
        <p:nvPicPr>
          <p:cNvPr id="1026" name="Picture 2" descr="http://logok.org/wp-content/uploads/2014/10/Facebook-logo-f.png">
            <a:extLst>
              <a:ext uri="{FF2B5EF4-FFF2-40B4-BE49-F238E27FC236}">
                <a16:creationId xmlns:a16="http://schemas.microsoft.com/office/drawing/2014/main" id="{F192610D-77CE-4A91-ACEF-860F70AA0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36" t="23333" r="31036" b="24815"/>
          <a:stretch/>
        </p:blipFill>
        <p:spPr bwMode="auto">
          <a:xfrm>
            <a:off x="6096000" y="4223098"/>
            <a:ext cx="720000" cy="7000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2C3177-D490-49F2-92E9-F2B79CF346B6}"/>
              </a:ext>
            </a:extLst>
          </p:cNvPr>
          <p:cNvPicPr>
            <a:picLocks noChangeAspect="1"/>
          </p:cNvPicPr>
          <p:nvPr/>
        </p:nvPicPr>
        <p:blipFill rotWithShape="1">
          <a:blip r:embed="rId4"/>
          <a:srcRect l="2000" t="2239" r="2000" b="6219"/>
          <a:stretch/>
        </p:blipFill>
        <p:spPr>
          <a:xfrm>
            <a:off x="7933608" y="4228099"/>
            <a:ext cx="720000" cy="690000"/>
          </a:xfrm>
          <a:prstGeom prst="rect">
            <a:avLst/>
          </a:prstGeom>
        </p:spPr>
      </p:pic>
      <p:pic>
        <p:nvPicPr>
          <p:cNvPr id="6" name="Picture 5">
            <a:extLst>
              <a:ext uri="{FF2B5EF4-FFF2-40B4-BE49-F238E27FC236}">
                <a16:creationId xmlns:a16="http://schemas.microsoft.com/office/drawing/2014/main" id="{5AFEAB6A-5EA2-4ABD-93A4-0B5AF5C49976}"/>
              </a:ext>
            </a:extLst>
          </p:cNvPr>
          <p:cNvPicPr>
            <a:picLocks noChangeAspect="1"/>
          </p:cNvPicPr>
          <p:nvPr/>
        </p:nvPicPr>
        <p:blipFill rotWithShape="1">
          <a:blip r:embed="rId5"/>
          <a:srcRect r="2941" b="1285"/>
          <a:stretch/>
        </p:blipFill>
        <p:spPr>
          <a:xfrm>
            <a:off x="7031400" y="4223098"/>
            <a:ext cx="720000" cy="695001"/>
          </a:xfrm>
          <a:prstGeom prst="rect">
            <a:avLst/>
          </a:prstGeom>
        </p:spPr>
      </p:pic>
    </p:spTree>
    <p:extLst>
      <p:ext uri="{BB962C8B-B14F-4D97-AF65-F5344CB8AC3E}">
        <p14:creationId xmlns:p14="http://schemas.microsoft.com/office/powerpoint/2010/main" val="296014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9" presetClass="emph" presetSubtype="0" nodeType="withEffect">
                                  <p:stCondLst>
                                    <p:cond delay="0"/>
                                  </p:stCondLst>
                                  <p:childTnLst>
                                    <p:set>
                                      <p:cBhvr rctx="PPT">
                                        <p:cTn id="14" dur="indefinite"/>
                                        <p:tgtEl>
                                          <p:spTgt spid="2">
                                            <p:txEl>
                                              <p:pRg st="0" end="0"/>
                                            </p:txEl>
                                          </p:spTgt>
                                        </p:tgtEl>
                                        <p:attrNameLst>
                                          <p:attrName>style.opacity</p:attrName>
                                        </p:attrNameLst>
                                      </p:cBhvr>
                                      <p:to>
                                        <p:strVal val="0.25"/>
                                      </p:to>
                                    </p:set>
                                    <p:animEffect filter="image" prLst="opacity: 0.25">
                                      <p:cBhvr rctx="IE">
                                        <p:cTn id="15" dur="indefinite"/>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9" presetClass="emph" presetSubtype="0" nodeType="withEffect">
                                  <p:stCondLst>
                                    <p:cond delay="0"/>
                                  </p:stCondLst>
                                  <p:childTnLst>
                                    <p:set>
                                      <p:cBhvr rctx="PPT">
                                        <p:cTn id="22" dur="indefinite"/>
                                        <p:tgtEl>
                                          <p:spTgt spid="2">
                                            <p:txEl>
                                              <p:pRg st="1" end="1"/>
                                            </p:txEl>
                                          </p:spTgt>
                                        </p:tgtEl>
                                        <p:attrNameLst>
                                          <p:attrName>style.opacity</p:attrName>
                                        </p:attrNameLst>
                                      </p:cBhvr>
                                      <p:to>
                                        <p:strVal val="0.25"/>
                                      </p:to>
                                    </p:set>
                                    <p:animEffect filter="image" prLst="opacity: 0.25">
                                      <p:cBhvr rctx="IE">
                                        <p:cTn id="23" dur="indefinite"/>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par>
                                <p:cTn id="29" presetID="9" presetClass="emph" presetSubtype="0" nodeType="withEffect">
                                  <p:stCondLst>
                                    <p:cond delay="0"/>
                                  </p:stCondLst>
                                  <p:childTnLst>
                                    <p:set>
                                      <p:cBhvr rctx="PPT">
                                        <p:cTn id="30" dur="indefinite"/>
                                        <p:tgtEl>
                                          <p:spTgt spid="2">
                                            <p:txEl>
                                              <p:pRg st="2" end="2"/>
                                            </p:txEl>
                                          </p:spTgt>
                                        </p:tgtEl>
                                        <p:attrNameLst>
                                          <p:attrName>style.opacity</p:attrName>
                                        </p:attrNameLst>
                                      </p:cBhvr>
                                      <p:to>
                                        <p:strVal val="0.25"/>
                                      </p:to>
                                    </p:set>
                                    <p:animEffect filter="image" prLst="opacity: 0.25">
                                      <p:cBhvr rctx="IE">
                                        <p:cTn id="31" dur="indefinite"/>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par>
                                <p:cTn id="37" presetID="9" presetClass="emph" presetSubtype="0" nodeType="withEffect">
                                  <p:stCondLst>
                                    <p:cond delay="0"/>
                                  </p:stCondLst>
                                  <p:childTnLst>
                                    <p:set>
                                      <p:cBhvr rctx="PPT">
                                        <p:cTn id="38" dur="indefinite"/>
                                        <p:tgtEl>
                                          <p:spTgt spid="2">
                                            <p:txEl>
                                              <p:pRg st="3" end="3"/>
                                            </p:txEl>
                                          </p:spTgt>
                                        </p:tgtEl>
                                        <p:attrNameLst>
                                          <p:attrName>style.opacity</p:attrName>
                                        </p:attrNameLst>
                                      </p:cBhvr>
                                      <p:to>
                                        <p:strVal val="0.25"/>
                                      </p:to>
                                    </p:set>
                                    <p:animEffect filter="image" prLst="opacity: 0.25">
                                      <p:cBhvr rctx="IE">
                                        <p:cTn id="39" dur="indefinite"/>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500"/>
                                        <p:tgtEl>
                                          <p:spTgt spid="2">
                                            <p:txEl>
                                              <p:pRg st="5" end="5"/>
                                            </p:txEl>
                                          </p:spTgt>
                                        </p:tgtEl>
                                      </p:cBhvr>
                                    </p:animEffect>
                                  </p:childTnLst>
                                </p:cTn>
                              </p:par>
                              <p:par>
                                <p:cTn id="45" presetID="9" presetClass="emph" presetSubtype="0" nodeType="withEffect">
                                  <p:stCondLst>
                                    <p:cond delay="0"/>
                                  </p:stCondLst>
                                  <p:childTnLst>
                                    <p:set>
                                      <p:cBhvr rctx="PPT">
                                        <p:cTn id="46" dur="indefinite"/>
                                        <p:tgtEl>
                                          <p:spTgt spid="2">
                                            <p:txEl>
                                              <p:pRg st="4" end="4"/>
                                            </p:txEl>
                                          </p:spTgt>
                                        </p:tgtEl>
                                        <p:attrNameLst>
                                          <p:attrName>style.opacity</p:attrName>
                                        </p:attrNameLst>
                                      </p:cBhvr>
                                      <p:to>
                                        <p:strVal val="0.25"/>
                                      </p:to>
                                    </p:set>
                                    <p:animEffect filter="image" prLst="opacity: 0.25">
                                      <p:cBhvr rctx="IE">
                                        <p:cTn id="47" dur="indefinite"/>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04C537-57AA-4785-8315-DA32C238A0B9}"/>
              </a:ext>
            </a:extLst>
          </p:cNvPr>
          <p:cNvSpPr>
            <a:spLocks noGrp="1"/>
          </p:cNvSpPr>
          <p:nvPr>
            <p:ph type="body" idx="1"/>
          </p:nvPr>
        </p:nvSpPr>
        <p:spPr>
          <a:xfrm>
            <a:off x="5638801" y="1631439"/>
            <a:ext cx="3141406" cy="463447"/>
          </a:xfrm>
        </p:spPr>
        <p:txBody>
          <a:bodyPr>
            <a:normAutofit fontScale="70000" lnSpcReduction="20000"/>
          </a:bodyPr>
          <a:lstStyle/>
          <a:p>
            <a:pPr marL="0" lvl="0" indent="0">
              <a:spcBef>
                <a:spcPts val="0"/>
              </a:spcBef>
              <a:spcAft>
                <a:spcPts val="600"/>
              </a:spcAft>
              <a:buNone/>
            </a:pPr>
            <a:r>
              <a:rPr lang="en-US" sz="1800" dirty="0">
                <a:latin typeface="AvenirNext LT Pro Regular" panose="020B0504020202020204" pitchFamily="34" charset="0"/>
              </a:rPr>
              <a:t>Don’t respond (but monitor info &amp; comments)</a:t>
            </a:r>
          </a:p>
        </p:txBody>
      </p:sp>
      <p:sp>
        <p:nvSpPr>
          <p:cNvPr id="3" name="Title 2">
            <a:extLst>
              <a:ext uri="{FF2B5EF4-FFF2-40B4-BE49-F238E27FC236}">
                <a16:creationId xmlns:a16="http://schemas.microsoft.com/office/drawing/2014/main" id="{AB38D3C0-88C5-49DF-8ED5-7E5F44773235}"/>
              </a:ext>
            </a:extLst>
          </p:cNvPr>
          <p:cNvSpPr>
            <a:spLocks noGrp="1"/>
          </p:cNvSpPr>
          <p:nvPr>
            <p:ph type="title"/>
          </p:nvPr>
        </p:nvSpPr>
        <p:spPr/>
        <p:txBody>
          <a:bodyPr/>
          <a:lstStyle/>
          <a:p>
            <a:r>
              <a:rPr lang="en-GB" b="0" kern="1200" dirty="0"/>
              <a:t>RESPONSE TIPS</a:t>
            </a:r>
            <a:endParaRPr lang="en-US" b="0" kern="1200" dirty="0"/>
          </a:p>
        </p:txBody>
      </p:sp>
      <p:pic>
        <p:nvPicPr>
          <p:cNvPr id="7" name="Picture 6">
            <a:extLst>
              <a:ext uri="{FF2B5EF4-FFF2-40B4-BE49-F238E27FC236}">
                <a16:creationId xmlns:a16="http://schemas.microsoft.com/office/drawing/2014/main" id="{CAD9C460-CE6A-479E-954D-603B6EE8CD6B}"/>
              </a:ext>
            </a:extLst>
          </p:cNvPr>
          <p:cNvPicPr>
            <a:picLocks noChangeAspect="1"/>
          </p:cNvPicPr>
          <p:nvPr/>
        </p:nvPicPr>
        <p:blipFill>
          <a:blip r:embed="rId3"/>
          <a:stretch>
            <a:fillRect/>
          </a:stretch>
        </p:blipFill>
        <p:spPr>
          <a:xfrm>
            <a:off x="3708871" y="1629475"/>
            <a:ext cx="1800000" cy="3077670"/>
          </a:xfrm>
          <a:prstGeom prst="rect">
            <a:avLst/>
          </a:prstGeom>
        </p:spPr>
      </p:pic>
      <p:sp>
        <p:nvSpPr>
          <p:cNvPr id="8" name="Text Placeholder 1">
            <a:extLst>
              <a:ext uri="{FF2B5EF4-FFF2-40B4-BE49-F238E27FC236}">
                <a16:creationId xmlns:a16="http://schemas.microsoft.com/office/drawing/2014/main" id="{3D1235B5-AE66-480A-8995-14679BC8913F}"/>
              </a:ext>
            </a:extLst>
          </p:cNvPr>
          <p:cNvSpPr txBox="1">
            <a:spLocks/>
          </p:cNvSpPr>
          <p:nvPr/>
        </p:nvSpPr>
        <p:spPr>
          <a:xfrm>
            <a:off x="380999" y="1682947"/>
            <a:ext cx="3327871" cy="63460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514350" marR="0" lvl="0" indent="-311150" algn="l" rtl="0">
              <a:lnSpc>
                <a:spcPct val="100000"/>
              </a:lnSpc>
              <a:spcBef>
                <a:spcPts val="640"/>
              </a:spcBef>
              <a:spcAft>
                <a:spcPts val="0"/>
              </a:spcAft>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lnSpc>
                <a:spcPct val="100000"/>
              </a:lnSpc>
              <a:spcBef>
                <a:spcPts val="560"/>
              </a:spcBef>
              <a:spcAft>
                <a:spcPts val="0"/>
              </a:spcAft>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lnSpc>
                <a:spcPct val="100000"/>
              </a:lnSpc>
              <a:spcBef>
                <a:spcPts val="480"/>
              </a:spcBef>
              <a:spcAft>
                <a:spcPts val="0"/>
              </a:spcAft>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lnSpc>
                <a:spcPct val="100000"/>
              </a:lnSpc>
              <a:spcBef>
                <a:spcPts val="400"/>
              </a:spcBef>
              <a:spcAft>
                <a:spcPts val="0"/>
              </a:spcAft>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lnSpc>
                <a:spcPct val="100000"/>
              </a:lnSpc>
              <a:spcBef>
                <a:spcPts val="400"/>
              </a:spcBef>
              <a:spcAft>
                <a:spcPts val="0"/>
              </a:spcAft>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600"/>
              </a:spcAft>
              <a:buNone/>
            </a:pPr>
            <a:r>
              <a:rPr lang="en-GB" sz="1600" dirty="0">
                <a:latin typeface="AvenirNext LT Pro Regular" panose="020B0504020202020204" pitchFamily="34" charset="0"/>
              </a:rPr>
              <a:t>Bashing, degrading, satirical or hateful post about Kiwanis</a:t>
            </a:r>
          </a:p>
        </p:txBody>
      </p:sp>
      <p:sp>
        <p:nvSpPr>
          <p:cNvPr id="9" name="Text Placeholder 1">
            <a:extLst>
              <a:ext uri="{FF2B5EF4-FFF2-40B4-BE49-F238E27FC236}">
                <a16:creationId xmlns:a16="http://schemas.microsoft.com/office/drawing/2014/main" id="{B7B4F77C-3719-49B9-BF66-5E0489280408}"/>
              </a:ext>
            </a:extLst>
          </p:cNvPr>
          <p:cNvSpPr txBox="1">
            <a:spLocks/>
          </p:cNvSpPr>
          <p:nvPr/>
        </p:nvSpPr>
        <p:spPr>
          <a:xfrm>
            <a:off x="371342" y="2560927"/>
            <a:ext cx="3429000" cy="85467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514350" marR="0" lvl="0" indent="-311150" algn="l" rtl="0">
              <a:lnSpc>
                <a:spcPct val="100000"/>
              </a:lnSpc>
              <a:spcBef>
                <a:spcPts val="640"/>
              </a:spcBef>
              <a:spcAft>
                <a:spcPts val="0"/>
              </a:spcAft>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lnSpc>
                <a:spcPct val="100000"/>
              </a:lnSpc>
              <a:spcBef>
                <a:spcPts val="560"/>
              </a:spcBef>
              <a:spcAft>
                <a:spcPts val="0"/>
              </a:spcAft>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lnSpc>
                <a:spcPct val="100000"/>
              </a:lnSpc>
              <a:spcBef>
                <a:spcPts val="480"/>
              </a:spcBef>
              <a:spcAft>
                <a:spcPts val="0"/>
              </a:spcAft>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lnSpc>
                <a:spcPct val="100000"/>
              </a:lnSpc>
              <a:spcBef>
                <a:spcPts val="400"/>
              </a:spcBef>
              <a:spcAft>
                <a:spcPts val="0"/>
              </a:spcAft>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lnSpc>
                <a:spcPct val="100000"/>
              </a:lnSpc>
              <a:spcBef>
                <a:spcPts val="400"/>
              </a:spcBef>
              <a:spcAft>
                <a:spcPts val="0"/>
              </a:spcAft>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600"/>
              </a:spcAft>
              <a:buNone/>
            </a:pPr>
            <a:r>
              <a:rPr lang="en-GB" sz="1600" dirty="0">
                <a:latin typeface="AvenirNext LT Pro Regular" panose="020B0504020202020204" pitchFamily="34" charset="0"/>
              </a:rPr>
              <a:t>Negative comment based upon incorrect facts</a:t>
            </a:r>
          </a:p>
          <a:p>
            <a:pPr marL="0" indent="0">
              <a:spcBef>
                <a:spcPts val="0"/>
              </a:spcBef>
              <a:spcAft>
                <a:spcPts val="600"/>
              </a:spcAft>
              <a:buNone/>
            </a:pPr>
            <a:r>
              <a:rPr lang="en-GB" sz="1600" dirty="0">
                <a:latin typeface="AvenirNext LT Pro Regular" panose="020B0504020202020204" pitchFamily="34" charset="0"/>
              </a:rPr>
              <a:t>Someone is unhappy with Kiwanis </a:t>
            </a:r>
          </a:p>
        </p:txBody>
      </p:sp>
      <p:sp>
        <p:nvSpPr>
          <p:cNvPr id="10" name="Text Placeholder 1">
            <a:extLst>
              <a:ext uri="{FF2B5EF4-FFF2-40B4-BE49-F238E27FC236}">
                <a16:creationId xmlns:a16="http://schemas.microsoft.com/office/drawing/2014/main" id="{39BBED43-CC69-420C-A3E2-06D49968E50A}"/>
              </a:ext>
            </a:extLst>
          </p:cNvPr>
          <p:cNvSpPr txBox="1">
            <a:spLocks/>
          </p:cNvSpPr>
          <p:nvPr/>
        </p:nvSpPr>
        <p:spPr>
          <a:xfrm>
            <a:off x="381000" y="3714750"/>
            <a:ext cx="3327870" cy="89300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514350" marR="0" lvl="0" indent="-311150" algn="l" rtl="0">
              <a:lnSpc>
                <a:spcPct val="100000"/>
              </a:lnSpc>
              <a:spcBef>
                <a:spcPts val="640"/>
              </a:spcBef>
              <a:spcAft>
                <a:spcPts val="0"/>
              </a:spcAft>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lnSpc>
                <a:spcPct val="100000"/>
              </a:lnSpc>
              <a:spcBef>
                <a:spcPts val="560"/>
              </a:spcBef>
              <a:spcAft>
                <a:spcPts val="0"/>
              </a:spcAft>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lnSpc>
                <a:spcPct val="100000"/>
              </a:lnSpc>
              <a:spcBef>
                <a:spcPts val="480"/>
              </a:spcBef>
              <a:spcAft>
                <a:spcPts val="0"/>
              </a:spcAft>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lnSpc>
                <a:spcPct val="100000"/>
              </a:lnSpc>
              <a:spcBef>
                <a:spcPts val="400"/>
              </a:spcBef>
              <a:spcAft>
                <a:spcPts val="0"/>
              </a:spcAft>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lnSpc>
                <a:spcPct val="100000"/>
              </a:lnSpc>
              <a:spcBef>
                <a:spcPts val="400"/>
              </a:spcBef>
              <a:spcAft>
                <a:spcPts val="0"/>
              </a:spcAft>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600"/>
              </a:spcAft>
              <a:buNone/>
            </a:pPr>
            <a:r>
              <a:rPr lang="en-GB" sz="1600" dirty="0">
                <a:latin typeface="AvenirNext LT Pro Regular" panose="020B0504020202020204" pitchFamily="34" charset="0"/>
              </a:rPr>
              <a:t>Someone makes a positive post about Kiwanis</a:t>
            </a:r>
            <a:endParaRPr lang="en-US" sz="1600" dirty="0">
              <a:latin typeface="AvenirNext LT Pro Regular" panose="020B0504020202020204" pitchFamily="34" charset="0"/>
            </a:endParaRPr>
          </a:p>
        </p:txBody>
      </p:sp>
      <p:sp>
        <p:nvSpPr>
          <p:cNvPr id="11" name="Text Placeholder 1">
            <a:extLst>
              <a:ext uri="{FF2B5EF4-FFF2-40B4-BE49-F238E27FC236}">
                <a16:creationId xmlns:a16="http://schemas.microsoft.com/office/drawing/2014/main" id="{DD16705A-C0AB-4DC6-B1D5-F9A55D74AA8E}"/>
              </a:ext>
            </a:extLst>
          </p:cNvPr>
          <p:cNvSpPr txBox="1">
            <a:spLocks/>
          </p:cNvSpPr>
          <p:nvPr/>
        </p:nvSpPr>
        <p:spPr>
          <a:xfrm>
            <a:off x="5579806" y="2800350"/>
            <a:ext cx="3200400" cy="48706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514350" marR="0" lvl="0" indent="-311150" algn="l" rtl="0">
              <a:lnSpc>
                <a:spcPct val="100000"/>
              </a:lnSpc>
              <a:spcBef>
                <a:spcPts val="640"/>
              </a:spcBef>
              <a:spcAft>
                <a:spcPts val="0"/>
              </a:spcAft>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lnSpc>
                <a:spcPct val="100000"/>
              </a:lnSpc>
              <a:spcBef>
                <a:spcPts val="560"/>
              </a:spcBef>
              <a:spcAft>
                <a:spcPts val="0"/>
              </a:spcAft>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lnSpc>
                <a:spcPct val="100000"/>
              </a:lnSpc>
              <a:spcBef>
                <a:spcPts val="480"/>
              </a:spcBef>
              <a:spcAft>
                <a:spcPts val="0"/>
              </a:spcAft>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lnSpc>
                <a:spcPct val="100000"/>
              </a:lnSpc>
              <a:spcBef>
                <a:spcPts val="400"/>
              </a:spcBef>
              <a:spcAft>
                <a:spcPts val="0"/>
              </a:spcAft>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lnSpc>
                <a:spcPct val="100000"/>
              </a:lnSpc>
              <a:spcBef>
                <a:spcPts val="400"/>
              </a:spcBef>
              <a:spcAft>
                <a:spcPts val="0"/>
              </a:spcAft>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600"/>
              </a:spcAft>
              <a:buFont typeface="Arial"/>
              <a:buNone/>
            </a:pPr>
            <a:r>
              <a:rPr lang="en-US" sz="1800" dirty="0">
                <a:latin typeface="AvenirNext LT Pro Regular" panose="020B0504020202020204" pitchFamily="34" charset="0"/>
              </a:rPr>
              <a:t>Proceed with caution</a:t>
            </a:r>
          </a:p>
        </p:txBody>
      </p:sp>
      <p:sp>
        <p:nvSpPr>
          <p:cNvPr id="12" name="Text Placeholder 1">
            <a:extLst>
              <a:ext uri="{FF2B5EF4-FFF2-40B4-BE49-F238E27FC236}">
                <a16:creationId xmlns:a16="http://schemas.microsoft.com/office/drawing/2014/main" id="{F7F5E47A-1DE5-4E36-A22E-66214AF756EE}"/>
              </a:ext>
            </a:extLst>
          </p:cNvPr>
          <p:cNvSpPr txBox="1">
            <a:spLocks/>
          </p:cNvSpPr>
          <p:nvPr/>
        </p:nvSpPr>
        <p:spPr>
          <a:xfrm>
            <a:off x="5638800" y="3790950"/>
            <a:ext cx="3200400" cy="48706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514350" marR="0" lvl="0" indent="-311150" algn="l" rtl="0">
              <a:lnSpc>
                <a:spcPct val="100000"/>
              </a:lnSpc>
              <a:spcBef>
                <a:spcPts val="640"/>
              </a:spcBef>
              <a:spcAft>
                <a:spcPts val="0"/>
              </a:spcAft>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lnSpc>
                <a:spcPct val="100000"/>
              </a:lnSpc>
              <a:spcBef>
                <a:spcPts val="560"/>
              </a:spcBef>
              <a:spcAft>
                <a:spcPts val="0"/>
              </a:spcAft>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lnSpc>
                <a:spcPct val="100000"/>
              </a:lnSpc>
              <a:spcBef>
                <a:spcPts val="480"/>
              </a:spcBef>
              <a:spcAft>
                <a:spcPts val="0"/>
              </a:spcAft>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lnSpc>
                <a:spcPct val="100000"/>
              </a:lnSpc>
              <a:spcBef>
                <a:spcPts val="400"/>
              </a:spcBef>
              <a:spcAft>
                <a:spcPts val="0"/>
              </a:spcAft>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lnSpc>
                <a:spcPct val="100000"/>
              </a:lnSpc>
              <a:spcBef>
                <a:spcPts val="400"/>
              </a:spcBef>
              <a:spcAft>
                <a:spcPts val="0"/>
              </a:spcAft>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600"/>
              </a:spcAft>
              <a:buFont typeface="Arial"/>
              <a:buNone/>
            </a:pPr>
            <a:r>
              <a:rPr lang="en-US" sz="1800" dirty="0">
                <a:latin typeface="AvenirNext LT Pro Regular" panose="020B0504020202020204" pitchFamily="34" charset="0"/>
              </a:rPr>
              <a:t>Freedom to respond</a:t>
            </a:r>
          </a:p>
        </p:txBody>
      </p:sp>
    </p:spTree>
    <p:extLst>
      <p:ext uri="{BB962C8B-B14F-4D97-AF65-F5344CB8AC3E}">
        <p14:creationId xmlns:p14="http://schemas.microsoft.com/office/powerpoint/2010/main" val="39150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9" presetClass="emph" presetSubtype="0" grpId="1" nodeType="withEffect">
                                  <p:stCondLst>
                                    <p:cond delay="0"/>
                                  </p:stCondLst>
                                  <p:childTnLst>
                                    <p:set>
                                      <p:cBhvr rctx="PPT">
                                        <p:cTn id="20" dur="indefinite"/>
                                        <p:tgtEl>
                                          <p:spTgt spid="2">
                                            <p:txEl>
                                              <p:pRg st="0" end="0"/>
                                            </p:txEl>
                                          </p:spTgt>
                                        </p:tgtEl>
                                        <p:attrNameLst>
                                          <p:attrName>style.opacity</p:attrName>
                                        </p:attrNameLst>
                                      </p:cBhvr>
                                      <p:to>
                                        <p:strVal val="0.25"/>
                                      </p:to>
                                    </p:set>
                                    <p:animEffect filter="image" prLst="opacity: 0.25">
                                      <p:cBhvr rctx="IE">
                                        <p:cTn id="21" dur="indefinite"/>
                                        <p:tgtEl>
                                          <p:spTgt spid="2">
                                            <p:txEl>
                                              <p:pRg st="0" end="0"/>
                                            </p:txEl>
                                          </p:spTgt>
                                        </p:tgtEl>
                                      </p:cBhvr>
                                    </p:animEffect>
                                  </p:childTnLst>
                                </p:cTn>
                              </p:par>
                              <p:par>
                                <p:cTn id="22" presetID="9" presetClass="emph" presetSubtype="0" grpId="1" nodeType="withEffect">
                                  <p:stCondLst>
                                    <p:cond delay="0"/>
                                  </p:stCondLst>
                                  <p:childTnLst>
                                    <p:set>
                                      <p:cBhvr rctx="PPT">
                                        <p:cTn id="23" dur="indefinite"/>
                                        <p:tgtEl>
                                          <p:spTgt spid="8"/>
                                        </p:tgtEl>
                                        <p:attrNameLst>
                                          <p:attrName>style.opacity</p:attrName>
                                        </p:attrNameLst>
                                      </p:cBhvr>
                                      <p:to>
                                        <p:strVal val="0.25"/>
                                      </p:to>
                                    </p:set>
                                    <p:animEffect filter="image" prLst="opacity: 0.25">
                                      <p:cBhvr rctx="IE">
                                        <p:cTn id="24" dur="indefinite"/>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9" presetClass="emph" presetSubtype="0" grpId="1" nodeType="withEffect">
                                  <p:stCondLst>
                                    <p:cond delay="0"/>
                                  </p:stCondLst>
                                  <p:childTnLst>
                                    <p:set>
                                      <p:cBhvr rctx="PPT">
                                        <p:cTn id="34" dur="indefinite"/>
                                        <p:tgtEl>
                                          <p:spTgt spid="9"/>
                                        </p:tgtEl>
                                        <p:attrNameLst>
                                          <p:attrName>style.opacity</p:attrName>
                                        </p:attrNameLst>
                                      </p:cBhvr>
                                      <p:to>
                                        <p:strVal val="0.25"/>
                                      </p:to>
                                    </p:set>
                                    <p:animEffect filter="image" prLst="opacity: 0.25">
                                      <p:cBhvr rctx="IE">
                                        <p:cTn id="35" dur="indefinite"/>
                                        <p:tgtEl>
                                          <p:spTgt spid="9"/>
                                        </p:tgtEl>
                                      </p:cBhvr>
                                    </p:animEffect>
                                  </p:childTnLst>
                                </p:cTn>
                              </p:par>
                              <p:par>
                                <p:cTn id="36" presetID="9" presetClass="emph" presetSubtype="0" grpId="1" nodeType="withEffect">
                                  <p:stCondLst>
                                    <p:cond delay="0"/>
                                  </p:stCondLst>
                                  <p:childTnLst>
                                    <p:set>
                                      <p:cBhvr rctx="PPT">
                                        <p:cTn id="37" dur="indefinite"/>
                                        <p:tgtEl>
                                          <p:spTgt spid="11"/>
                                        </p:tgtEl>
                                        <p:attrNameLst>
                                          <p:attrName>style.opacity</p:attrName>
                                        </p:attrNameLst>
                                      </p:cBhvr>
                                      <p:to>
                                        <p:strVal val="0.25"/>
                                      </p:to>
                                    </p:set>
                                    <p:animEffect filter="image" prLst="opacity: 0.25">
                                      <p:cBhvr rctx="IE">
                                        <p:cTn id="38"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8" grpId="0"/>
      <p:bldP spid="8" grpId="1"/>
      <p:bldP spid="9" grpId="0"/>
      <p:bldP spid="9" grpId="1"/>
      <p:bldP spid="10" grpId="0"/>
      <p:bldP spid="11" grpId="0"/>
      <p:bldP spid="11" grpId="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idx="1"/>
          </p:nvPr>
        </p:nvSpPr>
        <p:spPr>
          <a:xfrm>
            <a:off x="838201" y="1504949"/>
            <a:ext cx="7848599" cy="3089673"/>
          </a:xfrm>
        </p:spPr>
        <p:txBody>
          <a:bodyPr/>
          <a:lstStyle/>
          <a:p>
            <a:r>
              <a:rPr lang="en-US" sz="2800" dirty="0"/>
              <a:t>Is it the right logo?</a:t>
            </a:r>
          </a:p>
          <a:p>
            <a:r>
              <a:rPr lang="en-US" sz="2800" dirty="0"/>
              <a:t>Is the meeting information current?</a:t>
            </a:r>
          </a:p>
          <a:p>
            <a:r>
              <a:rPr lang="en-US" sz="2800" dirty="0"/>
              <a:t>Is the contact information correct?</a:t>
            </a:r>
          </a:p>
          <a:p>
            <a:r>
              <a:rPr lang="en-US" sz="2800" dirty="0"/>
              <a:t>Are there posts and pictures that show the club in action?</a:t>
            </a:r>
          </a:p>
          <a:p>
            <a:r>
              <a:rPr lang="en-US" sz="2800" dirty="0"/>
              <a:t>Are you posting regularly?</a:t>
            </a:r>
          </a:p>
          <a:p>
            <a:endParaRPr lang="de-AT" dirty="0"/>
          </a:p>
        </p:txBody>
      </p:sp>
      <p:sp>
        <p:nvSpPr>
          <p:cNvPr id="2" name="Title 1">
            <a:extLst>
              <a:ext uri="{FF2B5EF4-FFF2-40B4-BE49-F238E27FC236}">
                <a16:creationId xmlns:a16="http://schemas.microsoft.com/office/drawing/2014/main" id="{F370BA9B-AF42-4654-91C4-84C290D9D0A8}"/>
              </a:ext>
            </a:extLst>
          </p:cNvPr>
          <p:cNvSpPr>
            <a:spLocks noGrp="1"/>
          </p:cNvSpPr>
          <p:nvPr>
            <p:ph type="title"/>
          </p:nvPr>
        </p:nvSpPr>
        <p:spPr/>
        <p:txBody>
          <a:bodyPr/>
          <a:lstStyle/>
          <a:p>
            <a:r>
              <a:rPr lang="en-US" dirty="0"/>
              <a:t>DIGITAL UPDATE</a:t>
            </a:r>
          </a:p>
        </p:txBody>
      </p:sp>
    </p:spTree>
    <p:extLst>
      <p:ext uri="{BB962C8B-B14F-4D97-AF65-F5344CB8AC3E}">
        <p14:creationId xmlns:p14="http://schemas.microsoft.com/office/powerpoint/2010/main" val="33477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9" presetClass="emph" presetSubtype="0" nodeType="withEffect">
                                  <p:stCondLst>
                                    <p:cond delay="0"/>
                                  </p:stCondLst>
                                  <p:childTnLst>
                                    <p:set>
                                      <p:cBhvr rctx="PPT">
                                        <p:cTn id="14" dur="indefinite"/>
                                        <p:tgtEl>
                                          <p:spTgt spid="4">
                                            <p:txEl>
                                              <p:pRg st="0" end="0"/>
                                            </p:txEl>
                                          </p:spTgt>
                                        </p:tgtEl>
                                        <p:attrNameLst>
                                          <p:attrName>style.opacity</p:attrName>
                                        </p:attrNameLst>
                                      </p:cBhvr>
                                      <p:to>
                                        <p:strVal val="0.25"/>
                                      </p:to>
                                    </p:set>
                                    <p:animEffect filter="image" prLst="opacity: 0.25">
                                      <p:cBhvr rctx="IE">
                                        <p:cTn id="15" dur="indefinite"/>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9" presetClass="emph" presetSubtype="0" nodeType="withEffect">
                                  <p:stCondLst>
                                    <p:cond delay="0"/>
                                  </p:stCondLst>
                                  <p:childTnLst>
                                    <p:set>
                                      <p:cBhvr rctx="PPT">
                                        <p:cTn id="22" dur="indefinite"/>
                                        <p:tgtEl>
                                          <p:spTgt spid="4">
                                            <p:txEl>
                                              <p:pRg st="1" end="1"/>
                                            </p:txEl>
                                          </p:spTgt>
                                        </p:tgtEl>
                                        <p:attrNameLst>
                                          <p:attrName>style.opacity</p:attrName>
                                        </p:attrNameLst>
                                      </p:cBhvr>
                                      <p:to>
                                        <p:strVal val="0.25"/>
                                      </p:to>
                                    </p:set>
                                    <p:animEffect filter="image" prLst="opacity: 0.25">
                                      <p:cBhvr rctx="IE">
                                        <p:cTn id="23" dur="indefinite"/>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par>
                                <p:cTn id="29" presetID="9" presetClass="emph" presetSubtype="0" nodeType="withEffect">
                                  <p:stCondLst>
                                    <p:cond delay="0"/>
                                  </p:stCondLst>
                                  <p:childTnLst>
                                    <p:set>
                                      <p:cBhvr rctx="PPT">
                                        <p:cTn id="30" dur="indefinite"/>
                                        <p:tgtEl>
                                          <p:spTgt spid="4">
                                            <p:txEl>
                                              <p:pRg st="2" end="2"/>
                                            </p:txEl>
                                          </p:spTgt>
                                        </p:tgtEl>
                                        <p:attrNameLst>
                                          <p:attrName>style.opacity</p:attrName>
                                        </p:attrNameLst>
                                      </p:cBhvr>
                                      <p:to>
                                        <p:strVal val="0.25"/>
                                      </p:to>
                                    </p:set>
                                    <p:animEffect filter="image" prLst="opacity: 0.25">
                                      <p:cBhvr rctx="IE">
                                        <p:cTn id="31" dur="indefinite"/>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par>
                                <p:cTn id="37" presetID="9" presetClass="emph" presetSubtype="0" nodeType="withEffect">
                                  <p:stCondLst>
                                    <p:cond delay="0"/>
                                  </p:stCondLst>
                                  <p:childTnLst>
                                    <p:set>
                                      <p:cBhvr rctx="PPT">
                                        <p:cTn id="38" dur="indefinite"/>
                                        <p:tgtEl>
                                          <p:spTgt spid="4">
                                            <p:txEl>
                                              <p:pRg st="3" end="3"/>
                                            </p:txEl>
                                          </p:spTgt>
                                        </p:tgtEl>
                                        <p:attrNameLst>
                                          <p:attrName>style.opacity</p:attrName>
                                        </p:attrNameLst>
                                      </p:cBhvr>
                                      <p:to>
                                        <p:strVal val="0.25"/>
                                      </p:to>
                                    </p:set>
                                    <p:animEffect filter="image" prLst="opacity: 0.25">
                                      <p:cBhvr rctx="IE">
                                        <p:cTn id="39" dur="indefinite"/>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results.searchlock.com/image.php?encI=X55g9%3ADDiii.svcsav%2Ff.JvVDigcJvB5fB5D3gav149DGbzTDbADZbc9fJvB49.sWQ"/>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51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75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99"/>
          <p:cNvSpPr txBox="1">
            <a:spLocks/>
          </p:cNvSpPr>
          <p:nvPr/>
        </p:nvSpPr>
        <p:spPr>
          <a:xfrm>
            <a:off x="5200663" y="1538059"/>
            <a:ext cx="2743199" cy="3280172"/>
          </a:xfrm>
          <a:prstGeom prst="rect">
            <a:avLst/>
          </a:prstGeom>
          <a:noFill/>
          <a:ln>
            <a:noFill/>
          </a:ln>
        </p:spPr>
        <p:txBody>
          <a:bodyPr lIns="91425" tIns="91425" rIns="91425" bIns="91425" anchor="t" anchorCtr="0">
            <a:normAutofit/>
          </a:bodyPr>
          <a:lstStyle/>
          <a:p>
            <a:pPr marL="203200" lvl="0" defTabSz="914400" eaLnBrk="1" fontAlgn="auto" latinLnBrk="0" hangingPunct="1">
              <a:spcBef>
                <a:spcPts val="640"/>
              </a:spcBef>
              <a:buClr>
                <a:srgbClr val="003974"/>
              </a:buClr>
              <a:buSzPct val="100000"/>
              <a:tabLst/>
              <a:defRPr/>
            </a:pPr>
            <a:r>
              <a:rPr kumimoji="0" lang="en" sz="3200" b="0" i="0" u="none" strike="noStrike" kern="0" cap="none" spc="0" normalizeH="0" baseline="0" noProof="0" dirty="0">
                <a:ln>
                  <a:noFill/>
                </a:ln>
                <a:solidFill>
                  <a:schemeClr val="dk1"/>
                </a:solidFill>
                <a:effectLst/>
                <a:uLnTx/>
                <a:uFillTx/>
                <a:latin typeface="Garamond" pitchFamily="18" charset="0"/>
                <a:ea typeface="Verdana"/>
                <a:cs typeface="Verdana"/>
                <a:sym typeface="Verdana"/>
              </a:rPr>
              <a:t>Facebook</a:t>
            </a:r>
            <a:endParaRPr lang="en-US" sz="2600" dirty="0">
              <a:solidFill>
                <a:schemeClr val="dk1"/>
              </a:solidFill>
              <a:latin typeface="Garamond" pitchFamily="18" charset="0"/>
              <a:ea typeface="Verdana"/>
              <a:cs typeface="Verdana"/>
              <a:sym typeface="Verdana"/>
            </a:endParaRPr>
          </a:p>
          <a:p>
            <a:pPr marL="203200" lvl="0" defTabSz="914400" eaLnBrk="1" fontAlgn="auto" latinLnBrk="0" hangingPunct="1">
              <a:spcBef>
                <a:spcPts val="640"/>
              </a:spcBef>
              <a:buClr>
                <a:srgbClr val="003974"/>
              </a:buClr>
              <a:buSzPct val="100000"/>
              <a:tabLst/>
              <a:defRPr/>
            </a:pPr>
            <a:r>
              <a:rPr lang="en" sz="3200" dirty="0">
                <a:solidFill>
                  <a:schemeClr val="dk1"/>
                </a:solidFill>
                <a:latin typeface="Garamond" pitchFamily="18" charset="0"/>
                <a:ea typeface="Verdana"/>
                <a:cs typeface="Verdana"/>
                <a:sym typeface="Verdana"/>
              </a:rPr>
              <a:t>YouTube</a:t>
            </a:r>
            <a:endParaRPr kumimoji="0" lang="en" sz="3200" b="0" i="0" u="none" strike="noStrike" kern="0" cap="none" spc="0" normalizeH="0" baseline="0" noProof="0" dirty="0">
              <a:ln>
                <a:noFill/>
              </a:ln>
              <a:solidFill>
                <a:schemeClr val="dk1"/>
              </a:solidFill>
              <a:effectLst/>
              <a:uLnTx/>
              <a:uFillTx/>
              <a:latin typeface="Garamond" pitchFamily="18" charset="0"/>
              <a:ea typeface="Verdana"/>
              <a:cs typeface="Verdana"/>
              <a:sym typeface="Verdana"/>
            </a:endParaRPr>
          </a:p>
          <a:p>
            <a:pPr marL="203200" lvl="0" defTabSz="914400" eaLnBrk="1" fontAlgn="auto" latinLnBrk="0" hangingPunct="1">
              <a:spcBef>
                <a:spcPts val="640"/>
              </a:spcBef>
              <a:buClr>
                <a:srgbClr val="003974"/>
              </a:buClr>
              <a:buSzPct val="100000"/>
              <a:tabLst/>
              <a:defRPr/>
            </a:pPr>
            <a:r>
              <a:rPr kumimoji="0" lang="en" sz="3200" b="0" i="0" u="none" strike="noStrike" kern="0" cap="none" spc="0" normalizeH="0" baseline="0" noProof="0" dirty="0">
                <a:ln>
                  <a:noFill/>
                </a:ln>
                <a:solidFill>
                  <a:schemeClr val="dk1"/>
                </a:solidFill>
                <a:effectLst/>
                <a:uLnTx/>
                <a:uFillTx/>
                <a:latin typeface="Garamond" pitchFamily="18" charset="0"/>
                <a:ea typeface="Verdana"/>
                <a:cs typeface="Verdana"/>
                <a:sym typeface="Verdana"/>
              </a:rPr>
              <a:t>Twitter </a:t>
            </a:r>
          </a:p>
          <a:p>
            <a:pPr marL="203200" lvl="0" defTabSz="914400" eaLnBrk="1" fontAlgn="auto" latinLnBrk="0" hangingPunct="1">
              <a:spcBef>
                <a:spcPts val="640"/>
              </a:spcBef>
              <a:buClr>
                <a:srgbClr val="003974"/>
              </a:buClr>
              <a:buSzPct val="100000"/>
              <a:tabLst/>
              <a:defRPr/>
            </a:pPr>
            <a:r>
              <a:rPr kumimoji="0" lang="en" sz="3200" b="0" i="0" u="none" strike="noStrike" kern="0" cap="none" spc="0" normalizeH="0" baseline="0" noProof="0" dirty="0">
                <a:ln>
                  <a:noFill/>
                </a:ln>
                <a:solidFill>
                  <a:schemeClr val="dk1"/>
                </a:solidFill>
                <a:effectLst/>
                <a:uLnTx/>
                <a:uFillTx/>
                <a:latin typeface="Garamond" pitchFamily="18" charset="0"/>
                <a:ea typeface="Verdana"/>
                <a:cs typeface="Verdana"/>
                <a:sym typeface="Verdana"/>
              </a:rPr>
              <a:t>Instagram</a:t>
            </a:r>
          </a:p>
          <a:p>
            <a:pPr marL="203200" lvl="0" defTabSz="914400" eaLnBrk="1" fontAlgn="auto" latinLnBrk="0" hangingPunct="1">
              <a:spcBef>
                <a:spcPts val="640"/>
              </a:spcBef>
              <a:buClr>
                <a:srgbClr val="003974"/>
              </a:buClr>
              <a:buSzPct val="100000"/>
              <a:tabLst/>
              <a:defRPr/>
            </a:pPr>
            <a:r>
              <a:rPr kumimoji="0" lang="en" sz="3200" b="0" i="0" u="none" strike="noStrike" kern="0" cap="none" spc="0" normalizeH="0" baseline="0" noProof="0" dirty="0">
                <a:ln>
                  <a:noFill/>
                </a:ln>
                <a:solidFill>
                  <a:schemeClr val="dk1"/>
                </a:solidFill>
                <a:effectLst/>
                <a:uLnTx/>
                <a:uFillTx/>
                <a:latin typeface="Garamond" pitchFamily="18" charset="0"/>
                <a:ea typeface="Verdana"/>
                <a:cs typeface="Verdana"/>
                <a:sym typeface="Verdana"/>
              </a:rPr>
              <a:t>Snapchat</a:t>
            </a:r>
          </a:p>
        </p:txBody>
      </p:sp>
      <p:sp>
        <p:nvSpPr>
          <p:cNvPr id="4" name="Title 3">
            <a:extLst>
              <a:ext uri="{FF2B5EF4-FFF2-40B4-BE49-F238E27FC236}">
                <a16:creationId xmlns:a16="http://schemas.microsoft.com/office/drawing/2014/main" id="{AF27122D-DFB3-435C-B43C-9418F1BEAB9B}"/>
              </a:ext>
            </a:extLst>
          </p:cNvPr>
          <p:cNvSpPr>
            <a:spLocks noGrp="1"/>
          </p:cNvSpPr>
          <p:nvPr>
            <p:ph type="title"/>
          </p:nvPr>
        </p:nvSpPr>
        <p:spPr/>
        <p:txBody>
          <a:bodyPr/>
          <a:lstStyle/>
          <a:p>
            <a:r>
              <a:rPr lang="en-US" dirty="0">
                <a:sym typeface="Times New Roman"/>
              </a:rPr>
              <a:t>KIWANIS ON SOCIAL MEDIA</a:t>
            </a:r>
          </a:p>
        </p:txBody>
      </p:sp>
      <p:sp>
        <p:nvSpPr>
          <p:cNvPr id="6" name="Slide Number Placeholder 5" hidden="1"/>
          <p:cNvSpPr>
            <a:spLocks noGrp="1"/>
          </p:cNvSpPr>
          <p:nvPr>
            <p:ph type="sldNum" sz="quarter" idx="4294967295"/>
          </p:nvPr>
        </p:nvSpPr>
        <p:spPr>
          <a:xfrm>
            <a:off x="7010400" y="4767263"/>
            <a:ext cx="2133600" cy="273050"/>
          </a:xfrm>
        </p:spPr>
        <p:txBody>
          <a:bodyPr/>
          <a:lstStyle/>
          <a:p>
            <a:pPr algn="r">
              <a:spcAft>
                <a:spcPts val="600"/>
              </a:spcAft>
              <a:defRPr/>
            </a:pPr>
            <a:fld id="{BF58DAA8-8A0A-46E0-B930-806F824C4460}" type="slidenum">
              <a:rPr lang="en-US" smtClean="0"/>
              <a:pPr algn="r">
                <a:spcAft>
                  <a:spcPts val="600"/>
                </a:spcAft>
                <a:defRPr/>
              </a:pPr>
              <a:t>20</a:t>
            </a:fld>
            <a:endParaRPr lang="en-US"/>
          </a:p>
        </p:txBody>
      </p:sp>
      <p:sp>
        <p:nvSpPr>
          <p:cNvPr id="2" name="TextBox 1">
            <a:extLst>
              <a:ext uri="{FF2B5EF4-FFF2-40B4-BE49-F238E27FC236}">
                <a16:creationId xmlns:a16="http://schemas.microsoft.com/office/drawing/2014/main" id="{6E63894E-4744-4277-A80A-93844047B6F0}"/>
              </a:ext>
            </a:extLst>
          </p:cNvPr>
          <p:cNvSpPr txBox="1"/>
          <p:nvPr/>
        </p:nvSpPr>
        <p:spPr>
          <a:xfrm>
            <a:off x="5200663" y="4510454"/>
            <a:ext cx="3638537" cy="253916"/>
          </a:xfrm>
          <a:prstGeom prst="rect">
            <a:avLst/>
          </a:prstGeom>
          <a:noFill/>
        </p:spPr>
        <p:txBody>
          <a:bodyPr wrap="square" rtlCol="0">
            <a:spAutoFit/>
          </a:bodyPr>
          <a:lstStyle/>
          <a:p>
            <a:r>
              <a:rPr lang="en-US" sz="1050" i="1" dirty="0">
                <a:hlinkClick r:id="rId3"/>
              </a:rPr>
              <a:t>https://www.kiwanis.org/news/social-media</a:t>
            </a:r>
            <a:endParaRPr lang="en-US" sz="1050" dirty="0"/>
          </a:p>
        </p:txBody>
      </p:sp>
      <p:pic>
        <p:nvPicPr>
          <p:cNvPr id="3" name="Picture 2">
            <a:extLst>
              <a:ext uri="{FF2B5EF4-FFF2-40B4-BE49-F238E27FC236}">
                <a16:creationId xmlns:a16="http://schemas.microsoft.com/office/drawing/2014/main" id="{262ED737-E74E-4D61-B57E-AEDAC02E54F6}"/>
              </a:ext>
            </a:extLst>
          </p:cNvPr>
          <p:cNvPicPr>
            <a:picLocks noChangeAspect="1"/>
          </p:cNvPicPr>
          <p:nvPr/>
        </p:nvPicPr>
        <p:blipFill rotWithShape="1">
          <a:blip r:embed="rId4"/>
          <a:srcRect t="4009"/>
          <a:stretch/>
        </p:blipFill>
        <p:spPr>
          <a:xfrm>
            <a:off x="252000" y="1323005"/>
            <a:ext cx="4320000" cy="3810367"/>
          </a:xfrm>
          <a:prstGeom prst="rect">
            <a:avLst/>
          </a:prstGeom>
        </p:spPr>
      </p:pic>
    </p:spTree>
    <p:extLst>
      <p:ext uri="{BB962C8B-B14F-4D97-AF65-F5344CB8AC3E}">
        <p14:creationId xmlns:p14="http://schemas.microsoft.com/office/powerpoint/2010/main" val="7057774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99C21-D7A0-4F57-B47F-F709740C4308}"/>
              </a:ext>
            </a:extLst>
          </p:cNvPr>
          <p:cNvPicPr>
            <a:picLocks noChangeAspect="1"/>
          </p:cNvPicPr>
          <p:nvPr/>
        </p:nvPicPr>
        <p:blipFill rotWithShape="1">
          <a:blip r:embed="rId2"/>
          <a:srcRect l="1" r="1047"/>
          <a:stretch/>
        </p:blipFill>
        <p:spPr>
          <a:xfrm>
            <a:off x="0" y="0"/>
            <a:ext cx="7587049" cy="5143500"/>
          </a:xfrm>
          <a:prstGeom prst="rect">
            <a:avLst/>
          </a:prstGeom>
        </p:spPr>
      </p:pic>
    </p:spTree>
    <p:extLst>
      <p:ext uri="{BB962C8B-B14F-4D97-AF65-F5344CB8AC3E}">
        <p14:creationId xmlns:p14="http://schemas.microsoft.com/office/powerpoint/2010/main" val="315043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19707C-3176-4A03-9FC1-B27E9369D135}"/>
              </a:ext>
            </a:extLst>
          </p:cNvPr>
          <p:cNvSpPr>
            <a:spLocks noGrp="1"/>
          </p:cNvSpPr>
          <p:nvPr>
            <p:ph type="sldNum" sz="quarter" idx="4294967295"/>
          </p:nvPr>
        </p:nvSpPr>
        <p:spPr/>
        <p:txBody>
          <a:bodyPr/>
          <a:lstStyle/>
          <a:p>
            <a:pPr>
              <a:defRPr/>
            </a:pPr>
            <a:fld id="{BF58DAA8-8A0A-46E0-B930-806F824C4460}" type="slidenum">
              <a:rPr lang="en-US" smtClean="0"/>
              <a:pPr>
                <a:defRPr/>
              </a:pPr>
              <a:t>22</a:t>
            </a:fld>
            <a:endParaRPr lang="en-US"/>
          </a:p>
        </p:txBody>
      </p:sp>
      <p:pic>
        <p:nvPicPr>
          <p:cNvPr id="3" name="Picture 2">
            <a:extLst>
              <a:ext uri="{FF2B5EF4-FFF2-40B4-BE49-F238E27FC236}">
                <a16:creationId xmlns:a16="http://schemas.microsoft.com/office/drawing/2014/main" id="{A05CC812-B440-4BB0-8BEB-5B74A8324D7A}"/>
              </a:ext>
            </a:extLst>
          </p:cNvPr>
          <p:cNvPicPr>
            <a:picLocks noChangeAspect="1"/>
          </p:cNvPicPr>
          <p:nvPr/>
        </p:nvPicPr>
        <p:blipFill rotWithShape="1">
          <a:blip r:embed="rId2"/>
          <a:srcRect r="805"/>
          <a:stretch/>
        </p:blipFill>
        <p:spPr>
          <a:xfrm>
            <a:off x="1" y="0"/>
            <a:ext cx="7648832" cy="5143500"/>
          </a:xfrm>
          <a:prstGeom prst="rect">
            <a:avLst/>
          </a:prstGeom>
        </p:spPr>
      </p:pic>
    </p:spTree>
    <p:extLst>
      <p:ext uri="{BB962C8B-B14F-4D97-AF65-F5344CB8AC3E}">
        <p14:creationId xmlns:p14="http://schemas.microsoft.com/office/powerpoint/2010/main" val="237511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36AEC-B403-48D7-810C-935D8048451A}"/>
              </a:ext>
            </a:extLst>
          </p:cNvPr>
          <p:cNvPicPr>
            <a:picLocks noChangeAspect="1"/>
          </p:cNvPicPr>
          <p:nvPr/>
        </p:nvPicPr>
        <p:blipFill>
          <a:blip r:embed="rId2"/>
          <a:stretch>
            <a:fillRect/>
          </a:stretch>
        </p:blipFill>
        <p:spPr>
          <a:xfrm>
            <a:off x="0" y="0"/>
            <a:ext cx="7615165" cy="5143500"/>
          </a:xfrm>
          <a:prstGeom prst="rect">
            <a:avLst/>
          </a:prstGeom>
        </p:spPr>
      </p:pic>
    </p:spTree>
    <p:extLst>
      <p:ext uri="{BB962C8B-B14F-4D97-AF65-F5344CB8AC3E}">
        <p14:creationId xmlns:p14="http://schemas.microsoft.com/office/powerpoint/2010/main" val="3991950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cebo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0475" y="605480"/>
            <a:ext cx="7430530" cy="4179673"/>
          </a:xfrm>
          <a:prstGeom prst="rect">
            <a:avLst/>
          </a:prstGeom>
        </p:spPr>
      </p:pic>
      <p:sp>
        <p:nvSpPr>
          <p:cNvPr id="3" name="Rechteck 2"/>
          <p:cNvSpPr/>
          <p:nvPr/>
        </p:nvSpPr>
        <p:spPr>
          <a:xfrm>
            <a:off x="2211859" y="605480"/>
            <a:ext cx="6079524" cy="4179673"/>
          </a:xfrm>
          <a:prstGeom prst="rect">
            <a:avLst/>
          </a:prstGeom>
          <a:noFill/>
          <a:ln w="28575">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p:cNvSpPr txBox="1"/>
          <p:nvPr/>
        </p:nvSpPr>
        <p:spPr>
          <a:xfrm>
            <a:off x="123568" y="188575"/>
            <a:ext cx="1841156" cy="2123658"/>
          </a:xfrm>
          <a:prstGeom prst="rect">
            <a:avLst/>
          </a:prstGeom>
          <a:noFill/>
        </p:spPr>
        <p:txBody>
          <a:bodyPr wrap="square" rtlCol="0">
            <a:spAutoFit/>
          </a:bodyPr>
          <a:lstStyle/>
          <a:p>
            <a:r>
              <a:rPr lang="de-AT" sz="4400" dirty="0">
                <a:solidFill>
                  <a:srgbClr val="003974"/>
                </a:solidFill>
                <a:latin typeface="Knockout HTF67-FullBantamwt" pitchFamily="50" charset="0"/>
              </a:rPr>
              <a:t>VIDEO</a:t>
            </a:r>
          </a:p>
          <a:p>
            <a:r>
              <a:rPr lang="de-AT" sz="4400" dirty="0">
                <a:solidFill>
                  <a:srgbClr val="003974"/>
                </a:solidFill>
                <a:latin typeface="Knockout HTF67-FullBantamwt" pitchFamily="50" charset="0"/>
              </a:rPr>
              <a:t>ON</a:t>
            </a:r>
          </a:p>
          <a:p>
            <a:r>
              <a:rPr lang="de-AT" sz="4400" dirty="0">
                <a:solidFill>
                  <a:srgbClr val="003974"/>
                </a:solidFill>
                <a:latin typeface="Knockout HTF67-FullBantamwt" pitchFamily="50" charset="0"/>
              </a:rPr>
              <a:t>FACEBOOK</a:t>
            </a:r>
          </a:p>
        </p:txBody>
      </p:sp>
    </p:spTree>
    <p:extLst>
      <p:ext uri="{BB962C8B-B14F-4D97-AF65-F5344CB8AC3E}">
        <p14:creationId xmlns:p14="http://schemas.microsoft.com/office/powerpoint/2010/main" val="8436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tagram Fe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4724" y="127630"/>
            <a:ext cx="5597623" cy="4790359"/>
          </a:xfrm>
          <a:prstGeom prst="rect">
            <a:avLst/>
          </a:prstGeom>
        </p:spPr>
      </p:pic>
      <p:sp>
        <p:nvSpPr>
          <p:cNvPr id="3" name="Rechteck 2"/>
          <p:cNvSpPr/>
          <p:nvPr/>
        </p:nvSpPr>
        <p:spPr>
          <a:xfrm>
            <a:off x="1964724" y="127630"/>
            <a:ext cx="5597623" cy="4790359"/>
          </a:xfrm>
          <a:prstGeom prst="rect">
            <a:avLst/>
          </a:prstGeom>
          <a:noFill/>
          <a:ln w="28575">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p:cNvSpPr txBox="1"/>
          <p:nvPr/>
        </p:nvSpPr>
        <p:spPr>
          <a:xfrm>
            <a:off x="123568" y="188575"/>
            <a:ext cx="1841156" cy="1446550"/>
          </a:xfrm>
          <a:prstGeom prst="rect">
            <a:avLst/>
          </a:prstGeom>
          <a:noFill/>
        </p:spPr>
        <p:txBody>
          <a:bodyPr wrap="square" rtlCol="0">
            <a:spAutoFit/>
          </a:bodyPr>
          <a:lstStyle/>
          <a:p>
            <a:r>
              <a:rPr lang="de-AT" sz="4400" dirty="0">
                <a:solidFill>
                  <a:srgbClr val="003974"/>
                </a:solidFill>
                <a:latin typeface="Knockout HTF67-FullBantamwt" pitchFamily="50" charset="0"/>
              </a:rPr>
              <a:t>INSTAGRAM</a:t>
            </a:r>
          </a:p>
          <a:p>
            <a:r>
              <a:rPr lang="de-AT" sz="4400" dirty="0">
                <a:solidFill>
                  <a:srgbClr val="003974"/>
                </a:solidFill>
                <a:latin typeface="Knockout HTF67-FullBantamwt" pitchFamily="50" charset="0"/>
              </a:rPr>
              <a:t>FEED</a:t>
            </a:r>
          </a:p>
        </p:txBody>
      </p:sp>
    </p:spTree>
    <p:extLst>
      <p:ext uri="{BB962C8B-B14F-4D97-AF65-F5344CB8AC3E}">
        <p14:creationId xmlns:p14="http://schemas.microsoft.com/office/powerpoint/2010/main" val="65481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tagram St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5961" y="188575"/>
            <a:ext cx="3923758" cy="4782910"/>
          </a:xfrm>
          <a:prstGeom prst="rect">
            <a:avLst/>
          </a:prstGeom>
          <a:ln w="38100">
            <a:solidFill>
              <a:srgbClr val="003974"/>
            </a:solidFill>
          </a:ln>
        </p:spPr>
      </p:pic>
      <p:sp>
        <p:nvSpPr>
          <p:cNvPr id="4" name="Textfeld 3"/>
          <p:cNvSpPr txBox="1"/>
          <p:nvPr/>
        </p:nvSpPr>
        <p:spPr>
          <a:xfrm>
            <a:off x="123568" y="188575"/>
            <a:ext cx="1841156" cy="1446550"/>
          </a:xfrm>
          <a:prstGeom prst="rect">
            <a:avLst/>
          </a:prstGeom>
          <a:noFill/>
        </p:spPr>
        <p:txBody>
          <a:bodyPr wrap="square" rtlCol="0">
            <a:spAutoFit/>
          </a:bodyPr>
          <a:lstStyle/>
          <a:p>
            <a:r>
              <a:rPr lang="de-AT" sz="4400" dirty="0">
                <a:solidFill>
                  <a:srgbClr val="003974"/>
                </a:solidFill>
                <a:latin typeface="Knockout HTF67-FullBantamwt" pitchFamily="50" charset="0"/>
              </a:rPr>
              <a:t>INSTAGRAM</a:t>
            </a:r>
          </a:p>
          <a:p>
            <a:r>
              <a:rPr lang="de-AT" sz="4400" dirty="0">
                <a:solidFill>
                  <a:srgbClr val="003974"/>
                </a:solidFill>
                <a:latin typeface="Knockout HTF67-FullBantamwt" pitchFamily="50" charset="0"/>
              </a:rPr>
              <a:t>STORY</a:t>
            </a:r>
          </a:p>
        </p:txBody>
      </p:sp>
    </p:spTree>
    <p:extLst>
      <p:ext uri="{BB962C8B-B14F-4D97-AF65-F5344CB8AC3E}">
        <p14:creationId xmlns:p14="http://schemas.microsoft.com/office/powerpoint/2010/main" val="320577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285750"/>
            <a:ext cx="7236760" cy="634603"/>
          </a:xfrm>
        </p:spPr>
        <p:txBody>
          <a:bodyPr/>
          <a:lstStyle/>
          <a:p>
            <a:r>
              <a:rPr lang="de-AT" dirty="0"/>
              <a:t>OUR  DIGITAL KIWANIS WORLD</a:t>
            </a:r>
          </a:p>
        </p:txBody>
      </p:sp>
      <p:pic>
        <p:nvPicPr>
          <p:cNvPr id="1026" name="Picture 2" descr="https://results.searchlock.com/image.php?encI=X55g9%3ADDiii.JXWaWcif%2F.4fDGbzTDSvN4+Nf99DigcJvB5fB5D3gav149DGbzTDbtDhfW5N1s9%2FWa4oSf%2F9fW5fB.%3Dgs"/>
          <p:cNvPicPr>
            <a:picLocks noChangeAspect="1" noChangeArrowheads="1"/>
          </p:cNvPicPr>
          <p:nvPr/>
        </p:nvPicPr>
        <p:blipFill rotWithShape="1">
          <a:blip r:embed="rId3">
            <a:extLst>
              <a:ext uri="{28A0092B-C50C-407E-A947-70E740481C1C}">
                <a14:useLocalDpi xmlns:a14="http://schemas.microsoft.com/office/drawing/2010/main" val="0"/>
              </a:ext>
            </a:extLst>
          </a:blip>
          <a:srcRect r="940"/>
          <a:stretch/>
        </p:blipFill>
        <p:spPr bwMode="auto">
          <a:xfrm>
            <a:off x="990600" y="1200912"/>
            <a:ext cx="2971802"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results.searchlock.com/image.php?encI=X55g9%3ADDmfN4fBf5ivNU.W5DigcJvB5fB5D3gav149DGbzTDbGDQ1Bog1sfoQ1Jf%2FvvUo1CWfB4f.g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results.searchlock.com/image.php?encI=X55g9%3ADDJvva434f9Xi1N.QWaf9.ivN4gNf99.JvVDGbzzDzzDVqFs%2FQ%2F.gBs"/>
          <p:cNvPicPr>
            <a:picLocks noChangeAspect="1" noChangeArrowheads="1"/>
          </p:cNvPicPr>
          <p:nvPr/>
        </p:nvPicPr>
        <p:blipFill rotWithShape="1">
          <a:blip r:embed="rId5">
            <a:extLst>
              <a:ext uri="{28A0092B-C50C-407E-A947-70E740481C1C}">
                <a14:useLocalDpi xmlns:a14="http://schemas.microsoft.com/office/drawing/2010/main" val="0"/>
              </a:ext>
            </a:extLst>
          </a:blip>
          <a:srcRect r="7177"/>
          <a:stretch/>
        </p:blipFill>
        <p:spPr bwMode="auto">
          <a:xfrm>
            <a:off x="4648200" y="1200150"/>
            <a:ext cx="29718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s://results.searchlock.com/image.php?encI=X55g9%3ADDV1NUf5WBsa1B4.JvVDigcJvB5fB5DVacav149DGbzHDzbD5iW55fNc%2FWN4cavsvc%2Ff1JXc99cztGb.%3Dgs"/>
          <p:cNvPicPr>
            <a:picLocks noChangeAspect="1" noChangeArrowheads="1"/>
          </p:cNvPicPr>
          <p:nvPr/>
        </p:nvPicPr>
        <p:blipFill rotWithShape="1">
          <a:blip r:embed="rId6">
            <a:extLst>
              <a:ext uri="{28A0092B-C50C-407E-A947-70E740481C1C}">
                <a14:useLocalDpi xmlns:a14="http://schemas.microsoft.com/office/drawing/2010/main" val="0"/>
              </a:ext>
            </a:extLst>
          </a:blip>
          <a:srcRect r="7131"/>
          <a:stretch/>
        </p:blipFill>
        <p:spPr bwMode="auto">
          <a:xfrm>
            <a:off x="990600" y="3133266"/>
            <a:ext cx="2971802"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s://results.searchlock.com/image.php?encI=X55g9%3ADDVf4W1z.9cB%2FJBfi9.JvVD%3DDBfi9JV9DGbzTozZDztTbtzzDzTbEGbcWB951sN1VcVBcbtFbotfzHGAf%2FtHQTfHH4EbQTFbGtfEF4tQFH.B%2FJBfi9c3YcGAAbczbbb.%3Dg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133950"/>
            <a:ext cx="29718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506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986FB3-7836-413E-A7D7-CBEEA24E3F6D}"/>
              </a:ext>
            </a:extLst>
          </p:cNvPr>
          <p:cNvSpPr>
            <a:spLocks noGrp="1"/>
          </p:cNvSpPr>
          <p:nvPr>
            <p:ph type="title"/>
          </p:nvPr>
        </p:nvSpPr>
        <p:spPr/>
        <p:txBody>
          <a:bodyPr/>
          <a:lstStyle/>
          <a:p>
            <a:r>
              <a:rPr lang="en-GB" dirty="0"/>
              <a:t>SOME STATISTICS</a:t>
            </a:r>
            <a:endParaRPr lang="en-US" dirty="0"/>
          </a:p>
        </p:txBody>
      </p:sp>
      <p:sp>
        <p:nvSpPr>
          <p:cNvPr id="10" name="Text Placeholder 9">
            <a:extLst>
              <a:ext uri="{FF2B5EF4-FFF2-40B4-BE49-F238E27FC236}">
                <a16:creationId xmlns:a16="http://schemas.microsoft.com/office/drawing/2014/main" id="{5D074C90-A050-4A2B-9DD5-6AA6C64FD367}"/>
              </a:ext>
            </a:extLst>
          </p:cNvPr>
          <p:cNvSpPr>
            <a:spLocks noGrp="1"/>
          </p:cNvSpPr>
          <p:nvPr>
            <p:ph type="body" idx="1"/>
          </p:nvPr>
        </p:nvSpPr>
        <p:spPr/>
        <p:txBody>
          <a:bodyPr/>
          <a:lstStyle/>
          <a:p>
            <a:r>
              <a:rPr lang="en-GB" dirty="0"/>
              <a:t>Social media is one of, if not the most popular online activity, with 4.2 billion users and </a:t>
            </a:r>
            <a:r>
              <a:rPr lang="en-GB" b="1" dirty="0"/>
              <a:t>3.2+ billion active users</a:t>
            </a:r>
          </a:p>
          <a:p>
            <a:r>
              <a:rPr lang="en-GB" dirty="0"/>
              <a:t>Nearly 50% of consumers depend on </a:t>
            </a:r>
            <a:r>
              <a:rPr lang="en-GB" b="1" dirty="0"/>
              <a:t>influencer recommendations </a:t>
            </a:r>
            <a:r>
              <a:rPr lang="en-GB" dirty="0"/>
              <a:t>when making a purchase decision</a:t>
            </a:r>
            <a:endParaRPr lang="en-US" dirty="0"/>
          </a:p>
        </p:txBody>
      </p:sp>
      <p:sp>
        <p:nvSpPr>
          <p:cNvPr id="8" name="TextBox 7">
            <a:extLst>
              <a:ext uri="{FF2B5EF4-FFF2-40B4-BE49-F238E27FC236}">
                <a16:creationId xmlns:a16="http://schemas.microsoft.com/office/drawing/2014/main" id="{00F6818A-ED04-4374-80D1-8C0DF019869D}"/>
              </a:ext>
            </a:extLst>
          </p:cNvPr>
          <p:cNvSpPr txBox="1"/>
          <p:nvPr/>
        </p:nvSpPr>
        <p:spPr>
          <a:xfrm>
            <a:off x="1066799" y="4516016"/>
            <a:ext cx="7696200" cy="276999"/>
          </a:xfrm>
          <a:prstGeom prst="rect">
            <a:avLst/>
          </a:prstGeom>
          <a:noFill/>
        </p:spPr>
        <p:txBody>
          <a:bodyPr wrap="square" rtlCol="0">
            <a:spAutoFit/>
          </a:bodyPr>
          <a:lstStyle/>
          <a:p>
            <a:pPr marL="203200" lvl="0">
              <a:spcBef>
                <a:spcPts val="640"/>
              </a:spcBef>
              <a:buClr>
                <a:srgbClr val="003974"/>
              </a:buClr>
              <a:buSzPct val="100000"/>
            </a:pPr>
            <a:r>
              <a:rPr lang="en-GB" sz="1200" i="1" dirty="0">
                <a:latin typeface="Arial" panose="020B0604020202020204" pitchFamily="34" charset="0"/>
                <a:ea typeface="Verdana"/>
                <a:cs typeface="Arial" panose="020B0604020202020204" pitchFamily="34" charset="0"/>
                <a:sym typeface="Verdana"/>
              </a:rPr>
              <a:t>Source: </a:t>
            </a:r>
            <a:r>
              <a:rPr lang="en-GB" sz="1200" i="1" dirty="0">
                <a:latin typeface="Arial" panose="020B0604020202020204" pitchFamily="34" charset="0"/>
                <a:ea typeface="Verdana"/>
                <a:cs typeface="Arial" panose="020B0604020202020204" pitchFamily="34" charset="0"/>
                <a:sym typeface="Verdana"/>
                <a:hlinkClick r:id="rId2"/>
              </a:rPr>
              <a:t>https://sharethis.com/fr/best-practices/2019/05/social-media-statistics-for-marketers-2019/</a:t>
            </a:r>
            <a:r>
              <a:rPr lang="en-GB" sz="1200" i="1" dirty="0">
                <a:latin typeface="Arial" panose="020B0604020202020204" pitchFamily="34" charset="0"/>
                <a:ea typeface="Verdana"/>
                <a:cs typeface="Arial" panose="020B0604020202020204" pitchFamily="34" charset="0"/>
                <a:sym typeface="Verdana"/>
              </a:rPr>
              <a:t> </a:t>
            </a:r>
            <a:endParaRPr lang="en-US" sz="1200" i="1"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402608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F3BEEC-B5E7-4C11-97FD-E746774EC02B}"/>
              </a:ext>
            </a:extLst>
          </p:cNvPr>
          <p:cNvSpPr>
            <a:spLocks noGrp="1"/>
          </p:cNvSpPr>
          <p:nvPr>
            <p:ph type="title"/>
          </p:nvPr>
        </p:nvSpPr>
        <p:spPr/>
        <p:txBody>
          <a:bodyPr/>
          <a:lstStyle/>
          <a:p>
            <a:r>
              <a:rPr lang="en-GB" dirty="0"/>
              <a:t>SOME STATISTICS</a:t>
            </a:r>
            <a:endParaRPr lang="en-US" dirty="0"/>
          </a:p>
        </p:txBody>
      </p:sp>
      <p:sp>
        <p:nvSpPr>
          <p:cNvPr id="2" name="Text Placeholder 1">
            <a:extLst>
              <a:ext uri="{FF2B5EF4-FFF2-40B4-BE49-F238E27FC236}">
                <a16:creationId xmlns:a16="http://schemas.microsoft.com/office/drawing/2014/main" id="{995DD678-FCE4-4800-9B42-C9EB4847911E}"/>
              </a:ext>
            </a:extLst>
          </p:cNvPr>
          <p:cNvSpPr>
            <a:spLocks noGrp="1"/>
          </p:cNvSpPr>
          <p:nvPr>
            <p:ph type="body" idx="1"/>
          </p:nvPr>
        </p:nvSpPr>
        <p:spPr/>
        <p:txBody>
          <a:bodyPr/>
          <a:lstStyle/>
          <a:p>
            <a:pPr marL="203200" indent="0">
              <a:buNone/>
            </a:pPr>
            <a:r>
              <a:rPr lang="en-GB" dirty="0"/>
              <a:t>Active social media users</a:t>
            </a:r>
          </a:p>
          <a:p>
            <a:r>
              <a:rPr lang="en-GB" dirty="0"/>
              <a:t>90.4% of millennials</a:t>
            </a:r>
          </a:p>
          <a:p>
            <a:r>
              <a:rPr lang="en-GB" dirty="0"/>
              <a:t>77.5% generation X</a:t>
            </a:r>
          </a:p>
          <a:p>
            <a:r>
              <a:rPr lang="en-GB" dirty="0"/>
              <a:t>48.2% baby boomers</a:t>
            </a:r>
            <a:endParaRPr lang="en-US" dirty="0"/>
          </a:p>
        </p:txBody>
      </p:sp>
      <p:sp>
        <p:nvSpPr>
          <p:cNvPr id="4" name="TextBox 3">
            <a:extLst>
              <a:ext uri="{FF2B5EF4-FFF2-40B4-BE49-F238E27FC236}">
                <a16:creationId xmlns:a16="http://schemas.microsoft.com/office/drawing/2014/main" id="{AE1F7F73-9807-41CE-9971-BEBC2E50535F}"/>
              </a:ext>
            </a:extLst>
          </p:cNvPr>
          <p:cNvSpPr txBox="1"/>
          <p:nvPr/>
        </p:nvSpPr>
        <p:spPr>
          <a:xfrm>
            <a:off x="1066799" y="4516016"/>
            <a:ext cx="7696200" cy="276999"/>
          </a:xfrm>
          <a:prstGeom prst="rect">
            <a:avLst/>
          </a:prstGeom>
          <a:noFill/>
        </p:spPr>
        <p:txBody>
          <a:bodyPr wrap="square" rtlCol="0">
            <a:spAutoFit/>
          </a:bodyPr>
          <a:lstStyle/>
          <a:p>
            <a:pPr marL="203200" lvl="0">
              <a:spcBef>
                <a:spcPts val="640"/>
              </a:spcBef>
              <a:buClr>
                <a:srgbClr val="003974"/>
              </a:buClr>
              <a:buSzPct val="100000"/>
            </a:pPr>
            <a:r>
              <a:rPr lang="en-GB" sz="1200" i="1" dirty="0">
                <a:latin typeface="Arial" panose="020B0604020202020204" pitchFamily="34" charset="0"/>
                <a:ea typeface="Verdana"/>
                <a:cs typeface="Arial" panose="020B0604020202020204" pitchFamily="34" charset="0"/>
                <a:sym typeface="Verdana"/>
              </a:rPr>
              <a:t>Source: </a:t>
            </a:r>
            <a:r>
              <a:rPr lang="en-GB" sz="1200" i="1" dirty="0">
                <a:latin typeface="Arial" panose="020B0604020202020204" pitchFamily="34" charset="0"/>
                <a:ea typeface="Verdana"/>
                <a:cs typeface="Arial" panose="020B0604020202020204" pitchFamily="34" charset="0"/>
                <a:sym typeface="Verdana"/>
                <a:hlinkClick r:id="rId2"/>
              </a:rPr>
              <a:t>https://sharethis.com/fr/best-practices/2019/05/social-media-statistics-for-marketers-2019/</a:t>
            </a:r>
            <a:r>
              <a:rPr lang="en-GB" sz="1200" i="1" dirty="0">
                <a:latin typeface="Arial" panose="020B0604020202020204" pitchFamily="34" charset="0"/>
                <a:ea typeface="Verdana"/>
                <a:cs typeface="Arial" panose="020B0604020202020204" pitchFamily="34" charset="0"/>
                <a:sym typeface="Verdana"/>
              </a:rPr>
              <a:t> </a:t>
            </a:r>
            <a:endParaRPr lang="en-US" sz="1200" i="1" dirty="0">
              <a:latin typeface="Arial" panose="020B0604020202020204" pitchFamily="34" charset="0"/>
              <a:ea typeface="Verdana"/>
              <a:cs typeface="Arial" panose="020B0604020202020204" pitchFamily="34" charset="0"/>
              <a:sym typeface="Verdana"/>
            </a:endParaRPr>
          </a:p>
        </p:txBody>
      </p:sp>
    </p:spTree>
    <p:extLst>
      <p:ext uri="{BB962C8B-B14F-4D97-AF65-F5344CB8AC3E}">
        <p14:creationId xmlns:p14="http://schemas.microsoft.com/office/powerpoint/2010/main" val="3293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9" presetClass="emph" presetSubtype="0" nodeType="withEffect">
                                  <p:stCondLst>
                                    <p:cond delay="0"/>
                                  </p:stCondLst>
                                  <p:childTnLst>
                                    <p:set>
                                      <p:cBhvr rctx="PPT">
                                        <p:cTn id="14" dur="indefinite"/>
                                        <p:tgtEl>
                                          <p:spTgt spid="2">
                                            <p:txEl>
                                              <p:pRg st="1" end="1"/>
                                            </p:txEl>
                                          </p:spTgt>
                                        </p:tgtEl>
                                        <p:attrNameLst>
                                          <p:attrName>style.opacity</p:attrName>
                                        </p:attrNameLst>
                                      </p:cBhvr>
                                      <p:to>
                                        <p:strVal val="0.2"/>
                                      </p:to>
                                    </p:set>
                                    <p:animEffect filter="image" prLst="opacity: 0.2">
                                      <p:cBhvr rctx="IE">
                                        <p:cTn id="15" dur="indefinite"/>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9" presetClass="emph" presetSubtype="0" nodeType="withEffect">
                                  <p:stCondLst>
                                    <p:cond delay="0"/>
                                  </p:stCondLst>
                                  <p:childTnLst>
                                    <p:set>
                                      <p:cBhvr rctx="PPT">
                                        <p:cTn id="22" dur="indefinite"/>
                                        <p:tgtEl>
                                          <p:spTgt spid="2">
                                            <p:txEl>
                                              <p:pRg st="2" end="2"/>
                                            </p:txEl>
                                          </p:spTgt>
                                        </p:tgtEl>
                                        <p:attrNameLst>
                                          <p:attrName>style.opacity</p:attrName>
                                        </p:attrNameLst>
                                      </p:cBhvr>
                                      <p:to>
                                        <p:strVal val="0.2"/>
                                      </p:to>
                                    </p:set>
                                    <p:animEffect filter="image" prLst="opacity: 0.2">
                                      <p:cBhvr rctx="IE">
                                        <p:cTn id="23"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57C7E-801F-4646-ACD5-F44B47C9D572}"/>
              </a:ext>
            </a:extLst>
          </p:cNvPr>
          <p:cNvSpPr>
            <a:spLocks noGrp="1"/>
          </p:cNvSpPr>
          <p:nvPr>
            <p:ph type="title"/>
          </p:nvPr>
        </p:nvSpPr>
        <p:spPr/>
        <p:txBody>
          <a:bodyPr/>
          <a:lstStyle/>
          <a:p>
            <a:r>
              <a:rPr lang="en-GB" dirty="0"/>
              <a:t>SOME STATISTICS</a:t>
            </a:r>
            <a:endParaRPr lang="en-US" dirty="0"/>
          </a:p>
        </p:txBody>
      </p:sp>
      <p:sp>
        <p:nvSpPr>
          <p:cNvPr id="2" name="Text Placeholder 1">
            <a:extLst>
              <a:ext uri="{FF2B5EF4-FFF2-40B4-BE49-F238E27FC236}">
                <a16:creationId xmlns:a16="http://schemas.microsoft.com/office/drawing/2014/main" id="{0272B08B-259E-4F29-9533-30E66E746CA8}"/>
              </a:ext>
            </a:extLst>
          </p:cNvPr>
          <p:cNvSpPr>
            <a:spLocks noGrp="1"/>
          </p:cNvSpPr>
          <p:nvPr>
            <p:ph type="body" idx="1"/>
          </p:nvPr>
        </p:nvSpPr>
        <p:spPr/>
        <p:txBody>
          <a:bodyPr/>
          <a:lstStyle/>
          <a:p>
            <a:r>
              <a:rPr lang="en-GB" dirty="0"/>
              <a:t>91% of social media users access their preferred channels via </a:t>
            </a:r>
            <a:r>
              <a:rPr lang="en-GB" b="1" dirty="0"/>
              <a:t>smartphone</a:t>
            </a:r>
          </a:p>
          <a:p>
            <a:r>
              <a:rPr lang="en-GB" dirty="0"/>
              <a:t>Social media users are 40 times more likely to </a:t>
            </a:r>
            <a:r>
              <a:rPr lang="en-GB" b="1" dirty="0"/>
              <a:t>share video content </a:t>
            </a:r>
            <a:r>
              <a:rPr lang="en-GB" dirty="0"/>
              <a:t>over other type</a:t>
            </a:r>
          </a:p>
          <a:p>
            <a:endParaRPr lang="en-US" dirty="0"/>
          </a:p>
        </p:txBody>
      </p:sp>
    </p:spTree>
    <p:extLst>
      <p:ext uri="{BB962C8B-B14F-4D97-AF65-F5344CB8AC3E}">
        <p14:creationId xmlns:p14="http://schemas.microsoft.com/office/powerpoint/2010/main" val="409799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VALUE OF SOCIAL MEDIA</a:t>
            </a:r>
          </a:p>
        </p:txBody>
      </p:sp>
      <p:sp>
        <p:nvSpPr>
          <p:cNvPr id="5" name="Text Placeholder 4"/>
          <p:cNvSpPr>
            <a:spLocks noGrp="1"/>
          </p:cNvSpPr>
          <p:nvPr>
            <p:ph type="body" idx="1"/>
          </p:nvPr>
        </p:nvSpPr>
        <p:spPr>
          <a:prstGeom prst="rect">
            <a:avLst/>
          </a:prstGeom>
        </p:spPr>
        <p:txBody>
          <a:bodyPr/>
          <a:lstStyle/>
          <a:p>
            <a:r>
              <a:rPr lang="en-US" sz="3200" dirty="0">
                <a:latin typeface="Garamond" pitchFamily="18" charset="0"/>
              </a:rPr>
              <a:t>Relatively inexpensive</a:t>
            </a:r>
          </a:p>
          <a:p>
            <a:r>
              <a:rPr lang="en-US" sz="3200" dirty="0">
                <a:latin typeface="Garamond" pitchFamily="18" charset="0"/>
              </a:rPr>
              <a:t>High possible reach</a:t>
            </a:r>
          </a:p>
          <a:p>
            <a:r>
              <a:rPr lang="en-US" sz="3200" dirty="0">
                <a:latin typeface="Garamond" pitchFamily="18" charset="0"/>
              </a:rPr>
              <a:t>Quick way to communicate</a:t>
            </a:r>
          </a:p>
          <a:p>
            <a:r>
              <a:rPr lang="en-US" sz="3200" dirty="0">
                <a:latin typeface="Garamond" pitchFamily="18" charset="0"/>
              </a:rPr>
              <a:t>Used by billions of people worldwide</a:t>
            </a:r>
          </a:p>
          <a:p>
            <a:r>
              <a:rPr lang="en-US" sz="3200" dirty="0">
                <a:latin typeface="Garamond" pitchFamily="18" charset="0"/>
              </a:rPr>
              <a:t>Data</a:t>
            </a:r>
          </a:p>
          <a:p>
            <a:pPr>
              <a:buFont typeface="Arial" pitchFamily="34" charset="0"/>
              <a:buChar char="•"/>
            </a:pPr>
            <a:endParaRPr lang="en-US" sz="3200"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9" presetClass="emph" presetSubtype="0" nodeType="withEffect">
                                  <p:stCondLst>
                                    <p:cond delay="0"/>
                                  </p:stCondLst>
                                  <p:childTnLst>
                                    <p:set>
                                      <p:cBhvr rctx="PPT">
                                        <p:cTn id="14" dur="indefinite"/>
                                        <p:tgtEl>
                                          <p:spTgt spid="5">
                                            <p:txEl>
                                              <p:pRg st="0" end="0"/>
                                            </p:txEl>
                                          </p:spTgt>
                                        </p:tgtEl>
                                        <p:attrNameLst>
                                          <p:attrName>style.opacity</p:attrName>
                                        </p:attrNameLst>
                                      </p:cBhvr>
                                      <p:to>
                                        <p:strVal val="0.2"/>
                                      </p:to>
                                    </p:set>
                                    <p:animEffect filter="image" prLst="opacity: 0.2">
                                      <p:cBhvr rctx="IE">
                                        <p:cTn id="15" dur="indefinite"/>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9" presetClass="emph" presetSubtype="0" nodeType="withEffect">
                                  <p:stCondLst>
                                    <p:cond delay="0"/>
                                  </p:stCondLst>
                                  <p:childTnLst>
                                    <p:set>
                                      <p:cBhvr rctx="PPT">
                                        <p:cTn id="22" dur="indefinite"/>
                                        <p:tgtEl>
                                          <p:spTgt spid="5">
                                            <p:txEl>
                                              <p:pRg st="1" end="1"/>
                                            </p:txEl>
                                          </p:spTgt>
                                        </p:tgtEl>
                                        <p:attrNameLst>
                                          <p:attrName>style.opacity</p:attrName>
                                        </p:attrNameLst>
                                      </p:cBhvr>
                                      <p:to>
                                        <p:strVal val="0.2"/>
                                      </p:to>
                                    </p:set>
                                    <p:animEffect filter="image" prLst="opacity: 0.2">
                                      <p:cBhvr rctx="IE">
                                        <p:cTn id="23" dur="indefinite"/>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par>
                                <p:cTn id="29" presetID="9" presetClass="emph" presetSubtype="0" nodeType="withEffect">
                                  <p:stCondLst>
                                    <p:cond delay="0"/>
                                  </p:stCondLst>
                                  <p:childTnLst>
                                    <p:set>
                                      <p:cBhvr rctx="PPT">
                                        <p:cTn id="30" dur="indefinite"/>
                                        <p:tgtEl>
                                          <p:spTgt spid="5">
                                            <p:txEl>
                                              <p:pRg st="2" end="2"/>
                                            </p:txEl>
                                          </p:spTgt>
                                        </p:tgtEl>
                                        <p:attrNameLst>
                                          <p:attrName>style.opacity</p:attrName>
                                        </p:attrNameLst>
                                      </p:cBhvr>
                                      <p:to>
                                        <p:strVal val="0.2"/>
                                      </p:to>
                                    </p:set>
                                    <p:animEffect filter="image" prLst="opacity: 0.2">
                                      <p:cBhvr rctx="IE">
                                        <p:cTn id="31" dur="indefinite"/>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par>
                                <p:cTn id="37" presetID="9" presetClass="emph" presetSubtype="0" nodeType="withEffect">
                                  <p:stCondLst>
                                    <p:cond delay="0"/>
                                  </p:stCondLst>
                                  <p:childTnLst>
                                    <p:set>
                                      <p:cBhvr rctx="PPT">
                                        <p:cTn id="38" dur="indefinite"/>
                                        <p:tgtEl>
                                          <p:spTgt spid="5">
                                            <p:txEl>
                                              <p:pRg st="3" end="3"/>
                                            </p:txEl>
                                          </p:spTgt>
                                        </p:tgtEl>
                                        <p:attrNameLst>
                                          <p:attrName>style.opacity</p:attrName>
                                        </p:attrNameLst>
                                      </p:cBhvr>
                                      <p:to>
                                        <p:strVal val="0.2"/>
                                      </p:to>
                                    </p:set>
                                    <p:animEffect filter="image" prLst="opacity: 0.2">
                                      <p:cBhvr rctx="IE">
                                        <p:cTn id="39" dur="indefinite"/>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2757A-4563-46B2-863C-5E06A02725C2}"/>
              </a:ext>
            </a:extLst>
          </p:cNvPr>
          <p:cNvSpPr>
            <a:spLocks noGrp="1"/>
          </p:cNvSpPr>
          <p:nvPr>
            <p:ph type="title"/>
          </p:nvPr>
        </p:nvSpPr>
        <p:spPr/>
        <p:txBody>
          <a:bodyPr/>
          <a:lstStyle/>
          <a:p>
            <a:r>
              <a:rPr lang="en-GB" dirty="0"/>
              <a:t>BEFORE GOING SOCIAL…</a:t>
            </a:r>
            <a:endParaRPr lang="en-US" dirty="0"/>
          </a:p>
        </p:txBody>
      </p:sp>
      <p:graphicFrame>
        <p:nvGraphicFramePr>
          <p:cNvPr id="5" name="Diagram 4">
            <a:extLst>
              <a:ext uri="{FF2B5EF4-FFF2-40B4-BE49-F238E27FC236}">
                <a16:creationId xmlns:a16="http://schemas.microsoft.com/office/drawing/2014/main" id="{59410892-4E15-4266-A25D-F9A9691881CE}"/>
              </a:ext>
            </a:extLst>
          </p:cNvPr>
          <p:cNvGraphicFramePr/>
          <p:nvPr>
            <p:extLst>
              <p:ext uri="{D42A27DB-BD31-4B8C-83A1-F6EECF244321}">
                <p14:modId xmlns:p14="http://schemas.microsoft.com/office/powerpoint/2010/main" val="4289934642"/>
              </p:ext>
            </p:extLst>
          </p:nvPr>
        </p:nvGraphicFramePr>
        <p:xfrm>
          <a:off x="1682621" y="1226372"/>
          <a:ext cx="6096000" cy="3566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4117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C625-89AF-479C-A83A-28816B14F709}"/>
              </a:ext>
            </a:extLst>
          </p:cNvPr>
          <p:cNvSpPr>
            <a:spLocks noGrp="1"/>
          </p:cNvSpPr>
          <p:nvPr>
            <p:ph type="title"/>
          </p:nvPr>
        </p:nvSpPr>
        <p:spPr/>
        <p:txBody>
          <a:bodyPr/>
          <a:lstStyle/>
          <a:p>
            <a:r>
              <a:rPr lang="en-US" dirty="0"/>
              <a:t>BABY BOOMERS</a:t>
            </a:r>
          </a:p>
        </p:txBody>
      </p:sp>
      <p:sp>
        <p:nvSpPr>
          <p:cNvPr id="3" name="Text Placeholder 2">
            <a:extLst>
              <a:ext uri="{FF2B5EF4-FFF2-40B4-BE49-F238E27FC236}">
                <a16:creationId xmlns:a16="http://schemas.microsoft.com/office/drawing/2014/main" id="{D8B84833-4595-4523-97AF-46AA0050142C}"/>
              </a:ext>
            </a:extLst>
          </p:cNvPr>
          <p:cNvSpPr>
            <a:spLocks noGrp="1"/>
          </p:cNvSpPr>
          <p:nvPr>
            <p:ph type="body" idx="1"/>
          </p:nvPr>
        </p:nvSpPr>
        <p:spPr>
          <a:xfrm>
            <a:off x="3600450" y="1563688"/>
            <a:ext cx="5086351" cy="3058416"/>
          </a:xfrm>
        </p:spPr>
        <p:txBody>
          <a:bodyPr>
            <a:normAutofit/>
          </a:bodyPr>
          <a:lstStyle/>
          <a:p>
            <a:r>
              <a:rPr lang="en-GB" sz="2000" dirty="0"/>
              <a:t>Respond better to positive messaging </a:t>
            </a:r>
          </a:p>
          <a:p>
            <a:r>
              <a:rPr lang="en-GB" sz="2000" dirty="0"/>
              <a:t>Focus on good instead of fear tactics </a:t>
            </a:r>
          </a:p>
          <a:p>
            <a:r>
              <a:rPr lang="en-GB" sz="2000" dirty="0"/>
              <a:t>They want to feel valued </a:t>
            </a:r>
          </a:p>
        </p:txBody>
      </p:sp>
      <p:pic>
        <p:nvPicPr>
          <p:cNvPr id="5" name="Picture 12" descr="A picture containing ground, pressure suit, clothing, person&#10;&#10;Description automatically generated">
            <a:extLst>
              <a:ext uri="{FF2B5EF4-FFF2-40B4-BE49-F238E27FC236}">
                <a16:creationId xmlns:a16="http://schemas.microsoft.com/office/drawing/2014/main" id="{D650D9EC-4827-4973-84BC-816B384C6BE5}"/>
              </a:ext>
            </a:extLst>
          </p:cNvPr>
          <p:cNvPicPr>
            <a:picLocks noChangeAspect="1"/>
          </p:cNvPicPr>
          <p:nvPr/>
        </p:nvPicPr>
        <p:blipFill>
          <a:blip r:embed="rId2"/>
          <a:stretch>
            <a:fillRect/>
          </a:stretch>
        </p:blipFill>
        <p:spPr>
          <a:xfrm>
            <a:off x="0" y="1106186"/>
            <a:ext cx="3039762" cy="4087075"/>
          </a:xfrm>
          <a:prstGeom prst="rect">
            <a:avLst/>
          </a:prstGeom>
        </p:spPr>
      </p:pic>
    </p:spTree>
    <p:extLst>
      <p:ext uri="{BB962C8B-B14F-4D97-AF65-F5344CB8AC3E}">
        <p14:creationId xmlns:p14="http://schemas.microsoft.com/office/powerpoint/2010/main" val="3733742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Lst>
</file>

<file path=ppt/theme/theme1.xml><?xml version="1.0" encoding="utf-8"?>
<a:theme xmlns:a="http://schemas.openxmlformats.org/drawingml/2006/main" name="Tite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8719E923BF1248AEFA6DBFBE7E9603" ma:contentTypeVersion="9" ma:contentTypeDescription="Create a new document." ma:contentTypeScope="" ma:versionID="a196a89f58d11ce4c15dad526df336b5">
  <xsd:schema xmlns:xsd="http://www.w3.org/2001/XMLSchema" xmlns:xs="http://www.w3.org/2001/XMLSchema" xmlns:p="http://schemas.microsoft.com/office/2006/metadata/properties" xmlns:ns2="9d16bf85-6cf1-4ffc-83f8-a897903abe38" xmlns:ns3="598b66ff-4eb9-477c-a531-ea704c6e62ce" targetNamespace="http://schemas.microsoft.com/office/2006/metadata/properties" ma:root="true" ma:fieldsID="0fabe1258e2e1f679d0a3e25dbd5f01d" ns2:_="" ns3:_="">
    <xsd:import namespace="9d16bf85-6cf1-4ffc-83f8-a897903abe38"/>
    <xsd:import namespace="598b66ff-4eb9-477c-a531-ea704c6e62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16bf85-6cf1-4ffc-83f8-a897903abe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8b66ff-4eb9-477c-a531-ea704c6e62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98b66ff-4eb9-477c-a531-ea704c6e62ce">
      <UserInfo>
        <DisplayName>Dolores Muniz</DisplayName>
        <AccountId>22</AccountId>
        <AccountType/>
      </UserInfo>
    </SharedWithUsers>
  </documentManagement>
</p:properties>
</file>

<file path=customXml/itemProps1.xml><?xml version="1.0" encoding="utf-8"?>
<ds:datastoreItem xmlns:ds="http://schemas.openxmlformats.org/officeDocument/2006/customXml" ds:itemID="{25F017A3-1896-49C7-BBA3-E6A0A1A2C7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16bf85-6cf1-4ffc-83f8-a897903abe38"/>
    <ds:schemaRef ds:uri="598b66ff-4eb9-477c-a531-ea704c6e62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F1773D-780B-45E5-9FE3-0F3256F73B32}">
  <ds:schemaRefs>
    <ds:schemaRef ds:uri="http://schemas.microsoft.com/sharepoint/v3/contenttype/forms"/>
  </ds:schemaRefs>
</ds:datastoreItem>
</file>

<file path=customXml/itemProps3.xml><?xml version="1.0" encoding="utf-8"?>
<ds:datastoreItem xmlns:ds="http://schemas.openxmlformats.org/officeDocument/2006/customXml" ds:itemID="{03FC43E1-EB7C-41DC-819A-946F862730CE}">
  <ds:schemaRefs>
    <ds:schemaRef ds:uri="http://schemas.microsoft.com/office/infopath/2007/PartnerControls"/>
    <ds:schemaRef ds:uri="http://purl.org/dc/elements/1.1/"/>
    <ds:schemaRef ds:uri="http://schemas.microsoft.com/office/2006/metadata/properties"/>
    <ds:schemaRef ds:uri="http://purl.org/dc/terms/"/>
    <ds:schemaRef ds:uri="598b66ff-4eb9-477c-a531-ea704c6e62ce"/>
    <ds:schemaRef ds:uri="http://schemas.microsoft.com/office/2006/documentManagement/types"/>
    <ds:schemaRef ds:uri="http://purl.org/dc/dcmitype/"/>
    <ds:schemaRef ds:uri="http://schemas.openxmlformats.org/package/2006/metadata/core-properties"/>
    <ds:schemaRef ds:uri="9d16bf85-6cf1-4ffc-83f8-a897903abe3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TotalTime>
  <Words>1919</Words>
  <Application>Microsoft Office PowerPoint</Application>
  <PresentationFormat>On-screen Show (16:9)</PresentationFormat>
  <Paragraphs>190</Paragraphs>
  <Slides>26</Slides>
  <Notes>13</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AvenirNext LT Pro Bold</vt:lpstr>
      <vt:lpstr>AvenirNext LT Pro Regular</vt:lpstr>
      <vt:lpstr>Calibri</vt:lpstr>
      <vt:lpstr>Courier New</vt:lpstr>
      <vt:lpstr>Garamond</vt:lpstr>
      <vt:lpstr>Knockout HTF67-FullBantamwt</vt:lpstr>
      <vt:lpstr>Knockout HTF69-FullLiteweight</vt:lpstr>
      <vt:lpstr>Noto Sans Symbols</vt:lpstr>
      <vt:lpstr>Times New Roman</vt:lpstr>
      <vt:lpstr>Verdana</vt:lpstr>
      <vt:lpstr>Titel</vt:lpstr>
      <vt:lpstr>Benutzerdefiniertes Design</vt:lpstr>
      <vt:lpstr>DIGITAL UPDATE</vt:lpstr>
      <vt:lpstr>PowerPoint Presentation</vt:lpstr>
      <vt:lpstr>OUR  DIGITAL KIWANIS WORLD</vt:lpstr>
      <vt:lpstr>SOME STATISTICS</vt:lpstr>
      <vt:lpstr>SOME STATISTICS</vt:lpstr>
      <vt:lpstr>SOME STATISTICS</vt:lpstr>
      <vt:lpstr>VALUE OF SOCIAL MEDIA</vt:lpstr>
      <vt:lpstr>BEFORE GOING SOCIAL…</vt:lpstr>
      <vt:lpstr>BABY BOOMERS</vt:lpstr>
      <vt:lpstr>GENERATION X</vt:lpstr>
      <vt:lpstr>MILLENIALS</vt:lpstr>
      <vt:lpstr>Generation Z</vt:lpstr>
      <vt:lpstr>WHAT DOES THIS MEAN?</vt:lpstr>
      <vt:lpstr>POSTING TIPS</vt:lpstr>
      <vt:lpstr>CONTENT CONTENT CONTENT </vt:lpstr>
      <vt:lpstr>PROMOTING AN EVENT</vt:lpstr>
      <vt:lpstr>SOCIAL MEDIA</vt:lpstr>
      <vt:lpstr>RESPONSE TIPS</vt:lpstr>
      <vt:lpstr>DIGITAL UPDATE</vt:lpstr>
      <vt:lpstr>KIWANIS ON SOCIAL MEDIA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Academy</dc:title>
  <dc:creator>Dolores Muniz</dc:creator>
  <cp:lastModifiedBy>Jan Van Hove</cp:lastModifiedBy>
  <cp:revision>60</cp:revision>
  <dcterms:created xsi:type="dcterms:W3CDTF">2019-12-17T14:54:30Z</dcterms:created>
  <dcterms:modified xsi:type="dcterms:W3CDTF">2020-07-05T18:56:39Z</dcterms:modified>
</cp:coreProperties>
</file>