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3" r:id="rId1"/>
  </p:sldMasterIdLst>
  <p:notesMasterIdLst>
    <p:notesMasterId r:id="rId65"/>
  </p:notesMasterIdLst>
  <p:handoutMasterIdLst>
    <p:handoutMasterId r:id="rId66"/>
  </p:handoutMasterIdLst>
  <p:sldIdLst>
    <p:sldId id="569" r:id="rId2"/>
    <p:sldId id="478" r:id="rId3"/>
    <p:sldId id="558" r:id="rId4"/>
    <p:sldId id="539" r:id="rId5"/>
    <p:sldId id="552" r:id="rId6"/>
    <p:sldId id="542" r:id="rId7"/>
    <p:sldId id="474" r:id="rId8"/>
    <p:sldId id="522" r:id="rId9"/>
    <p:sldId id="487" r:id="rId10"/>
    <p:sldId id="523" r:id="rId11"/>
    <p:sldId id="401" r:id="rId12"/>
    <p:sldId id="490" r:id="rId13"/>
    <p:sldId id="515" r:id="rId14"/>
    <p:sldId id="551" r:id="rId15"/>
    <p:sldId id="516" r:id="rId16"/>
    <p:sldId id="517" r:id="rId17"/>
    <p:sldId id="525" r:id="rId18"/>
    <p:sldId id="559" r:id="rId19"/>
    <p:sldId id="386" r:id="rId20"/>
    <p:sldId id="381" r:id="rId21"/>
    <p:sldId id="494" r:id="rId22"/>
    <p:sldId id="378" r:id="rId23"/>
    <p:sldId id="382" r:id="rId24"/>
    <p:sldId id="374" r:id="rId25"/>
    <p:sldId id="376" r:id="rId26"/>
    <p:sldId id="384" r:id="rId27"/>
    <p:sldId id="383" r:id="rId28"/>
    <p:sldId id="379" r:id="rId29"/>
    <p:sldId id="375" r:id="rId30"/>
    <p:sldId id="498" r:id="rId31"/>
    <p:sldId id="385" r:id="rId32"/>
    <p:sldId id="495" r:id="rId33"/>
    <p:sldId id="496" r:id="rId34"/>
    <p:sldId id="553" r:id="rId35"/>
    <p:sldId id="554" r:id="rId36"/>
    <p:sldId id="555" r:id="rId37"/>
    <p:sldId id="556" r:id="rId38"/>
    <p:sldId id="380" r:id="rId39"/>
    <p:sldId id="526" r:id="rId40"/>
    <p:sldId id="399" r:id="rId41"/>
    <p:sldId id="535" r:id="rId42"/>
    <p:sldId id="421" r:id="rId43"/>
    <p:sldId id="484" r:id="rId44"/>
    <p:sldId id="533" r:id="rId45"/>
    <p:sldId id="527" r:id="rId46"/>
    <p:sldId id="491" r:id="rId47"/>
    <p:sldId id="492" r:id="rId48"/>
    <p:sldId id="412" r:id="rId49"/>
    <p:sldId id="441" r:id="rId50"/>
    <p:sldId id="529" r:id="rId51"/>
    <p:sldId id="532" r:id="rId52"/>
    <p:sldId id="518" r:id="rId53"/>
    <p:sldId id="519" r:id="rId54"/>
    <p:sldId id="520" r:id="rId55"/>
    <p:sldId id="560" r:id="rId56"/>
    <p:sldId id="561" r:id="rId57"/>
    <p:sldId id="562" r:id="rId58"/>
    <p:sldId id="570" r:id="rId59"/>
    <p:sldId id="457" r:id="rId60"/>
    <p:sldId id="550" r:id="rId61"/>
    <p:sldId id="548" r:id="rId62"/>
    <p:sldId id="549" r:id="rId63"/>
    <p:sldId id="566" r:id="rId64"/>
  </p:sldIdLst>
  <p:sldSz cx="9144000" cy="5143500" type="screen16x9"/>
  <p:notesSz cx="6797675" cy="9926638"/>
  <p:embeddedFontLst>
    <p:embeddedFont>
      <p:font typeface="Avenir Next LT Pro" panose="020B0504020202020204" pitchFamily="34" charset="0"/>
      <p:regular r:id="rId67"/>
      <p:bold r:id="rId68"/>
      <p:italic r:id="rId69"/>
      <p:boldItalic r:id="rId70"/>
    </p:embeddedFont>
    <p:embeddedFont>
      <p:font typeface="Avenir Next LT Pro Light" panose="020B0304020202020204" pitchFamily="34" charset="0"/>
      <p:regular r:id="rId71"/>
      <p:italic r:id="rId72"/>
    </p:embeddedFont>
    <p:embeddedFont>
      <p:font typeface="AvenirNext LT Pro Bold" panose="020B0804020202020204" pitchFamily="34" charset="0"/>
      <p:bold r:id="rId73"/>
    </p:embeddedFont>
    <p:embeddedFont>
      <p:font typeface="Calibri" panose="020F0502020204030204" pitchFamily="34" charset="0"/>
      <p:regular r:id="rId74"/>
      <p:bold r:id="rId75"/>
      <p:italic r:id="rId76"/>
      <p:boldItalic r:id="rId77"/>
    </p:embeddedFont>
    <p:embeddedFont>
      <p:font typeface="Garamond" panose="02020404030301010803" pitchFamily="18" charset="0"/>
      <p:regular r:id="rId78"/>
      <p:bold r:id="rId79"/>
      <p:italic r:id="rId80"/>
    </p:embeddedFont>
    <p:embeddedFont>
      <p:font typeface="Gill Sans MT Condensed" panose="020B0506020104020203" pitchFamily="34" charset="0"/>
      <p:regular r:id="rId81"/>
    </p:embeddedFont>
    <p:embeddedFont>
      <p:font typeface="Knockout" panose="020B0604020202020204"/>
      <p:regular r:id="rId82"/>
    </p:embeddedFont>
    <p:embeddedFont>
      <p:font typeface="Knockout HTF69-FullLiteweight" pitchFamily="50" charset="0"/>
      <p:regular r:id="rId83"/>
    </p:embeddedFont>
    <p:embeddedFont>
      <p:font typeface="Verdana" panose="020B060403050404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AAA9AA"/>
    <a:srgbClr val="B4975A"/>
    <a:srgbClr val="9AC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76742" autoAdjust="0"/>
  </p:normalViewPr>
  <p:slideViewPr>
    <p:cSldViewPr>
      <p:cViewPr varScale="1">
        <p:scale>
          <a:sx n="117" d="100"/>
          <a:sy n="117" d="100"/>
        </p:scale>
        <p:origin x="1572" y="9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24252"/>
    </p:cViewPr>
  </p:sorterViewPr>
  <p:notesViewPr>
    <p:cSldViewPr>
      <p:cViewPr varScale="1">
        <p:scale>
          <a:sx n="53" d="100"/>
          <a:sy n="53" d="100"/>
        </p:scale>
        <p:origin x="-2874" y="-84"/>
      </p:cViewPr>
      <p:guideLst>
        <p:guide orient="horz" pos="3127"/>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handoutMaster" Target="handoutMasters/handout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D:\Kiwanis%20-%20MSC%20Dropbox\Operations\2019-20%20KI-EF%20Growth%20-%20Membership%20-%20Formula\Statistics\Jeff\The%20Numb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Kiwanis%20-%20MSC%20Dropbox\Operations\2019-20%20KI-EF%20Growth%20-%20Membership%20-%20Formula\Growth%20Summit\stats\Europe%20member%20info%20141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Kiwanis%20-%20MSC%20Dropbox\Operations\2019-20%20KI-EF%20Growth%20-%20Membership%20-%20Formula\Growth%20Summit\stats\Europe%20member%20info%20141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Kiwanis%20-%20MSC%20Dropbox\Operations\2019-20%20KI-EF%20Growth%20-%20Membership%20-%20Formula\Growth%20Summit\stats\Europe%20member%20info%20141020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4400" dirty="0">
                <a:solidFill>
                  <a:srgbClr val="B4975A"/>
                </a:solidFill>
                <a:latin typeface="Knockout" panose="02000608030000020004" pitchFamily="2" charset="0"/>
              </a:rPr>
              <a:t>NEW CLUB OPENINGS IN EUROPE</a:t>
            </a:r>
            <a:endParaRPr lang="nl-BE" sz="1000" dirty="0">
              <a:solidFill>
                <a:srgbClr val="B4975A"/>
              </a:solidFill>
              <a:latin typeface="Knockout" panose="02000608030000020004"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lineChart>
        <c:grouping val="standard"/>
        <c:varyColors val="0"/>
        <c:ser>
          <c:idx val="0"/>
          <c:order val="0"/>
          <c:spPr>
            <a:ln w="28575" cap="rnd">
              <a:solidFill>
                <a:srgbClr val="003974"/>
              </a:solidFill>
              <a:round/>
            </a:ln>
            <a:effectLst/>
          </c:spPr>
          <c:marker>
            <c:symbol val="none"/>
          </c:marker>
          <c:dLbls>
            <c:dLbl>
              <c:idx val="0"/>
              <c:layout>
                <c:manualLayout>
                  <c:x val="-1.524479624743477E-2"/>
                  <c:y val="-2.0774315391879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FC-4838-8E33-2069AFC1072F}"/>
                </c:ext>
              </c:extLst>
            </c:dLbl>
            <c:dLbl>
              <c:idx val="1"/>
              <c:layout>
                <c:manualLayout>
                  <c:x val="0"/>
                  <c:y val="-1.1331444759206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FC-4838-8E33-2069AFC1072F}"/>
                </c:ext>
              </c:extLst>
            </c:dLbl>
            <c:dLbl>
              <c:idx val="2"/>
              <c:layout>
                <c:manualLayout>
                  <c:x val="0"/>
                  <c:y val="-1.3220018885741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FC-4838-8E33-2069AFC1072F}"/>
                </c:ext>
              </c:extLst>
            </c:dLbl>
            <c:dLbl>
              <c:idx val="5"/>
              <c:layout>
                <c:manualLayout>
                  <c:x val="-4.2997646549513434E-17"/>
                  <c:y val="2.2662889518413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FC-4838-8E33-2069AFC1072F}"/>
                </c:ext>
              </c:extLst>
            </c:dLbl>
            <c:dLbl>
              <c:idx val="7"/>
              <c:layout>
                <c:manualLayout>
                  <c:x val="-9.3814130753445604E-3"/>
                  <c:y val="-1.69971671388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FC-4838-8E33-2069AFC107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'Kiwanis Club &amp; Member #''s'!$B$2:$S$2</c:f>
              <c:numCache>
                <c:formatCode>m/d/yyyy</c:formatCode>
                <c:ptCount val="18"/>
                <c:pt idx="0">
                  <c:v>37530</c:v>
                </c:pt>
                <c:pt idx="1">
                  <c:v>37895</c:v>
                </c:pt>
                <c:pt idx="2">
                  <c:v>38261</c:v>
                </c:pt>
                <c:pt idx="3">
                  <c:v>38626</c:v>
                </c:pt>
                <c:pt idx="4">
                  <c:v>38991</c:v>
                </c:pt>
                <c:pt idx="5">
                  <c:v>39356</c:v>
                </c:pt>
                <c:pt idx="6">
                  <c:v>39722</c:v>
                </c:pt>
                <c:pt idx="7">
                  <c:v>40087</c:v>
                </c:pt>
                <c:pt idx="8">
                  <c:v>40452</c:v>
                </c:pt>
                <c:pt idx="9">
                  <c:v>40817</c:v>
                </c:pt>
                <c:pt idx="10">
                  <c:v>41183</c:v>
                </c:pt>
                <c:pt idx="11">
                  <c:v>41548</c:v>
                </c:pt>
                <c:pt idx="12">
                  <c:v>41913</c:v>
                </c:pt>
                <c:pt idx="13">
                  <c:v>42278</c:v>
                </c:pt>
                <c:pt idx="14">
                  <c:v>42644</c:v>
                </c:pt>
                <c:pt idx="15">
                  <c:v>43009</c:v>
                </c:pt>
                <c:pt idx="16">
                  <c:v>43374</c:v>
                </c:pt>
                <c:pt idx="17">
                  <c:v>43739</c:v>
                </c:pt>
              </c:numCache>
            </c:numRef>
          </c:cat>
          <c:val>
            <c:numRef>
              <c:f>'Kiwanis Club &amp; Member #''s'!$B$14:$S$14</c:f>
              <c:numCache>
                <c:formatCode>General</c:formatCode>
                <c:ptCount val="18"/>
                <c:pt idx="0">
                  <c:v>50</c:v>
                </c:pt>
                <c:pt idx="1">
                  <c:v>48</c:v>
                </c:pt>
                <c:pt idx="2">
                  <c:v>45</c:v>
                </c:pt>
                <c:pt idx="3">
                  <c:v>44</c:v>
                </c:pt>
                <c:pt idx="4">
                  <c:v>28</c:v>
                </c:pt>
                <c:pt idx="5">
                  <c:v>23</c:v>
                </c:pt>
                <c:pt idx="6">
                  <c:v>22</c:v>
                </c:pt>
                <c:pt idx="7">
                  <c:v>32</c:v>
                </c:pt>
                <c:pt idx="8">
                  <c:v>30</c:v>
                </c:pt>
                <c:pt idx="9">
                  <c:v>25</c:v>
                </c:pt>
                <c:pt idx="10">
                  <c:v>33</c:v>
                </c:pt>
                <c:pt idx="11">
                  <c:v>31</c:v>
                </c:pt>
                <c:pt idx="12">
                  <c:v>24</c:v>
                </c:pt>
                <c:pt idx="13">
                  <c:v>38</c:v>
                </c:pt>
                <c:pt idx="14">
                  <c:v>22</c:v>
                </c:pt>
                <c:pt idx="15">
                  <c:v>32</c:v>
                </c:pt>
                <c:pt idx="16">
                  <c:v>35</c:v>
                </c:pt>
                <c:pt idx="17">
                  <c:v>30</c:v>
                </c:pt>
              </c:numCache>
            </c:numRef>
          </c:val>
          <c:smooth val="0"/>
          <c:extLst>
            <c:ext xmlns:c16="http://schemas.microsoft.com/office/drawing/2014/chart" uri="{C3380CC4-5D6E-409C-BE32-E72D297353CC}">
              <c16:uniqueId val="{00000005-18FC-4838-8E33-2069AFC1072F}"/>
            </c:ext>
          </c:extLst>
        </c:ser>
        <c:dLbls>
          <c:showLegendKey val="0"/>
          <c:showVal val="0"/>
          <c:showCatName val="0"/>
          <c:showSerName val="0"/>
          <c:showPercent val="0"/>
          <c:showBubbleSize val="0"/>
        </c:dLbls>
        <c:smooth val="0"/>
        <c:axId val="1912024992"/>
        <c:axId val="67809040"/>
      </c:lineChart>
      <c:dateAx>
        <c:axId val="19120249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67809040"/>
        <c:crosses val="autoZero"/>
        <c:auto val="1"/>
        <c:lblOffset val="100"/>
        <c:baseTimeUnit val="years"/>
      </c:dateAx>
      <c:valAx>
        <c:axId val="67809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912024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[Europe member info 14102019.xlsx]Blad3!Draaitabel3</c:name>
    <c:fmtId val="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Blad3!$B$3</c:f>
              <c:strCache>
                <c:ptCount val="1"/>
                <c:pt idx="0">
                  <c:v>Som van &lt;= 5</c:v>
                </c:pt>
              </c:strCache>
            </c:strRef>
          </c:tx>
          <c:spPr>
            <a:solidFill>
              <a:srgbClr val="C0000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Blad3!$B$4:$B$22</c:f>
              <c:numCache>
                <c:formatCode>General</c:formatCode>
                <c:ptCount val="18"/>
                <c:pt idx="0">
                  <c:v>2</c:v>
                </c:pt>
                <c:pt idx="1">
                  <c:v>0</c:v>
                </c:pt>
                <c:pt idx="2">
                  <c:v>0</c:v>
                </c:pt>
                <c:pt idx="3">
                  <c:v>0</c:v>
                </c:pt>
                <c:pt idx="4">
                  <c:v>0</c:v>
                </c:pt>
                <c:pt idx="5">
                  <c:v>9</c:v>
                </c:pt>
                <c:pt idx="6">
                  <c:v>0</c:v>
                </c:pt>
                <c:pt idx="7">
                  <c:v>3</c:v>
                </c:pt>
                <c:pt idx="8">
                  <c:v>0</c:v>
                </c:pt>
                <c:pt idx="9">
                  <c:v>0</c:v>
                </c:pt>
                <c:pt idx="10">
                  <c:v>1</c:v>
                </c:pt>
                <c:pt idx="11">
                  <c:v>4</c:v>
                </c:pt>
                <c:pt idx="12">
                  <c:v>2</c:v>
                </c:pt>
                <c:pt idx="13">
                  <c:v>6</c:v>
                </c:pt>
                <c:pt idx="14">
                  <c:v>8</c:v>
                </c:pt>
                <c:pt idx="15">
                  <c:v>10</c:v>
                </c:pt>
                <c:pt idx="16">
                  <c:v>6</c:v>
                </c:pt>
                <c:pt idx="17">
                  <c:v>0</c:v>
                </c:pt>
              </c:numCache>
            </c:numRef>
          </c:val>
          <c:extLst>
            <c:ext xmlns:c16="http://schemas.microsoft.com/office/drawing/2014/chart" uri="{C3380CC4-5D6E-409C-BE32-E72D297353CC}">
              <c16:uniqueId val="{00000000-991E-432F-82F5-EDE417A66D0F}"/>
            </c:ext>
          </c:extLst>
        </c:ser>
        <c:ser>
          <c:idx val="1"/>
          <c:order val="1"/>
          <c:tx>
            <c:strRef>
              <c:f>Blad3!$C$3</c:f>
              <c:strCache>
                <c:ptCount val="1"/>
                <c:pt idx="0">
                  <c:v>Som van &gt;5 &amp; &lt;10</c:v>
                </c:pt>
              </c:strCache>
            </c:strRef>
          </c:tx>
          <c:spPr>
            <a:solidFill>
              <a:srgbClr val="C0000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Blad3!$C$4:$C$22</c:f>
              <c:numCache>
                <c:formatCode>General</c:formatCode>
                <c:ptCount val="18"/>
                <c:pt idx="0">
                  <c:v>0</c:v>
                </c:pt>
                <c:pt idx="1">
                  <c:v>0</c:v>
                </c:pt>
                <c:pt idx="2">
                  <c:v>2</c:v>
                </c:pt>
                <c:pt idx="3">
                  <c:v>0</c:v>
                </c:pt>
                <c:pt idx="4">
                  <c:v>0</c:v>
                </c:pt>
                <c:pt idx="5">
                  <c:v>1</c:v>
                </c:pt>
                <c:pt idx="6">
                  <c:v>1</c:v>
                </c:pt>
                <c:pt idx="7">
                  <c:v>0</c:v>
                </c:pt>
                <c:pt idx="8">
                  <c:v>5</c:v>
                </c:pt>
                <c:pt idx="9">
                  <c:v>2</c:v>
                </c:pt>
                <c:pt idx="10">
                  <c:v>2</c:v>
                </c:pt>
                <c:pt idx="11">
                  <c:v>5</c:v>
                </c:pt>
                <c:pt idx="12">
                  <c:v>0</c:v>
                </c:pt>
                <c:pt idx="13">
                  <c:v>5</c:v>
                </c:pt>
                <c:pt idx="14">
                  <c:v>11</c:v>
                </c:pt>
                <c:pt idx="15">
                  <c:v>13</c:v>
                </c:pt>
                <c:pt idx="16">
                  <c:v>19</c:v>
                </c:pt>
                <c:pt idx="17">
                  <c:v>0</c:v>
                </c:pt>
              </c:numCache>
            </c:numRef>
          </c:val>
          <c:extLst>
            <c:ext xmlns:c16="http://schemas.microsoft.com/office/drawing/2014/chart" uri="{C3380CC4-5D6E-409C-BE32-E72D297353CC}">
              <c16:uniqueId val="{00000001-991E-432F-82F5-EDE417A66D0F}"/>
            </c:ext>
          </c:extLst>
        </c:ser>
        <c:ser>
          <c:idx val="2"/>
          <c:order val="2"/>
          <c:tx>
            <c:strRef>
              <c:f>Blad3!$D$3</c:f>
              <c:strCache>
                <c:ptCount val="1"/>
                <c:pt idx="0">
                  <c:v>Som van &lt;=10 &amp; &lt;15</c:v>
                </c:pt>
              </c:strCache>
            </c:strRef>
          </c:tx>
          <c:spPr>
            <a:solidFill>
              <a:srgbClr val="C0000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Blad3!$D$4:$D$22</c:f>
              <c:numCache>
                <c:formatCode>General</c:formatCode>
                <c:ptCount val="18"/>
                <c:pt idx="0">
                  <c:v>0</c:v>
                </c:pt>
                <c:pt idx="1">
                  <c:v>0</c:v>
                </c:pt>
                <c:pt idx="2">
                  <c:v>4</c:v>
                </c:pt>
                <c:pt idx="3">
                  <c:v>0</c:v>
                </c:pt>
                <c:pt idx="4">
                  <c:v>1</c:v>
                </c:pt>
                <c:pt idx="5">
                  <c:v>2</c:v>
                </c:pt>
                <c:pt idx="6">
                  <c:v>0</c:v>
                </c:pt>
                <c:pt idx="7">
                  <c:v>1</c:v>
                </c:pt>
                <c:pt idx="8">
                  <c:v>6</c:v>
                </c:pt>
                <c:pt idx="9">
                  <c:v>6</c:v>
                </c:pt>
                <c:pt idx="10">
                  <c:v>11</c:v>
                </c:pt>
                <c:pt idx="11">
                  <c:v>19</c:v>
                </c:pt>
                <c:pt idx="12">
                  <c:v>3</c:v>
                </c:pt>
                <c:pt idx="13">
                  <c:v>15</c:v>
                </c:pt>
                <c:pt idx="14">
                  <c:v>24</c:v>
                </c:pt>
                <c:pt idx="15">
                  <c:v>33</c:v>
                </c:pt>
                <c:pt idx="16">
                  <c:v>55</c:v>
                </c:pt>
                <c:pt idx="17">
                  <c:v>4</c:v>
                </c:pt>
              </c:numCache>
            </c:numRef>
          </c:val>
          <c:extLst>
            <c:ext xmlns:c16="http://schemas.microsoft.com/office/drawing/2014/chart" uri="{C3380CC4-5D6E-409C-BE32-E72D297353CC}">
              <c16:uniqueId val="{00000002-991E-432F-82F5-EDE417A66D0F}"/>
            </c:ext>
          </c:extLst>
        </c:ser>
        <c:ser>
          <c:idx val="3"/>
          <c:order val="3"/>
          <c:tx>
            <c:strRef>
              <c:f>Blad3!$E$3</c:f>
              <c:strCache>
                <c:ptCount val="1"/>
                <c:pt idx="0">
                  <c:v>Som van &gt;=15</c:v>
                </c:pt>
              </c:strCache>
            </c:strRef>
          </c:tx>
          <c:spPr>
            <a:solidFill>
              <a:srgbClr val="92D05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Blad3!$E$4:$E$22</c:f>
              <c:numCache>
                <c:formatCode>General</c:formatCode>
                <c:ptCount val="18"/>
                <c:pt idx="0">
                  <c:v>2</c:v>
                </c:pt>
                <c:pt idx="1">
                  <c:v>2</c:v>
                </c:pt>
                <c:pt idx="2">
                  <c:v>2</c:v>
                </c:pt>
                <c:pt idx="3">
                  <c:v>3</c:v>
                </c:pt>
                <c:pt idx="4">
                  <c:v>3</c:v>
                </c:pt>
                <c:pt idx="5">
                  <c:v>4</c:v>
                </c:pt>
                <c:pt idx="6">
                  <c:v>4</c:v>
                </c:pt>
                <c:pt idx="7">
                  <c:v>5</c:v>
                </c:pt>
                <c:pt idx="8">
                  <c:v>23</c:v>
                </c:pt>
                <c:pt idx="9">
                  <c:v>26</c:v>
                </c:pt>
                <c:pt idx="10">
                  <c:v>37</c:v>
                </c:pt>
                <c:pt idx="11">
                  <c:v>76</c:v>
                </c:pt>
                <c:pt idx="12">
                  <c:v>82</c:v>
                </c:pt>
                <c:pt idx="13">
                  <c:v>110</c:v>
                </c:pt>
                <c:pt idx="14">
                  <c:v>111</c:v>
                </c:pt>
                <c:pt idx="15">
                  <c:v>144</c:v>
                </c:pt>
                <c:pt idx="16">
                  <c:v>161</c:v>
                </c:pt>
                <c:pt idx="17">
                  <c:v>202</c:v>
                </c:pt>
              </c:numCache>
            </c:numRef>
          </c:val>
          <c:extLst>
            <c:ext xmlns:c16="http://schemas.microsoft.com/office/drawing/2014/chart" uri="{C3380CC4-5D6E-409C-BE32-E72D297353CC}">
              <c16:uniqueId val="{00000003-991E-432F-82F5-EDE417A66D0F}"/>
            </c:ext>
          </c:extLst>
        </c:ser>
        <c:dLbls>
          <c:showLegendKey val="0"/>
          <c:showVal val="0"/>
          <c:showCatName val="0"/>
          <c:showSerName val="0"/>
          <c:showPercent val="0"/>
          <c:showBubbleSize val="0"/>
        </c:dLbls>
        <c:gapWidth val="219"/>
        <c:overlap val="100"/>
        <c:axId val="1589469103"/>
        <c:axId val="999949951"/>
      </c:barChart>
      <c:catAx>
        <c:axId val="158946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999949951"/>
        <c:crosses val="autoZero"/>
        <c:auto val="1"/>
        <c:lblAlgn val="ctr"/>
        <c:lblOffset val="100"/>
        <c:noMultiLvlLbl val="0"/>
      </c:catAx>
      <c:valAx>
        <c:axId val="9999499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946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[Europe member info 14102019.xlsx]Blad3!Draaitabel3</c:name>
    <c:fmtId val="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Blad3!$B$3</c:f>
              <c:strCache>
                <c:ptCount val="1"/>
                <c:pt idx="0">
                  <c:v>Som van &lt;= 5</c:v>
                </c:pt>
              </c:strCache>
            </c:strRef>
          </c:tx>
          <c:spPr>
            <a:solidFill>
              <a:schemeClr val="tx1"/>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Blad3!$B$4:$B$22</c:f>
              <c:numCache>
                <c:formatCode>General</c:formatCode>
                <c:ptCount val="18"/>
                <c:pt idx="0">
                  <c:v>2</c:v>
                </c:pt>
                <c:pt idx="1">
                  <c:v>0</c:v>
                </c:pt>
                <c:pt idx="2">
                  <c:v>0</c:v>
                </c:pt>
                <c:pt idx="3">
                  <c:v>0</c:v>
                </c:pt>
                <c:pt idx="4">
                  <c:v>0</c:v>
                </c:pt>
                <c:pt idx="5">
                  <c:v>9</c:v>
                </c:pt>
                <c:pt idx="6">
                  <c:v>0</c:v>
                </c:pt>
                <c:pt idx="7">
                  <c:v>3</c:v>
                </c:pt>
                <c:pt idx="8">
                  <c:v>0</c:v>
                </c:pt>
                <c:pt idx="9">
                  <c:v>0</c:v>
                </c:pt>
                <c:pt idx="10">
                  <c:v>1</c:v>
                </c:pt>
                <c:pt idx="11">
                  <c:v>4</c:v>
                </c:pt>
                <c:pt idx="12">
                  <c:v>2</c:v>
                </c:pt>
                <c:pt idx="13">
                  <c:v>6</c:v>
                </c:pt>
                <c:pt idx="14">
                  <c:v>8</c:v>
                </c:pt>
                <c:pt idx="15">
                  <c:v>10</c:v>
                </c:pt>
                <c:pt idx="16">
                  <c:v>6</c:v>
                </c:pt>
                <c:pt idx="17">
                  <c:v>0</c:v>
                </c:pt>
              </c:numCache>
            </c:numRef>
          </c:val>
          <c:extLst>
            <c:ext xmlns:c16="http://schemas.microsoft.com/office/drawing/2014/chart" uri="{C3380CC4-5D6E-409C-BE32-E72D297353CC}">
              <c16:uniqueId val="{00000000-991E-432F-82F5-EDE417A66D0F}"/>
            </c:ext>
          </c:extLst>
        </c:ser>
        <c:ser>
          <c:idx val="1"/>
          <c:order val="1"/>
          <c:tx>
            <c:strRef>
              <c:f>Blad3!$C$3</c:f>
              <c:strCache>
                <c:ptCount val="1"/>
                <c:pt idx="0">
                  <c:v>Som van &gt;5 &amp; &lt;10</c:v>
                </c:pt>
              </c:strCache>
            </c:strRef>
          </c:tx>
          <c:spPr>
            <a:solidFill>
              <a:srgbClr val="C0000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Blad3!$C$4:$C$22</c:f>
              <c:numCache>
                <c:formatCode>General</c:formatCode>
                <c:ptCount val="18"/>
                <c:pt idx="0">
                  <c:v>0</c:v>
                </c:pt>
                <c:pt idx="1">
                  <c:v>0</c:v>
                </c:pt>
                <c:pt idx="2">
                  <c:v>2</c:v>
                </c:pt>
                <c:pt idx="3">
                  <c:v>0</c:v>
                </c:pt>
                <c:pt idx="4">
                  <c:v>0</c:v>
                </c:pt>
                <c:pt idx="5">
                  <c:v>1</c:v>
                </c:pt>
                <c:pt idx="6">
                  <c:v>1</c:v>
                </c:pt>
                <c:pt idx="7">
                  <c:v>0</c:v>
                </c:pt>
                <c:pt idx="8">
                  <c:v>5</c:v>
                </c:pt>
                <c:pt idx="9">
                  <c:v>2</c:v>
                </c:pt>
                <c:pt idx="10">
                  <c:v>2</c:v>
                </c:pt>
                <c:pt idx="11">
                  <c:v>5</c:v>
                </c:pt>
                <c:pt idx="12">
                  <c:v>0</c:v>
                </c:pt>
                <c:pt idx="13">
                  <c:v>5</c:v>
                </c:pt>
                <c:pt idx="14">
                  <c:v>11</c:v>
                </c:pt>
                <c:pt idx="15">
                  <c:v>13</c:v>
                </c:pt>
                <c:pt idx="16">
                  <c:v>19</c:v>
                </c:pt>
                <c:pt idx="17">
                  <c:v>0</c:v>
                </c:pt>
              </c:numCache>
            </c:numRef>
          </c:val>
          <c:extLst>
            <c:ext xmlns:c16="http://schemas.microsoft.com/office/drawing/2014/chart" uri="{C3380CC4-5D6E-409C-BE32-E72D297353CC}">
              <c16:uniqueId val="{00000001-991E-432F-82F5-EDE417A66D0F}"/>
            </c:ext>
          </c:extLst>
        </c:ser>
        <c:ser>
          <c:idx val="2"/>
          <c:order val="2"/>
          <c:tx>
            <c:strRef>
              <c:f>Blad3!$D$3</c:f>
              <c:strCache>
                <c:ptCount val="1"/>
                <c:pt idx="0">
                  <c:v>Som van &lt;=10 &amp; &lt;15</c:v>
                </c:pt>
              </c:strCache>
            </c:strRef>
          </c:tx>
          <c:spPr>
            <a:solidFill>
              <a:schemeClr val="accent6"/>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Blad3!$D$4:$D$22</c:f>
              <c:numCache>
                <c:formatCode>General</c:formatCode>
                <c:ptCount val="18"/>
                <c:pt idx="0">
                  <c:v>0</c:v>
                </c:pt>
                <c:pt idx="1">
                  <c:v>0</c:v>
                </c:pt>
                <c:pt idx="2">
                  <c:v>4</c:v>
                </c:pt>
                <c:pt idx="3">
                  <c:v>0</c:v>
                </c:pt>
                <c:pt idx="4">
                  <c:v>1</c:v>
                </c:pt>
                <c:pt idx="5">
                  <c:v>2</c:v>
                </c:pt>
                <c:pt idx="6">
                  <c:v>0</c:v>
                </c:pt>
                <c:pt idx="7">
                  <c:v>1</c:v>
                </c:pt>
                <c:pt idx="8">
                  <c:v>6</c:v>
                </c:pt>
                <c:pt idx="9">
                  <c:v>6</c:v>
                </c:pt>
                <c:pt idx="10">
                  <c:v>11</c:v>
                </c:pt>
                <c:pt idx="11">
                  <c:v>19</c:v>
                </c:pt>
                <c:pt idx="12">
                  <c:v>3</c:v>
                </c:pt>
                <c:pt idx="13">
                  <c:v>15</c:v>
                </c:pt>
                <c:pt idx="14">
                  <c:v>24</c:v>
                </c:pt>
                <c:pt idx="15">
                  <c:v>33</c:v>
                </c:pt>
                <c:pt idx="16">
                  <c:v>55</c:v>
                </c:pt>
                <c:pt idx="17">
                  <c:v>4</c:v>
                </c:pt>
              </c:numCache>
            </c:numRef>
          </c:val>
          <c:extLst>
            <c:ext xmlns:c16="http://schemas.microsoft.com/office/drawing/2014/chart" uri="{C3380CC4-5D6E-409C-BE32-E72D297353CC}">
              <c16:uniqueId val="{00000002-991E-432F-82F5-EDE417A66D0F}"/>
            </c:ext>
          </c:extLst>
        </c:ser>
        <c:ser>
          <c:idx val="3"/>
          <c:order val="3"/>
          <c:tx>
            <c:strRef>
              <c:f>Blad3!$E$3</c:f>
              <c:strCache>
                <c:ptCount val="1"/>
                <c:pt idx="0">
                  <c:v>Som van &gt;=15</c:v>
                </c:pt>
              </c:strCache>
            </c:strRef>
          </c:tx>
          <c:spPr>
            <a:solidFill>
              <a:srgbClr val="92D05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Blad3!$E$4:$E$22</c:f>
              <c:numCache>
                <c:formatCode>General</c:formatCode>
                <c:ptCount val="18"/>
                <c:pt idx="0">
                  <c:v>2</c:v>
                </c:pt>
                <c:pt idx="1">
                  <c:v>2</c:v>
                </c:pt>
                <c:pt idx="2">
                  <c:v>2</c:v>
                </c:pt>
                <c:pt idx="3">
                  <c:v>3</c:v>
                </c:pt>
                <c:pt idx="4">
                  <c:v>3</c:v>
                </c:pt>
                <c:pt idx="5">
                  <c:v>4</c:v>
                </c:pt>
                <c:pt idx="6">
                  <c:v>4</c:v>
                </c:pt>
                <c:pt idx="7">
                  <c:v>5</c:v>
                </c:pt>
                <c:pt idx="8">
                  <c:v>23</c:v>
                </c:pt>
                <c:pt idx="9">
                  <c:v>26</c:v>
                </c:pt>
                <c:pt idx="10">
                  <c:v>37</c:v>
                </c:pt>
                <c:pt idx="11">
                  <c:v>76</c:v>
                </c:pt>
                <c:pt idx="12">
                  <c:v>82</c:v>
                </c:pt>
                <c:pt idx="13">
                  <c:v>110</c:v>
                </c:pt>
                <c:pt idx="14">
                  <c:v>111</c:v>
                </c:pt>
                <c:pt idx="15">
                  <c:v>144</c:v>
                </c:pt>
                <c:pt idx="16">
                  <c:v>161</c:v>
                </c:pt>
                <c:pt idx="17">
                  <c:v>202</c:v>
                </c:pt>
              </c:numCache>
            </c:numRef>
          </c:val>
          <c:extLst>
            <c:ext xmlns:c16="http://schemas.microsoft.com/office/drawing/2014/chart" uri="{C3380CC4-5D6E-409C-BE32-E72D297353CC}">
              <c16:uniqueId val="{00000003-991E-432F-82F5-EDE417A66D0F}"/>
            </c:ext>
          </c:extLst>
        </c:ser>
        <c:dLbls>
          <c:showLegendKey val="0"/>
          <c:showVal val="0"/>
          <c:showCatName val="0"/>
          <c:showSerName val="0"/>
          <c:showPercent val="0"/>
          <c:showBubbleSize val="0"/>
        </c:dLbls>
        <c:gapWidth val="219"/>
        <c:overlap val="100"/>
        <c:axId val="1589469103"/>
        <c:axId val="999949951"/>
      </c:barChart>
      <c:catAx>
        <c:axId val="158946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999949951"/>
        <c:crosses val="autoZero"/>
        <c:auto val="1"/>
        <c:lblAlgn val="ctr"/>
        <c:lblOffset val="100"/>
        <c:noMultiLvlLbl val="0"/>
      </c:catAx>
      <c:valAx>
        <c:axId val="9999499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946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[Europe member info 14102019.xlsx]Blad3!Draaitabel3</c:name>
    <c:fmtId val="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tx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Blad3!$B$3</c:f>
              <c:strCache>
                <c:ptCount val="1"/>
                <c:pt idx="0">
                  <c:v>Som van &lt;= 5</c:v>
                </c:pt>
              </c:strCache>
            </c:strRef>
          </c:tx>
          <c:spPr>
            <a:solidFill>
              <a:schemeClr val="tx1"/>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Blad3!$B$4:$B$22</c:f>
              <c:numCache>
                <c:formatCode>General</c:formatCode>
                <c:ptCount val="18"/>
                <c:pt idx="0">
                  <c:v>2</c:v>
                </c:pt>
                <c:pt idx="1">
                  <c:v>0</c:v>
                </c:pt>
                <c:pt idx="2">
                  <c:v>0</c:v>
                </c:pt>
                <c:pt idx="3">
                  <c:v>0</c:v>
                </c:pt>
                <c:pt idx="4">
                  <c:v>0</c:v>
                </c:pt>
                <c:pt idx="5">
                  <c:v>9</c:v>
                </c:pt>
                <c:pt idx="6">
                  <c:v>0</c:v>
                </c:pt>
                <c:pt idx="7">
                  <c:v>3</c:v>
                </c:pt>
                <c:pt idx="8">
                  <c:v>0</c:v>
                </c:pt>
                <c:pt idx="9">
                  <c:v>0</c:v>
                </c:pt>
                <c:pt idx="10">
                  <c:v>1</c:v>
                </c:pt>
                <c:pt idx="11">
                  <c:v>4</c:v>
                </c:pt>
                <c:pt idx="12">
                  <c:v>2</c:v>
                </c:pt>
                <c:pt idx="13">
                  <c:v>6</c:v>
                </c:pt>
                <c:pt idx="14">
                  <c:v>8</c:v>
                </c:pt>
                <c:pt idx="15">
                  <c:v>10</c:v>
                </c:pt>
                <c:pt idx="16">
                  <c:v>6</c:v>
                </c:pt>
                <c:pt idx="17">
                  <c:v>0</c:v>
                </c:pt>
              </c:numCache>
            </c:numRef>
          </c:val>
          <c:extLst>
            <c:ext xmlns:c16="http://schemas.microsoft.com/office/drawing/2014/chart" uri="{C3380CC4-5D6E-409C-BE32-E72D297353CC}">
              <c16:uniqueId val="{00000000-991E-432F-82F5-EDE417A66D0F}"/>
            </c:ext>
          </c:extLst>
        </c:ser>
        <c:ser>
          <c:idx val="1"/>
          <c:order val="1"/>
          <c:tx>
            <c:strRef>
              <c:f>Blad3!$C$3</c:f>
              <c:strCache>
                <c:ptCount val="1"/>
                <c:pt idx="0">
                  <c:v>Som van &gt;5 &amp; &lt;10</c:v>
                </c:pt>
              </c:strCache>
            </c:strRef>
          </c:tx>
          <c:spPr>
            <a:solidFill>
              <a:srgbClr val="C0000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Blad3!$C$4:$C$22</c:f>
              <c:numCache>
                <c:formatCode>General</c:formatCode>
                <c:ptCount val="18"/>
                <c:pt idx="0">
                  <c:v>0</c:v>
                </c:pt>
                <c:pt idx="1">
                  <c:v>0</c:v>
                </c:pt>
                <c:pt idx="2">
                  <c:v>2</c:v>
                </c:pt>
                <c:pt idx="3">
                  <c:v>0</c:v>
                </c:pt>
                <c:pt idx="4">
                  <c:v>0</c:v>
                </c:pt>
                <c:pt idx="5">
                  <c:v>1</c:v>
                </c:pt>
                <c:pt idx="6">
                  <c:v>1</c:v>
                </c:pt>
                <c:pt idx="7">
                  <c:v>0</c:v>
                </c:pt>
                <c:pt idx="8">
                  <c:v>5</c:v>
                </c:pt>
                <c:pt idx="9">
                  <c:v>2</c:v>
                </c:pt>
                <c:pt idx="10">
                  <c:v>2</c:v>
                </c:pt>
                <c:pt idx="11">
                  <c:v>5</c:v>
                </c:pt>
                <c:pt idx="12">
                  <c:v>0</c:v>
                </c:pt>
                <c:pt idx="13">
                  <c:v>5</c:v>
                </c:pt>
                <c:pt idx="14">
                  <c:v>11</c:v>
                </c:pt>
                <c:pt idx="15">
                  <c:v>13</c:v>
                </c:pt>
                <c:pt idx="16">
                  <c:v>19</c:v>
                </c:pt>
                <c:pt idx="17">
                  <c:v>0</c:v>
                </c:pt>
              </c:numCache>
            </c:numRef>
          </c:val>
          <c:extLst>
            <c:ext xmlns:c16="http://schemas.microsoft.com/office/drawing/2014/chart" uri="{C3380CC4-5D6E-409C-BE32-E72D297353CC}">
              <c16:uniqueId val="{00000001-991E-432F-82F5-EDE417A66D0F}"/>
            </c:ext>
          </c:extLst>
        </c:ser>
        <c:ser>
          <c:idx val="2"/>
          <c:order val="2"/>
          <c:tx>
            <c:strRef>
              <c:f>Blad3!$D$3</c:f>
              <c:strCache>
                <c:ptCount val="1"/>
                <c:pt idx="0">
                  <c:v>Som van &lt;=10 &amp; &lt;15</c:v>
                </c:pt>
              </c:strCache>
            </c:strRef>
          </c:tx>
          <c:spPr>
            <a:solidFill>
              <a:schemeClr val="accent6"/>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Blad3!$D$4:$D$22</c:f>
              <c:numCache>
                <c:formatCode>General</c:formatCode>
                <c:ptCount val="18"/>
                <c:pt idx="0">
                  <c:v>0</c:v>
                </c:pt>
                <c:pt idx="1">
                  <c:v>0</c:v>
                </c:pt>
                <c:pt idx="2">
                  <c:v>4</c:v>
                </c:pt>
                <c:pt idx="3">
                  <c:v>0</c:v>
                </c:pt>
                <c:pt idx="4">
                  <c:v>1</c:v>
                </c:pt>
                <c:pt idx="5">
                  <c:v>2</c:v>
                </c:pt>
                <c:pt idx="6">
                  <c:v>0</c:v>
                </c:pt>
                <c:pt idx="7">
                  <c:v>1</c:v>
                </c:pt>
                <c:pt idx="8">
                  <c:v>6</c:v>
                </c:pt>
                <c:pt idx="9">
                  <c:v>6</c:v>
                </c:pt>
                <c:pt idx="10">
                  <c:v>11</c:v>
                </c:pt>
                <c:pt idx="11">
                  <c:v>19</c:v>
                </c:pt>
                <c:pt idx="12">
                  <c:v>3</c:v>
                </c:pt>
                <c:pt idx="13">
                  <c:v>15</c:v>
                </c:pt>
                <c:pt idx="14">
                  <c:v>24</c:v>
                </c:pt>
                <c:pt idx="15">
                  <c:v>33</c:v>
                </c:pt>
                <c:pt idx="16">
                  <c:v>55</c:v>
                </c:pt>
                <c:pt idx="17">
                  <c:v>4</c:v>
                </c:pt>
              </c:numCache>
            </c:numRef>
          </c:val>
          <c:extLst>
            <c:ext xmlns:c16="http://schemas.microsoft.com/office/drawing/2014/chart" uri="{C3380CC4-5D6E-409C-BE32-E72D297353CC}">
              <c16:uniqueId val="{00000002-991E-432F-82F5-EDE417A66D0F}"/>
            </c:ext>
          </c:extLst>
        </c:ser>
        <c:ser>
          <c:idx val="3"/>
          <c:order val="3"/>
          <c:tx>
            <c:strRef>
              <c:f>Blad3!$E$3</c:f>
              <c:strCache>
                <c:ptCount val="1"/>
                <c:pt idx="0">
                  <c:v>Som van &gt;=15</c:v>
                </c:pt>
              </c:strCache>
            </c:strRef>
          </c:tx>
          <c:spPr>
            <a:solidFill>
              <a:srgbClr val="92D050"/>
            </a:solidFill>
            <a:ln>
              <a:noFill/>
            </a:ln>
            <a:effectLst/>
          </c:spPr>
          <c:invertIfNegative val="0"/>
          <c:cat>
            <c:strRef>
              <c:f>Blad3!$A$4:$A$22</c:f>
              <c:strCache>
                <c:ptCount val="18"/>
                <c:pt idx="0">
                  <c:v>Hungary (Kiwanis Nation)</c:v>
                </c:pt>
                <c:pt idx="1">
                  <c:v>Turkey (Kiwanis Nation)</c:v>
                </c:pt>
                <c:pt idx="2">
                  <c:v>United Kingdom (Kiwanis Nation)</c:v>
                </c:pt>
                <c:pt idx="3">
                  <c:v>Albania (Kiwanis Nation)</c:v>
                </c:pt>
                <c:pt idx="4">
                  <c:v>Poland (Kiwanis Nation)</c:v>
                </c:pt>
                <c:pt idx="5">
                  <c:v>Czech Republic and Slovak Republic (Kiwanis Nation)</c:v>
                </c:pt>
                <c:pt idx="6">
                  <c:v>Non-Districted, Europe</c:v>
                </c:pt>
                <c:pt idx="7">
                  <c:v>Non-Districted, Asia-Pacific</c:v>
                </c:pt>
                <c:pt idx="8">
                  <c:v>Iceland-Faroes</c:v>
                </c:pt>
                <c:pt idx="9">
                  <c:v>Romania (Provisional District)</c:v>
                </c:pt>
                <c:pt idx="10">
                  <c:v>Norden</c:v>
                </c:pt>
                <c:pt idx="11">
                  <c:v>Netherlands</c:v>
                </c:pt>
                <c:pt idx="12">
                  <c:v>Austria</c:v>
                </c:pt>
                <c:pt idx="13">
                  <c:v>Germany</c:v>
                </c:pt>
                <c:pt idx="14">
                  <c:v>Italy-San Marino</c:v>
                </c:pt>
                <c:pt idx="15">
                  <c:v>Belgium-Luxembourg</c:v>
                </c:pt>
                <c:pt idx="16">
                  <c:v>France-Monaco</c:v>
                </c:pt>
                <c:pt idx="17">
                  <c:v>Switzerland-Liechtenstein</c:v>
                </c:pt>
              </c:strCache>
            </c:strRef>
          </c:cat>
          <c:val>
            <c:numRef>
              <c:f>Blad3!$E$4:$E$22</c:f>
              <c:numCache>
                <c:formatCode>General</c:formatCode>
                <c:ptCount val="18"/>
                <c:pt idx="0">
                  <c:v>2</c:v>
                </c:pt>
                <c:pt idx="1">
                  <c:v>2</c:v>
                </c:pt>
                <c:pt idx="2">
                  <c:v>2</c:v>
                </c:pt>
                <c:pt idx="3">
                  <c:v>3</c:v>
                </c:pt>
                <c:pt idx="4">
                  <c:v>3</c:v>
                </c:pt>
                <c:pt idx="5">
                  <c:v>4</c:v>
                </c:pt>
                <c:pt idx="6">
                  <c:v>4</c:v>
                </c:pt>
                <c:pt idx="7">
                  <c:v>5</c:v>
                </c:pt>
                <c:pt idx="8">
                  <c:v>23</c:v>
                </c:pt>
                <c:pt idx="9">
                  <c:v>26</c:v>
                </c:pt>
                <c:pt idx="10">
                  <c:v>37</c:v>
                </c:pt>
                <c:pt idx="11">
                  <c:v>76</c:v>
                </c:pt>
                <c:pt idx="12">
                  <c:v>82</c:v>
                </c:pt>
                <c:pt idx="13">
                  <c:v>110</c:v>
                </c:pt>
                <c:pt idx="14">
                  <c:v>111</c:v>
                </c:pt>
                <c:pt idx="15">
                  <c:v>144</c:v>
                </c:pt>
                <c:pt idx="16">
                  <c:v>161</c:v>
                </c:pt>
                <c:pt idx="17">
                  <c:v>202</c:v>
                </c:pt>
              </c:numCache>
            </c:numRef>
          </c:val>
          <c:extLst>
            <c:ext xmlns:c16="http://schemas.microsoft.com/office/drawing/2014/chart" uri="{C3380CC4-5D6E-409C-BE32-E72D297353CC}">
              <c16:uniqueId val="{00000003-991E-432F-82F5-EDE417A66D0F}"/>
            </c:ext>
          </c:extLst>
        </c:ser>
        <c:dLbls>
          <c:showLegendKey val="0"/>
          <c:showVal val="0"/>
          <c:showCatName val="0"/>
          <c:showSerName val="0"/>
          <c:showPercent val="0"/>
          <c:showBubbleSize val="0"/>
        </c:dLbls>
        <c:gapWidth val="219"/>
        <c:overlap val="100"/>
        <c:axId val="1589469103"/>
        <c:axId val="999949951"/>
      </c:barChart>
      <c:catAx>
        <c:axId val="1589469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999949951"/>
        <c:crosses val="autoZero"/>
        <c:auto val="1"/>
        <c:lblAlgn val="ctr"/>
        <c:lblOffset val="100"/>
        <c:noMultiLvlLbl val="0"/>
      </c:catAx>
      <c:valAx>
        <c:axId val="9999499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946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B56BD-E76E-4EAC-8F69-6577D32552B5}" type="doc">
      <dgm:prSet loTypeId="urn:microsoft.com/office/officeart/2005/8/layout/gear1" loCatId="cycle" qsTypeId="urn:microsoft.com/office/officeart/2005/8/quickstyle/simple1" qsCatId="simple" csTypeId="urn:microsoft.com/office/officeart/2005/8/colors/accent1_2" csCatId="accent1" phldr="1"/>
      <dgm:spPr/>
    </dgm:pt>
    <dgm:pt modelId="{9EC4E457-D5D7-472E-A8F3-EECA8FB5BAF0}">
      <dgm:prSet phldrT="[Tekst]"/>
      <dgm:spPr>
        <a:solidFill>
          <a:srgbClr val="003974"/>
        </a:solidFill>
      </dgm:spPr>
      <dgm:t>
        <a:bodyPr/>
        <a:lstStyle/>
        <a:p>
          <a:endParaRPr lang="nl-BE" dirty="0"/>
        </a:p>
      </dgm:t>
    </dgm:pt>
    <dgm:pt modelId="{A01239B0-4126-46F1-85E5-F1235DEDB351}" type="parTrans" cxnId="{320D21FE-84A6-4745-A4B1-18C513AC95F9}">
      <dgm:prSet/>
      <dgm:spPr/>
      <dgm:t>
        <a:bodyPr/>
        <a:lstStyle/>
        <a:p>
          <a:endParaRPr lang="nl-BE"/>
        </a:p>
      </dgm:t>
    </dgm:pt>
    <dgm:pt modelId="{181052B9-6D41-4689-8C82-25D38FD0AC3C}" type="sibTrans" cxnId="{320D21FE-84A6-4745-A4B1-18C513AC95F9}">
      <dgm:prSet/>
      <dgm:spPr/>
      <dgm:t>
        <a:bodyPr/>
        <a:lstStyle/>
        <a:p>
          <a:endParaRPr lang="nl-BE"/>
        </a:p>
      </dgm:t>
    </dgm:pt>
    <dgm:pt modelId="{9406F90C-8109-4246-ABEF-99AED9D1F03D}">
      <dgm:prSet phldrT="[Tekst]" custT="1"/>
      <dgm:spPr>
        <a:solidFill>
          <a:srgbClr val="AAA9AA"/>
        </a:solidFill>
      </dgm:spPr>
      <dgm:t>
        <a:bodyPr/>
        <a:lstStyle/>
        <a:p>
          <a:endParaRPr lang="nl-BE" sz="1400" dirty="0">
            <a:latin typeface="AvenirNext LT Pro Bold" panose="020B0804020202020204" pitchFamily="34" charset="0"/>
          </a:endParaRPr>
        </a:p>
      </dgm:t>
    </dgm:pt>
    <dgm:pt modelId="{861BBD78-2983-4108-80D4-843B16D0D4EE}" type="parTrans" cxnId="{46E07F8D-DD7B-490A-9A81-01AFD26F2FD1}">
      <dgm:prSet/>
      <dgm:spPr/>
      <dgm:t>
        <a:bodyPr/>
        <a:lstStyle/>
        <a:p>
          <a:endParaRPr lang="nl-BE"/>
        </a:p>
      </dgm:t>
    </dgm:pt>
    <dgm:pt modelId="{6910890B-7B19-4BE8-A099-9E8DBC67FFBF}" type="sibTrans" cxnId="{46E07F8D-DD7B-490A-9A81-01AFD26F2FD1}">
      <dgm:prSet/>
      <dgm:spPr/>
      <dgm:t>
        <a:bodyPr/>
        <a:lstStyle/>
        <a:p>
          <a:endParaRPr lang="nl-BE"/>
        </a:p>
      </dgm:t>
    </dgm:pt>
    <dgm:pt modelId="{BDD047CC-C7E7-4B81-830F-37B0B809FAE0}">
      <dgm:prSet phldrT="[Tekst]" custT="1"/>
      <dgm:spPr>
        <a:solidFill>
          <a:srgbClr val="B4975A"/>
        </a:solidFill>
      </dgm:spPr>
      <dgm:t>
        <a:bodyPr/>
        <a:lstStyle/>
        <a:p>
          <a:endParaRPr lang="nl-BE" sz="1400" dirty="0">
            <a:latin typeface="AvenirNext LT Pro Bold" panose="020B0804020202020204" pitchFamily="34" charset="0"/>
          </a:endParaRPr>
        </a:p>
      </dgm:t>
    </dgm:pt>
    <dgm:pt modelId="{A2707E40-C460-46C0-B557-7A1AC2F38B63}" type="parTrans" cxnId="{7F2CC324-4D11-41CA-800F-75077B5B398C}">
      <dgm:prSet/>
      <dgm:spPr/>
      <dgm:t>
        <a:bodyPr/>
        <a:lstStyle/>
        <a:p>
          <a:endParaRPr lang="nl-BE"/>
        </a:p>
      </dgm:t>
    </dgm:pt>
    <dgm:pt modelId="{E68EB739-3382-473E-BB69-80FBF9F08EE4}" type="sibTrans" cxnId="{7F2CC324-4D11-41CA-800F-75077B5B398C}">
      <dgm:prSet/>
      <dgm:spPr/>
      <dgm:t>
        <a:bodyPr/>
        <a:lstStyle/>
        <a:p>
          <a:endParaRPr lang="nl-BE"/>
        </a:p>
      </dgm:t>
    </dgm:pt>
    <dgm:pt modelId="{770C0995-0F19-4F59-97E1-7266A4023662}" type="pres">
      <dgm:prSet presAssocID="{861B56BD-E76E-4EAC-8F69-6577D32552B5}" presName="composite" presStyleCnt="0">
        <dgm:presLayoutVars>
          <dgm:chMax val="3"/>
          <dgm:animLvl val="lvl"/>
          <dgm:resizeHandles val="exact"/>
        </dgm:presLayoutVars>
      </dgm:prSet>
      <dgm:spPr/>
    </dgm:pt>
    <dgm:pt modelId="{E9F12A2D-3AF1-4FE1-9C06-7182CF4333A7}" type="pres">
      <dgm:prSet presAssocID="{9EC4E457-D5D7-472E-A8F3-EECA8FB5BAF0}" presName="gear1" presStyleLbl="node1" presStyleIdx="0" presStyleCnt="3">
        <dgm:presLayoutVars>
          <dgm:chMax val="1"/>
          <dgm:bulletEnabled val="1"/>
        </dgm:presLayoutVars>
      </dgm:prSet>
      <dgm:spPr/>
    </dgm:pt>
    <dgm:pt modelId="{5C6F0000-9D07-4A49-A81C-9709DCCD3906}" type="pres">
      <dgm:prSet presAssocID="{9EC4E457-D5D7-472E-A8F3-EECA8FB5BAF0}" presName="gear1srcNode" presStyleLbl="node1" presStyleIdx="0" presStyleCnt="3"/>
      <dgm:spPr/>
    </dgm:pt>
    <dgm:pt modelId="{833CFB25-4FFB-4AF0-BD02-295A4995E6F0}" type="pres">
      <dgm:prSet presAssocID="{9EC4E457-D5D7-472E-A8F3-EECA8FB5BAF0}" presName="gear1dstNode" presStyleLbl="node1" presStyleIdx="0" presStyleCnt="3"/>
      <dgm:spPr/>
    </dgm:pt>
    <dgm:pt modelId="{ECC78889-122B-465D-A52B-7FD567F5BDA7}" type="pres">
      <dgm:prSet presAssocID="{9406F90C-8109-4246-ABEF-99AED9D1F03D}" presName="gear2" presStyleLbl="node1" presStyleIdx="1" presStyleCnt="3">
        <dgm:presLayoutVars>
          <dgm:chMax val="1"/>
          <dgm:bulletEnabled val="1"/>
        </dgm:presLayoutVars>
      </dgm:prSet>
      <dgm:spPr/>
    </dgm:pt>
    <dgm:pt modelId="{ACE1E21F-2C40-4339-9352-085EA68FABF0}" type="pres">
      <dgm:prSet presAssocID="{9406F90C-8109-4246-ABEF-99AED9D1F03D}" presName="gear2srcNode" presStyleLbl="node1" presStyleIdx="1" presStyleCnt="3"/>
      <dgm:spPr/>
    </dgm:pt>
    <dgm:pt modelId="{524B35DF-48E0-413B-B6BB-71163FCF4674}" type="pres">
      <dgm:prSet presAssocID="{9406F90C-8109-4246-ABEF-99AED9D1F03D}" presName="gear2dstNode" presStyleLbl="node1" presStyleIdx="1" presStyleCnt="3"/>
      <dgm:spPr/>
    </dgm:pt>
    <dgm:pt modelId="{503E534D-81C2-469E-B662-812BE9D7FAD2}" type="pres">
      <dgm:prSet presAssocID="{BDD047CC-C7E7-4B81-830F-37B0B809FAE0}" presName="gear3" presStyleLbl="node1" presStyleIdx="2" presStyleCnt="3"/>
      <dgm:spPr/>
    </dgm:pt>
    <dgm:pt modelId="{8086DCD4-37B7-4C00-8280-300506D7EA05}" type="pres">
      <dgm:prSet presAssocID="{BDD047CC-C7E7-4B81-830F-37B0B809FAE0}" presName="gear3tx" presStyleLbl="node1" presStyleIdx="2" presStyleCnt="3">
        <dgm:presLayoutVars>
          <dgm:chMax val="1"/>
          <dgm:bulletEnabled val="1"/>
        </dgm:presLayoutVars>
      </dgm:prSet>
      <dgm:spPr/>
    </dgm:pt>
    <dgm:pt modelId="{87E81BC0-F136-4C25-A1E8-73772862FA21}" type="pres">
      <dgm:prSet presAssocID="{BDD047CC-C7E7-4B81-830F-37B0B809FAE0}" presName="gear3srcNode" presStyleLbl="node1" presStyleIdx="2" presStyleCnt="3"/>
      <dgm:spPr/>
    </dgm:pt>
    <dgm:pt modelId="{0FE2F76D-B1C1-4D4C-B267-222D4EE1179E}" type="pres">
      <dgm:prSet presAssocID="{BDD047CC-C7E7-4B81-830F-37B0B809FAE0}" presName="gear3dstNode" presStyleLbl="node1" presStyleIdx="2" presStyleCnt="3"/>
      <dgm:spPr/>
    </dgm:pt>
    <dgm:pt modelId="{7B6D9AB3-124A-4E6C-9EF7-C0BB34E0BEBB}" type="pres">
      <dgm:prSet presAssocID="{181052B9-6D41-4689-8C82-25D38FD0AC3C}" presName="connector1" presStyleLbl="sibTrans2D1" presStyleIdx="0" presStyleCnt="3"/>
      <dgm:spPr/>
    </dgm:pt>
    <dgm:pt modelId="{9F433D33-78AC-47CE-A3F2-5C5F92CCD2BD}" type="pres">
      <dgm:prSet presAssocID="{6910890B-7B19-4BE8-A099-9E8DBC67FFBF}" presName="connector2" presStyleLbl="sibTrans2D1" presStyleIdx="1" presStyleCnt="3"/>
      <dgm:spPr/>
    </dgm:pt>
    <dgm:pt modelId="{AAAC303F-ADE4-4B5B-8EEE-90BE45ACD991}" type="pres">
      <dgm:prSet presAssocID="{E68EB739-3382-473E-BB69-80FBF9F08EE4}" presName="connector3" presStyleLbl="sibTrans2D1" presStyleIdx="2" presStyleCnt="3"/>
      <dgm:spPr/>
    </dgm:pt>
  </dgm:ptLst>
  <dgm:cxnLst>
    <dgm:cxn modelId="{AFC37A01-0936-4074-AE33-523B0BDEF979}" type="presOf" srcId="{9EC4E457-D5D7-472E-A8F3-EECA8FB5BAF0}" destId="{5C6F0000-9D07-4A49-A81C-9709DCCD3906}" srcOrd="1" destOrd="0" presId="urn:microsoft.com/office/officeart/2005/8/layout/gear1"/>
    <dgm:cxn modelId="{9C0B930B-89B7-4DCF-8874-260665D7C887}" type="presOf" srcId="{BDD047CC-C7E7-4B81-830F-37B0B809FAE0}" destId="{87E81BC0-F136-4C25-A1E8-73772862FA21}" srcOrd="2" destOrd="0" presId="urn:microsoft.com/office/officeart/2005/8/layout/gear1"/>
    <dgm:cxn modelId="{5E39AA10-0F3C-471F-92B5-EB0F7186AAAD}" type="presOf" srcId="{861B56BD-E76E-4EAC-8F69-6577D32552B5}" destId="{770C0995-0F19-4F59-97E1-7266A4023662}" srcOrd="0" destOrd="0" presId="urn:microsoft.com/office/officeart/2005/8/layout/gear1"/>
    <dgm:cxn modelId="{70977714-203D-4DBC-997D-C71B1B1B371D}" type="presOf" srcId="{9406F90C-8109-4246-ABEF-99AED9D1F03D}" destId="{ACE1E21F-2C40-4339-9352-085EA68FABF0}" srcOrd="1" destOrd="0" presId="urn:microsoft.com/office/officeart/2005/8/layout/gear1"/>
    <dgm:cxn modelId="{EC6A8F14-385C-44D9-8E94-708A7443771B}" type="presOf" srcId="{9406F90C-8109-4246-ABEF-99AED9D1F03D}" destId="{ECC78889-122B-465D-A52B-7FD567F5BDA7}" srcOrd="0" destOrd="0" presId="urn:microsoft.com/office/officeart/2005/8/layout/gear1"/>
    <dgm:cxn modelId="{7F2CC324-4D11-41CA-800F-75077B5B398C}" srcId="{861B56BD-E76E-4EAC-8F69-6577D32552B5}" destId="{BDD047CC-C7E7-4B81-830F-37B0B809FAE0}" srcOrd="2" destOrd="0" parTransId="{A2707E40-C460-46C0-B557-7A1AC2F38B63}" sibTransId="{E68EB739-3382-473E-BB69-80FBF9F08EE4}"/>
    <dgm:cxn modelId="{40A5ED5B-F4A3-4C80-B20A-9016EACF0CCF}" type="presOf" srcId="{9EC4E457-D5D7-472E-A8F3-EECA8FB5BAF0}" destId="{E9F12A2D-3AF1-4FE1-9C06-7182CF4333A7}" srcOrd="0" destOrd="0" presId="urn:microsoft.com/office/officeart/2005/8/layout/gear1"/>
    <dgm:cxn modelId="{D4A0636F-AF78-4A07-BD6F-00A0F4BB88CF}" type="presOf" srcId="{E68EB739-3382-473E-BB69-80FBF9F08EE4}" destId="{AAAC303F-ADE4-4B5B-8EEE-90BE45ACD991}" srcOrd="0" destOrd="0" presId="urn:microsoft.com/office/officeart/2005/8/layout/gear1"/>
    <dgm:cxn modelId="{46E07F8D-DD7B-490A-9A81-01AFD26F2FD1}" srcId="{861B56BD-E76E-4EAC-8F69-6577D32552B5}" destId="{9406F90C-8109-4246-ABEF-99AED9D1F03D}" srcOrd="1" destOrd="0" parTransId="{861BBD78-2983-4108-80D4-843B16D0D4EE}" sibTransId="{6910890B-7B19-4BE8-A099-9E8DBC67FFBF}"/>
    <dgm:cxn modelId="{6DE45C90-A4EF-41E0-B954-9DBBF444D451}" type="presOf" srcId="{9EC4E457-D5D7-472E-A8F3-EECA8FB5BAF0}" destId="{833CFB25-4FFB-4AF0-BD02-295A4995E6F0}" srcOrd="2" destOrd="0" presId="urn:microsoft.com/office/officeart/2005/8/layout/gear1"/>
    <dgm:cxn modelId="{2A677CB5-4E85-4DFF-B692-A9D8A363F4A7}" type="presOf" srcId="{BDD047CC-C7E7-4B81-830F-37B0B809FAE0}" destId="{0FE2F76D-B1C1-4D4C-B267-222D4EE1179E}" srcOrd="3" destOrd="0" presId="urn:microsoft.com/office/officeart/2005/8/layout/gear1"/>
    <dgm:cxn modelId="{EB6DEDC6-F16D-47CC-AAC7-75F2D71CE5FF}" type="presOf" srcId="{181052B9-6D41-4689-8C82-25D38FD0AC3C}" destId="{7B6D9AB3-124A-4E6C-9EF7-C0BB34E0BEBB}" srcOrd="0" destOrd="0" presId="urn:microsoft.com/office/officeart/2005/8/layout/gear1"/>
    <dgm:cxn modelId="{CB4456D6-4A6A-4EF4-B031-D9ED77932F9D}" type="presOf" srcId="{9406F90C-8109-4246-ABEF-99AED9D1F03D}" destId="{524B35DF-48E0-413B-B6BB-71163FCF4674}" srcOrd="2" destOrd="0" presId="urn:microsoft.com/office/officeart/2005/8/layout/gear1"/>
    <dgm:cxn modelId="{8D9FB1E3-010C-496E-BE7B-C2FC2096B32F}" type="presOf" srcId="{BDD047CC-C7E7-4B81-830F-37B0B809FAE0}" destId="{8086DCD4-37B7-4C00-8280-300506D7EA05}" srcOrd="1" destOrd="0" presId="urn:microsoft.com/office/officeart/2005/8/layout/gear1"/>
    <dgm:cxn modelId="{1E16CCE8-47D2-47BE-9BC6-69A21BD4B723}" type="presOf" srcId="{BDD047CC-C7E7-4B81-830F-37B0B809FAE0}" destId="{503E534D-81C2-469E-B662-812BE9D7FAD2}" srcOrd="0" destOrd="0" presId="urn:microsoft.com/office/officeart/2005/8/layout/gear1"/>
    <dgm:cxn modelId="{320D21FE-84A6-4745-A4B1-18C513AC95F9}" srcId="{861B56BD-E76E-4EAC-8F69-6577D32552B5}" destId="{9EC4E457-D5D7-472E-A8F3-EECA8FB5BAF0}" srcOrd="0" destOrd="0" parTransId="{A01239B0-4126-46F1-85E5-F1235DEDB351}" sibTransId="{181052B9-6D41-4689-8C82-25D38FD0AC3C}"/>
    <dgm:cxn modelId="{769D53FE-B2AC-4D26-A246-4D7D98B36540}" type="presOf" srcId="{6910890B-7B19-4BE8-A099-9E8DBC67FFBF}" destId="{9F433D33-78AC-47CE-A3F2-5C5F92CCD2BD}" srcOrd="0" destOrd="0" presId="urn:microsoft.com/office/officeart/2005/8/layout/gear1"/>
    <dgm:cxn modelId="{D16AA34A-B648-4359-9F75-6EC46D22757D}" type="presParOf" srcId="{770C0995-0F19-4F59-97E1-7266A4023662}" destId="{E9F12A2D-3AF1-4FE1-9C06-7182CF4333A7}" srcOrd="0" destOrd="0" presId="urn:microsoft.com/office/officeart/2005/8/layout/gear1"/>
    <dgm:cxn modelId="{390C6C4B-11E7-461E-97C1-B177B7AF2A17}" type="presParOf" srcId="{770C0995-0F19-4F59-97E1-7266A4023662}" destId="{5C6F0000-9D07-4A49-A81C-9709DCCD3906}" srcOrd="1" destOrd="0" presId="urn:microsoft.com/office/officeart/2005/8/layout/gear1"/>
    <dgm:cxn modelId="{7825C900-FED0-4138-8678-10D3422BCE3B}" type="presParOf" srcId="{770C0995-0F19-4F59-97E1-7266A4023662}" destId="{833CFB25-4FFB-4AF0-BD02-295A4995E6F0}" srcOrd="2" destOrd="0" presId="urn:microsoft.com/office/officeart/2005/8/layout/gear1"/>
    <dgm:cxn modelId="{FA36DF73-D3A3-435E-9EBC-5CDB438CF867}" type="presParOf" srcId="{770C0995-0F19-4F59-97E1-7266A4023662}" destId="{ECC78889-122B-465D-A52B-7FD567F5BDA7}" srcOrd="3" destOrd="0" presId="urn:microsoft.com/office/officeart/2005/8/layout/gear1"/>
    <dgm:cxn modelId="{E1C0C953-2064-45DA-A8E8-FC7DF5B7C2D8}" type="presParOf" srcId="{770C0995-0F19-4F59-97E1-7266A4023662}" destId="{ACE1E21F-2C40-4339-9352-085EA68FABF0}" srcOrd="4" destOrd="0" presId="urn:microsoft.com/office/officeart/2005/8/layout/gear1"/>
    <dgm:cxn modelId="{2E2CD147-0D9D-4261-8600-725941280ACB}" type="presParOf" srcId="{770C0995-0F19-4F59-97E1-7266A4023662}" destId="{524B35DF-48E0-413B-B6BB-71163FCF4674}" srcOrd="5" destOrd="0" presId="urn:microsoft.com/office/officeart/2005/8/layout/gear1"/>
    <dgm:cxn modelId="{5B739AB9-D878-4BFE-B583-04C2F1F48D31}" type="presParOf" srcId="{770C0995-0F19-4F59-97E1-7266A4023662}" destId="{503E534D-81C2-469E-B662-812BE9D7FAD2}" srcOrd="6" destOrd="0" presId="urn:microsoft.com/office/officeart/2005/8/layout/gear1"/>
    <dgm:cxn modelId="{1435E0D7-1A42-4E14-9191-F4C69D9A0D72}" type="presParOf" srcId="{770C0995-0F19-4F59-97E1-7266A4023662}" destId="{8086DCD4-37B7-4C00-8280-300506D7EA05}" srcOrd="7" destOrd="0" presId="urn:microsoft.com/office/officeart/2005/8/layout/gear1"/>
    <dgm:cxn modelId="{2EF8AE08-1BF8-431E-968A-88B16093D326}" type="presParOf" srcId="{770C0995-0F19-4F59-97E1-7266A4023662}" destId="{87E81BC0-F136-4C25-A1E8-73772862FA21}" srcOrd="8" destOrd="0" presId="urn:microsoft.com/office/officeart/2005/8/layout/gear1"/>
    <dgm:cxn modelId="{1876BF12-BA62-4647-A3E0-F8644BCAE450}" type="presParOf" srcId="{770C0995-0F19-4F59-97E1-7266A4023662}" destId="{0FE2F76D-B1C1-4D4C-B267-222D4EE1179E}" srcOrd="9" destOrd="0" presId="urn:microsoft.com/office/officeart/2005/8/layout/gear1"/>
    <dgm:cxn modelId="{C9770B5C-B5C6-41B4-AE70-FFF037AD41BB}" type="presParOf" srcId="{770C0995-0F19-4F59-97E1-7266A4023662}" destId="{7B6D9AB3-124A-4E6C-9EF7-C0BB34E0BEBB}" srcOrd="10" destOrd="0" presId="urn:microsoft.com/office/officeart/2005/8/layout/gear1"/>
    <dgm:cxn modelId="{ECB18B6D-28EA-43F5-9DF2-8C9A66CC2D31}" type="presParOf" srcId="{770C0995-0F19-4F59-97E1-7266A4023662}" destId="{9F433D33-78AC-47CE-A3F2-5C5F92CCD2BD}" srcOrd="11" destOrd="0" presId="urn:microsoft.com/office/officeart/2005/8/layout/gear1"/>
    <dgm:cxn modelId="{EE303DBE-97CB-4681-813D-5701DF9410B8}" type="presParOf" srcId="{770C0995-0F19-4F59-97E1-7266A4023662}" destId="{AAAC303F-ADE4-4B5B-8EEE-90BE45ACD99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B56BD-E76E-4EAC-8F69-6577D32552B5}" type="doc">
      <dgm:prSet loTypeId="urn:microsoft.com/office/officeart/2005/8/layout/gear1" loCatId="cycle" qsTypeId="urn:microsoft.com/office/officeart/2005/8/quickstyle/simple1" qsCatId="simple" csTypeId="urn:microsoft.com/office/officeart/2005/8/colors/accent1_2" csCatId="accent1" phldr="1"/>
      <dgm:spPr/>
    </dgm:pt>
    <dgm:pt modelId="{9EC4E457-D5D7-472E-A8F3-EECA8FB5BAF0}">
      <dgm:prSet phldrT="[Tekst]"/>
      <dgm:spPr>
        <a:solidFill>
          <a:srgbClr val="003974"/>
        </a:solidFill>
      </dgm:spPr>
      <dgm:t>
        <a:bodyPr/>
        <a:lstStyle/>
        <a:p>
          <a:endParaRPr lang="nl-BE" dirty="0"/>
        </a:p>
      </dgm:t>
    </dgm:pt>
    <dgm:pt modelId="{A01239B0-4126-46F1-85E5-F1235DEDB351}" type="parTrans" cxnId="{320D21FE-84A6-4745-A4B1-18C513AC95F9}">
      <dgm:prSet/>
      <dgm:spPr/>
      <dgm:t>
        <a:bodyPr/>
        <a:lstStyle/>
        <a:p>
          <a:endParaRPr lang="nl-BE"/>
        </a:p>
      </dgm:t>
    </dgm:pt>
    <dgm:pt modelId="{181052B9-6D41-4689-8C82-25D38FD0AC3C}" type="sibTrans" cxnId="{320D21FE-84A6-4745-A4B1-18C513AC95F9}">
      <dgm:prSet/>
      <dgm:spPr/>
      <dgm:t>
        <a:bodyPr/>
        <a:lstStyle/>
        <a:p>
          <a:endParaRPr lang="nl-BE"/>
        </a:p>
      </dgm:t>
    </dgm:pt>
    <dgm:pt modelId="{9406F90C-8109-4246-ABEF-99AED9D1F03D}">
      <dgm:prSet phldrT="[Tekst]" custT="1"/>
      <dgm:spPr>
        <a:solidFill>
          <a:srgbClr val="AAA9AA"/>
        </a:solidFill>
      </dgm:spPr>
      <dgm:t>
        <a:bodyPr/>
        <a:lstStyle/>
        <a:p>
          <a:endParaRPr lang="nl-BE" sz="1400" dirty="0">
            <a:latin typeface="AvenirNext LT Pro Bold" panose="020B0804020202020204" pitchFamily="34" charset="0"/>
          </a:endParaRPr>
        </a:p>
      </dgm:t>
    </dgm:pt>
    <dgm:pt modelId="{861BBD78-2983-4108-80D4-843B16D0D4EE}" type="parTrans" cxnId="{46E07F8D-DD7B-490A-9A81-01AFD26F2FD1}">
      <dgm:prSet/>
      <dgm:spPr/>
      <dgm:t>
        <a:bodyPr/>
        <a:lstStyle/>
        <a:p>
          <a:endParaRPr lang="nl-BE"/>
        </a:p>
      </dgm:t>
    </dgm:pt>
    <dgm:pt modelId="{6910890B-7B19-4BE8-A099-9E8DBC67FFBF}" type="sibTrans" cxnId="{46E07F8D-DD7B-490A-9A81-01AFD26F2FD1}">
      <dgm:prSet/>
      <dgm:spPr/>
      <dgm:t>
        <a:bodyPr/>
        <a:lstStyle/>
        <a:p>
          <a:endParaRPr lang="nl-BE"/>
        </a:p>
      </dgm:t>
    </dgm:pt>
    <dgm:pt modelId="{BDD047CC-C7E7-4B81-830F-37B0B809FAE0}">
      <dgm:prSet phldrT="[Tekst]" custT="1"/>
      <dgm:spPr>
        <a:solidFill>
          <a:srgbClr val="B4975A"/>
        </a:solidFill>
      </dgm:spPr>
      <dgm:t>
        <a:bodyPr/>
        <a:lstStyle/>
        <a:p>
          <a:endParaRPr lang="nl-BE" sz="1400" dirty="0">
            <a:latin typeface="AvenirNext LT Pro Bold" panose="020B0804020202020204" pitchFamily="34" charset="0"/>
          </a:endParaRPr>
        </a:p>
      </dgm:t>
    </dgm:pt>
    <dgm:pt modelId="{A2707E40-C460-46C0-B557-7A1AC2F38B63}" type="parTrans" cxnId="{7F2CC324-4D11-41CA-800F-75077B5B398C}">
      <dgm:prSet/>
      <dgm:spPr/>
      <dgm:t>
        <a:bodyPr/>
        <a:lstStyle/>
        <a:p>
          <a:endParaRPr lang="nl-BE"/>
        </a:p>
      </dgm:t>
    </dgm:pt>
    <dgm:pt modelId="{E68EB739-3382-473E-BB69-80FBF9F08EE4}" type="sibTrans" cxnId="{7F2CC324-4D11-41CA-800F-75077B5B398C}">
      <dgm:prSet/>
      <dgm:spPr/>
      <dgm:t>
        <a:bodyPr/>
        <a:lstStyle/>
        <a:p>
          <a:endParaRPr lang="nl-BE"/>
        </a:p>
      </dgm:t>
    </dgm:pt>
    <dgm:pt modelId="{770C0995-0F19-4F59-97E1-7266A4023662}" type="pres">
      <dgm:prSet presAssocID="{861B56BD-E76E-4EAC-8F69-6577D32552B5}" presName="composite" presStyleCnt="0">
        <dgm:presLayoutVars>
          <dgm:chMax val="3"/>
          <dgm:animLvl val="lvl"/>
          <dgm:resizeHandles val="exact"/>
        </dgm:presLayoutVars>
      </dgm:prSet>
      <dgm:spPr/>
    </dgm:pt>
    <dgm:pt modelId="{E9F12A2D-3AF1-4FE1-9C06-7182CF4333A7}" type="pres">
      <dgm:prSet presAssocID="{9EC4E457-D5D7-472E-A8F3-EECA8FB5BAF0}" presName="gear1" presStyleLbl="node1" presStyleIdx="0" presStyleCnt="3">
        <dgm:presLayoutVars>
          <dgm:chMax val="1"/>
          <dgm:bulletEnabled val="1"/>
        </dgm:presLayoutVars>
      </dgm:prSet>
      <dgm:spPr/>
    </dgm:pt>
    <dgm:pt modelId="{5C6F0000-9D07-4A49-A81C-9709DCCD3906}" type="pres">
      <dgm:prSet presAssocID="{9EC4E457-D5D7-472E-A8F3-EECA8FB5BAF0}" presName="gear1srcNode" presStyleLbl="node1" presStyleIdx="0" presStyleCnt="3"/>
      <dgm:spPr/>
    </dgm:pt>
    <dgm:pt modelId="{833CFB25-4FFB-4AF0-BD02-295A4995E6F0}" type="pres">
      <dgm:prSet presAssocID="{9EC4E457-D5D7-472E-A8F3-EECA8FB5BAF0}" presName="gear1dstNode" presStyleLbl="node1" presStyleIdx="0" presStyleCnt="3"/>
      <dgm:spPr/>
    </dgm:pt>
    <dgm:pt modelId="{ECC78889-122B-465D-A52B-7FD567F5BDA7}" type="pres">
      <dgm:prSet presAssocID="{9406F90C-8109-4246-ABEF-99AED9D1F03D}" presName="gear2" presStyleLbl="node1" presStyleIdx="1" presStyleCnt="3">
        <dgm:presLayoutVars>
          <dgm:chMax val="1"/>
          <dgm:bulletEnabled val="1"/>
        </dgm:presLayoutVars>
      </dgm:prSet>
      <dgm:spPr/>
    </dgm:pt>
    <dgm:pt modelId="{ACE1E21F-2C40-4339-9352-085EA68FABF0}" type="pres">
      <dgm:prSet presAssocID="{9406F90C-8109-4246-ABEF-99AED9D1F03D}" presName="gear2srcNode" presStyleLbl="node1" presStyleIdx="1" presStyleCnt="3"/>
      <dgm:spPr/>
    </dgm:pt>
    <dgm:pt modelId="{524B35DF-48E0-413B-B6BB-71163FCF4674}" type="pres">
      <dgm:prSet presAssocID="{9406F90C-8109-4246-ABEF-99AED9D1F03D}" presName="gear2dstNode" presStyleLbl="node1" presStyleIdx="1" presStyleCnt="3"/>
      <dgm:spPr/>
    </dgm:pt>
    <dgm:pt modelId="{503E534D-81C2-469E-B662-812BE9D7FAD2}" type="pres">
      <dgm:prSet presAssocID="{BDD047CC-C7E7-4B81-830F-37B0B809FAE0}" presName="gear3" presStyleLbl="node1" presStyleIdx="2" presStyleCnt="3"/>
      <dgm:spPr/>
    </dgm:pt>
    <dgm:pt modelId="{8086DCD4-37B7-4C00-8280-300506D7EA05}" type="pres">
      <dgm:prSet presAssocID="{BDD047CC-C7E7-4B81-830F-37B0B809FAE0}" presName="gear3tx" presStyleLbl="node1" presStyleIdx="2" presStyleCnt="3">
        <dgm:presLayoutVars>
          <dgm:chMax val="1"/>
          <dgm:bulletEnabled val="1"/>
        </dgm:presLayoutVars>
      </dgm:prSet>
      <dgm:spPr/>
    </dgm:pt>
    <dgm:pt modelId="{87E81BC0-F136-4C25-A1E8-73772862FA21}" type="pres">
      <dgm:prSet presAssocID="{BDD047CC-C7E7-4B81-830F-37B0B809FAE0}" presName="gear3srcNode" presStyleLbl="node1" presStyleIdx="2" presStyleCnt="3"/>
      <dgm:spPr/>
    </dgm:pt>
    <dgm:pt modelId="{0FE2F76D-B1C1-4D4C-B267-222D4EE1179E}" type="pres">
      <dgm:prSet presAssocID="{BDD047CC-C7E7-4B81-830F-37B0B809FAE0}" presName="gear3dstNode" presStyleLbl="node1" presStyleIdx="2" presStyleCnt="3"/>
      <dgm:spPr/>
    </dgm:pt>
    <dgm:pt modelId="{7B6D9AB3-124A-4E6C-9EF7-C0BB34E0BEBB}" type="pres">
      <dgm:prSet presAssocID="{181052B9-6D41-4689-8C82-25D38FD0AC3C}" presName="connector1" presStyleLbl="sibTrans2D1" presStyleIdx="0" presStyleCnt="3"/>
      <dgm:spPr/>
    </dgm:pt>
    <dgm:pt modelId="{9F433D33-78AC-47CE-A3F2-5C5F92CCD2BD}" type="pres">
      <dgm:prSet presAssocID="{6910890B-7B19-4BE8-A099-9E8DBC67FFBF}" presName="connector2" presStyleLbl="sibTrans2D1" presStyleIdx="1" presStyleCnt="3"/>
      <dgm:spPr/>
    </dgm:pt>
    <dgm:pt modelId="{AAAC303F-ADE4-4B5B-8EEE-90BE45ACD991}" type="pres">
      <dgm:prSet presAssocID="{E68EB739-3382-473E-BB69-80FBF9F08EE4}" presName="connector3" presStyleLbl="sibTrans2D1" presStyleIdx="2" presStyleCnt="3"/>
      <dgm:spPr/>
    </dgm:pt>
  </dgm:ptLst>
  <dgm:cxnLst>
    <dgm:cxn modelId="{AFC37A01-0936-4074-AE33-523B0BDEF979}" type="presOf" srcId="{9EC4E457-D5D7-472E-A8F3-EECA8FB5BAF0}" destId="{5C6F0000-9D07-4A49-A81C-9709DCCD3906}" srcOrd="1" destOrd="0" presId="urn:microsoft.com/office/officeart/2005/8/layout/gear1"/>
    <dgm:cxn modelId="{9C0B930B-89B7-4DCF-8874-260665D7C887}" type="presOf" srcId="{BDD047CC-C7E7-4B81-830F-37B0B809FAE0}" destId="{87E81BC0-F136-4C25-A1E8-73772862FA21}" srcOrd="2" destOrd="0" presId="urn:microsoft.com/office/officeart/2005/8/layout/gear1"/>
    <dgm:cxn modelId="{5E39AA10-0F3C-471F-92B5-EB0F7186AAAD}" type="presOf" srcId="{861B56BD-E76E-4EAC-8F69-6577D32552B5}" destId="{770C0995-0F19-4F59-97E1-7266A4023662}" srcOrd="0" destOrd="0" presId="urn:microsoft.com/office/officeart/2005/8/layout/gear1"/>
    <dgm:cxn modelId="{70977714-203D-4DBC-997D-C71B1B1B371D}" type="presOf" srcId="{9406F90C-8109-4246-ABEF-99AED9D1F03D}" destId="{ACE1E21F-2C40-4339-9352-085EA68FABF0}" srcOrd="1" destOrd="0" presId="urn:microsoft.com/office/officeart/2005/8/layout/gear1"/>
    <dgm:cxn modelId="{EC6A8F14-385C-44D9-8E94-708A7443771B}" type="presOf" srcId="{9406F90C-8109-4246-ABEF-99AED9D1F03D}" destId="{ECC78889-122B-465D-A52B-7FD567F5BDA7}" srcOrd="0" destOrd="0" presId="urn:microsoft.com/office/officeart/2005/8/layout/gear1"/>
    <dgm:cxn modelId="{7F2CC324-4D11-41CA-800F-75077B5B398C}" srcId="{861B56BD-E76E-4EAC-8F69-6577D32552B5}" destId="{BDD047CC-C7E7-4B81-830F-37B0B809FAE0}" srcOrd="2" destOrd="0" parTransId="{A2707E40-C460-46C0-B557-7A1AC2F38B63}" sibTransId="{E68EB739-3382-473E-BB69-80FBF9F08EE4}"/>
    <dgm:cxn modelId="{40A5ED5B-F4A3-4C80-B20A-9016EACF0CCF}" type="presOf" srcId="{9EC4E457-D5D7-472E-A8F3-EECA8FB5BAF0}" destId="{E9F12A2D-3AF1-4FE1-9C06-7182CF4333A7}" srcOrd="0" destOrd="0" presId="urn:microsoft.com/office/officeart/2005/8/layout/gear1"/>
    <dgm:cxn modelId="{D4A0636F-AF78-4A07-BD6F-00A0F4BB88CF}" type="presOf" srcId="{E68EB739-3382-473E-BB69-80FBF9F08EE4}" destId="{AAAC303F-ADE4-4B5B-8EEE-90BE45ACD991}" srcOrd="0" destOrd="0" presId="urn:microsoft.com/office/officeart/2005/8/layout/gear1"/>
    <dgm:cxn modelId="{46E07F8D-DD7B-490A-9A81-01AFD26F2FD1}" srcId="{861B56BD-E76E-4EAC-8F69-6577D32552B5}" destId="{9406F90C-8109-4246-ABEF-99AED9D1F03D}" srcOrd="1" destOrd="0" parTransId="{861BBD78-2983-4108-80D4-843B16D0D4EE}" sibTransId="{6910890B-7B19-4BE8-A099-9E8DBC67FFBF}"/>
    <dgm:cxn modelId="{6DE45C90-A4EF-41E0-B954-9DBBF444D451}" type="presOf" srcId="{9EC4E457-D5D7-472E-A8F3-EECA8FB5BAF0}" destId="{833CFB25-4FFB-4AF0-BD02-295A4995E6F0}" srcOrd="2" destOrd="0" presId="urn:microsoft.com/office/officeart/2005/8/layout/gear1"/>
    <dgm:cxn modelId="{2A677CB5-4E85-4DFF-B692-A9D8A363F4A7}" type="presOf" srcId="{BDD047CC-C7E7-4B81-830F-37B0B809FAE0}" destId="{0FE2F76D-B1C1-4D4C-B267-222D4EE1179E}" srcOrd="3" destOrd="0" presId="urn:microsoft.com/office/officeart/2005/8/layout/gear1"/>
    <dgm:cxn modelId="{EB6DEDC6-F16D-47CC-AAC7-75F2D71CE5FF}" type="presOf" srcId="{181052B9-6D41-4689-8C82-25D38FD0AC3C}" destId="{7B6D9AB3-124A-4E6C-9EF7-C0BB34E0BEBB}" srcOrd="0" destOrd="0" presId="urn:microsoft.com/office/officeart/2005/8/layout/gear1"/>
    <dgm:cxn modelId="{CB4456D6-4A6A-4EF4-B031-D9ED77932F9D}" type="presOf" srcId="{9406F90C-8109-4246-ABEF-99AED9D1F03D}" destId="{524B35DF-48E0-413B-B6BB-71163FCF4674}" srcOrd="2" destOrd="0" presId="urn:microsoft.com/office/officeart/2005/8/layout/gear1"/>
    <dgm:cxn modelId="{8D9FB1E3-010C-496E-BE7B-C2FC2096B32F}" type="presOf" srcId="{BDD047CC-C7E7-4B81-830F-37B0B809FAE0}" destId="{8086DCD4-37B7-4C00-8280-300506D7EA05}" srcOrd="1" destOrd="0" presId="urn:microsoft.com/office/officeart/2005/8/layout/gear1"/>
    <dgm:cxn modelId="{1E16CCE8-47D2-47BE-9BC6-69A21BD4B723}" type="presOf" srcId="{BDD047CC-C7E7-4B81-830F-37B0B809FAE0}" destId="{503E534D-81C2-469E-B662-812BE9D7FAD2}" srcOrd="0" destOrd="0" presId="urn:microsoft.com/office/officeart/2005/8/layout/gear1"/>
    <dgm:cxn modelId="{320D21FE-84A6-4745-A4B1-18C513AC95F9}" srcId="{861B56BD-E76E-4EAC-8F69-6577D32552B5}" destId="{9EC4E457-D5D7-472E-A8F3-EECA8FB5BAF0}" srcOrd="0" destOrd="0" parTransId="{A01239B0-4126-46F1-85E5-F1235DEDB351}" sibTransId="{181052B9-6D41-4689-8C82-25D38FD0AC3C}"/>
    <dgm:cxn modelId="{769D53FE-B2AC-4D26-A246-4D7D98B36540}" type="presOf" srcId="{6910890B-7B19-4BE8-A099-9E8DBC67FFBF}" destId="{9F433D33-78AC-47CE-A3F2-5C5F92CCD2BD}" srcOrd="0" destOrd="0" presId="urn:microsoft.com/office/officeart/2005/8/layout/gear1"/>
    <dgm:cxn modelId="{D16AA34A-B648-4359-9F75-6EC46D22757D}" type="presParOf" srcId="{770C0995-0F19-4F59-97E1-7266A4023662}" destId="{E9F12A2D-3AF1-4FE1-9C06-7182CF4333A7}" srcOrd="0" destOrd="0" presId="urn:microsoft.com/office/officeart/2005/8/layout/gear1"/>
    <dgm:cxn modelId="{390C6C4B-11E7-461E-97C1-B177B7AF2A17}" type="presParOf" srcId="{770C0995-0F19-4F59-97E1-7266A4023662}" destId="{5C6F0000-9D07-4A49-A81C-9709DCCD3906}" srcOrd="1" destOrd="0" presId="urn:microsoft.com/office/officeart/2005/8/layout/gear1"/>
    <dgm:cxn modelId="{7825C900-FED0-4138-8678-10D3422BCE3B}" type="presParOf" srcId="{770C0995-0F19-4F59-97E1-7266A4023662}" destId="{833CFB25-4FFB-4AF0-BD02-295A4995E6F0}" srcOrd="2" destOrd="0" presId="urn:microsoft.com/office/officeart/2005/8/layout/gear1"/>
    <dgm:cxn modelId="{FA36DF73-D3A3-435E-9EBC-5CDB438CF867}" type="presParOf" srcId="{770C0995-0F19-4F59-97E1-7266A4023662}" destId="{ECC78889-122B-465D-A52B-7FD567F5BDA7}" srcOrd="3" destOrd="0" presId="urn:microsoft.com/office/officeart/2005/8/layout/gear1"/>
    <dgm:cxn modelId="{E1C0C953-2064-45DA-A8E8-FC7DF5B7C2D8}" type="presParOf" srcId="{770C0995-0F19-4F59-97E1-7266A4023662}" destId="{ACE1E21F-2C40-4339-9352-085EA68FABF0}" srcOrd="4" destOrd="0" presId="urn:microsoft.com/office/officeart/2005/8/layout/gear1"/>
    <dgm:cxn modelId="{2E2CD147-0D9D-4261-8600-725941280ACB}" type="presParOf" srcId="{770C0995-0F19-4F59-97E1-7266A4023662}" destId="{524B35DF-48E0-413B-B6BB-71163FCF4674}" srcOrd="5" destOrd="0" presId="urn:microsoft.com/office/officeart/2005/8/layout/gear1"/>
    <dgm:cxn modelId="{5B739AB9-D878-4BFE-B583-04C2F1F48D31}" type="presParOf" srcId="{770C0995-0F19-4F59-97E1-7266A4023662}" destId="{503E534D-81C2-469E-B662-812BE9D7FAD2}" srcOrd="6" destOrd="0" presId="urn:microsoft.com/office/officeart/2005/8/layout/gear1"/>
    <dgm:cxn modelId="{1435E0D7-1A42-4E14-9191-F4C69D9A0D72}" type="presParOf" srcId="{770C0995-0F19-4F59-97E1-7266A4023662}" destId="{8086DCD4-37B7-4C00-8280-300506D7EA05}" srcOrd="7" destOrd="0" presId="urn:microsoft.com/office/officeart/2005/8/layout/gear1"/>
    <dgm:cxn modelId="{2EF8AE08-1BF8-431E-968A-88B16093D326}" type="presParOf" srcId="{770C0995-0F19-4F59-97E1-7266A4023662}" destId="{87E81BC0-F136-4C25-A1E8-73772862FA21}" srcOrd="8" destOrd="0" presId="urn:microsoft.com/office/officeart/2005/8/layout/gear1"/>
    <dgm:cxn modelId="{1876BF12-BA62-4647-A3E0-F8644BCAE450}" type="presParOf" srcId="{770C0995-0F19-4F59-97E1-7266A4023662}" destId="{0FE2F76D-B1C1-4D4C-B267-222D4EE1179E}" srcOrd="9" destOrd="0" presId="urn:microsoft.com/office/officeart/2005/8/layout/gear1"/>
    <dgm:cxn modelId="{C9770B5C-B5C6-41B4-AE70-FFF037AD41BB}" type="presParOf" srcId="{770C0995-0F19-4F59-97E1-7266A4023662}" destId="{7B6D9AB3-124A-4E6C-9EF7-C0BB34E0BEBB}" srcOrd="10" destOrd="0" presId="urn:microsoft.com/office/officeart/2005/8/layout/gear1"/>
    <dgm:cxn modelId="{ECB18B6D-28EA-43F5-9DF2-8C9A66CC2D31}" type="presParOf" srcId="{770C0995-0F19-4F59-97E1-7266A4023662}" destId="{9F433D33-78AC-47CE-A3F2-5C5F92CCD2BD}" srcOrd="11" destOrd="0" presId="urn:microsoft.com/office/officeart/2005/8/layout/gear1"/>
    <dgm:cxn modelId="{EE303DBE-97CB-4681-813D-5701DF9410B8}" type="presParOf" srcId="{770C0995-0F19-4F59-97E1-7266A4023662}" destId="{AAAC303F-ADE4-4B5B-8EEE-90BE45ACD99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5AF99-70FD-4FAD-A16B-F943687BFACD}"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5702FE89-F32B-4F98-BC3F-FF176CCA815A}">
      <dgm:prSet phldrT="[Text]"/>
      <dgm:spPr>
        <a:solidFill>
          <a:srgbClr val="003974"/>
        </a:solidFill>
        <a:ln>
          <a:solidFill>
            <a:srgbClr val="003974"/>
          </a:solidFill>
        </a:ln>
      </dgm:spPr>
      <dgm:t>
        <a:bodyPr/>
        <a:lstStyle/>
        <a:p>
          <a:r>
            <a:rPr lang="en-GB" dirty="0">
              <a:latin typeface="AvenirNext LT Pro Bold" panose="020B0804020202020204" pitchFamily="34" charset="0"/>
            </a:rPr>
            <a:t>Objective</a:t>
          </a:r>
          <a:endParaRPr lang="en-US" dirty="0">
            <a:latin typeface="AvenirNext LT Pro Bold" panose="020B0804020202020204" pitchFamily="34" charset="0"/>
          </a:endParaRPr>
        </a:p>
      </dgm:t>
    </dgm:pt>
    <dgm:pt modelId="{5703F031-0E8E-409E-A1C2-EAB8ECAAF68A}" type="parTrans" cxnId="{20205A0A-8817-4841-B681-CB495491257A}">
      <dgm:prSet/>
      <dgm:spPr/>
      <dgm:t>
        <a:bodyPr/>
        <a:lstStyle/>
        <a:p>
          <a:endParaRPr lang="en-US"/>
        </a:p>
      </dgm:t>
    </dgm:pt>
    <dgm:pt modelId="{A8F4830D-00C5-43D5-ABC6-53D7E084211B}" type="sibTrans" cxnId="{20205A0A-8817-4841-B681-CB495491257A}">
      <dgm:prSet/>
      <dgm:spPr/>
      <dgm:t>
        <a:bodyPr/>
        <a:lstStyle/>
        <a:p>
          <a:endParaRPr lang="en-US"/>
        </a:p>
      </dgm:t>
    </dgm:pt>
    <dgm:pt modelId="{63C54264-FFB3-4F00-B35C-1580CA112A5D}">
      <dgm:prSet phldrT="[Text]" custT="1"/>
      <dgm:spPr>
        <a:ln>
          <a:solidFill>
            <a:srgbClr val="003974"/>
          </a:solidFill>
        </a:ln>
      </dgm:spPr>
      <dgm:t>
        <a:bodyPr/>
        <a:lstStyle/>
        <a:p>
          <a:r>
            <a:rPr lang="en-GB" sz="1000" dirty="0">
              <a:latin typeface="Avenir Next LT Pro" panose="020B0504020202020204" pitchFamily="34" charset="0"/>
            </a:rPr>
            <a:t>To re-vitalise growth, rejuvenation and renewing approaches, procedures, methodologies,…</a:t>
          </a:r>
          <a:endParaRPr lang="en-US" sz="1000" dirty="0">
            <a:latin typeface="Avenir Next LT Pro" panose="020B0504020202020204" pitchFamily="34" charset="0"/>
          </a:endParaRPr>
        </a:p>
      </dgm:t>
    </dgm:pt>
    <dgm:pt modelId="{4F86B441-693A-451A-AE98-5E53A7CCEB4F}" type="parTrans" cxnId="{D5281577-F069-413D-8F9A-6ADCB790B4E5}">
      <dgm:prSet/>
      <dgm:spPr/>
      <dgm:t>
        <a:bodyPr/>
        <a:lstStyle/>
        <a:p>
          <a:endParaRPr lang="en-US"/>
        </a:p>
      </dgm:t>
    </dgm:pt>
    <dgm:pt modelId="{20001CE3-C9C1-4D48-89CE-CB7F859E44FE}" type="sibTrans" cxnId="{D5281577-F069-413D-8F9A-6ADCB790B4E5}">
      <dgm:prSet/>
      <dgm:spPr/>
      <dgm:t>
        <a:bodyPr/>
        <a:lstStyle/>
        <a:p>
          <a:endParaRPr lang="en-US"/>
        </a:p>
      </dgm:t>
    </dgm:pt>
    <dgm:pt modelId="{8113A2DE-918B-4499-9396-42EDA3CC5890}">
      <dgm:prSet phldrT="[Text]"/>
      <dgm:spPr>
        <a:solidFill>
          <a:srgbClr val="B4975A"/>
        </a:solidFill>
        <a:ln>
          <a:solidFill>
            <a:srgbClr val="B4975A"/>
          </a:solidFill>
        </a:ln>
      </dgm:spPr>
      <dgm:t>
        <a:bodyPr/>
        <a:lstStyle/>
        <a:p>
          <a:r>
            <a:rPr lang="en-GB" dirty="0">
              <a:latin typeface="AvenirNext LT Pro Bold" panose="020B0804020202020204" pitchFamily="34" charset="0"/>
            </a:rPr>
            <a:t>Strategy</a:t>
          </a:r>
          <a:endParaRPr lang="en-US" dirty="0">
            <a:latin typeface="AvenirNext LT Pro Bold" panose="020B0804020202020204" pitchFamily="34" charset="0"/>
          </a:endParaRPr>
        </a:p>
      </dgm:t>
    </dgm:pt>
    <dgm:pt modelId="{1065C047-312F-4938-A4F7-9EFAF67D9D7D}" type="parTrans" cxnId="{FAE241F1-4E99-42FA-BE55-FD4759CEC58C}">
      <dgm:prSet/>
      <dgm:spPr/>
      <dgm:t>
        <a:bodyPr/>
        <a:lstStyle/>
        <a:p>
          <a:endParaRPr lang="en-US"/>
        </a:p>
      </dgm:t>
    </dgm:pt>
    <dgm:pt modelId="{11E70AC2-897B-490F-8F61-073FD7886B40}" type="sibTrans" cxnId="{FAE241F1-4E99-42FA-BE55-FD4759CEC58C}">
      <dgm:prSet/>
      <dgm:spPr/>
      <dgm:t>
        <a:bodyPr/>
        <a:lstStyle/>
        <a:p>
          <a:endParaRPr lang="en-US"/>
        </a:p>
      </dgm:t>
    </dgm:pt>
    <dgm:pt modelId="{83D4432D-276E-4229-AB4B-A5CF9F5AC9A5}">
      <dgm:prSet phldrT="[Text]" custT="1"/>
      <dgm:spPr>
        <a:ln>
          <a:solidFill>
            <a:srgbClr val="B4975A"/>
          </a:solidFill>
        </a:ln>
      </dgm:spPr>
      <dgm:t>
        <a:bodyPr/>
        <a:lstStyle/>
        <a:p>
          <a:r>
            <a:rPr lang="en-US" sz="1000" dirty="0">
              <a:latin typeface="Avenir Next LT Pro" panose="020B0504020202020204" pitchFamily="34" charset="0"/>
            </a:rPr>
            <a:t>By diversifying</a:t>
          </a:r>
        </a:p>
      </dgm:t>
    </dgm:pt>
    <dgm:pt modelId="{24544A57-B1DA-4E9D-A261-BB5093F2FB51}" type="parTrans" cxnId="{3A772CC4-73F1-4642-AA87-30857A563F35}">
      <dgm:prSet/>
      <dgm:spPr/>
      <dgm:t>
        <a:bodyPr/>
        <a:lstStyle/>
        <a:p>
          <a:endParaRPr lang="en-US"/>
        </a:p>
      </dgm:t>
    </dgm:pt>
    <dgm:pt modelId="{4CF95D9E-0968-46F3-A88B-0FB90521005D}" type="sibTrans" cxnId="{3A772CC4-73F1-4642-AA87-30857A563F35}">
      <dgm:prSet/>
      <dgm:spPr/>
      <dgm:t>
        <a:bodyPr/>
        <a:lstStyle/>
        <a:p>
          <a:endParaRPr lang="en-US"/>
        </a:p>
      </dgm:t>
    </dgm:pt>
    <dgm:pt modelId="{2996110B-CE87-4415-BA5D-BDA051790589}">
      <dgm:prSet phldrT="[Text]"/>
      <dgm:spPr>
        <a:solidFill>
          <a:srgbClr val="AAA9AA"/>
        </a:solidFill>
        <a:ln>
          <a:solidFill>
            <a:srgbClr val="AAA9AA"/>
          </a:solidFill>
        </a:ln>
      </dgm:spPr>
      <dgm:t>
        <a:bodyPr/>
        <a:lstStyle/>
        <a:p>
          <a:r>
            <a:rPr lang="en-GB" dirty="0">
              <a:latin typeface="AvenirNext LT Pro Bold" panose="020B0804020202020204" pitchFamily="34" charset="0"/>
            </a:rPr>
            <a:t>Tactics</a:t>
          </a:r>
          <a:endParaRPr lang="en-US" dirty="0">
            <a:latin typeface="AvenirNext LT Pro Bold" panose="020B0804020202020204" pitchFamily="34" charset="0"/>
          </a:endParaRPr>
        </a:p>
      </dgm:t>
    </dgm:pt>
    <dgm:pt modelId="{E83D0BF8-4AB8-4D01-8BE5-3F3A7ED30798}" type="parTrans" cxnId="{6FE8CF1F-9C1A-4F05-842B-794F9C0DF637}">
      <dgm:prSet/>
      <dgm:spPr/>
      <dgm:t>
        <a:bodyPr/>
        <a:lstStyle/>
        <a:p>
          <a:endParaRPr lang="en-US"/>
        </a:p>
      </dgm:t>
    </dgm:pt>
    <dgm:pt modelId="{37876922-F8AF-47EB-9C0A-0F6DEC3B925C}" type="sibTrans" cxnId="{6FE8CF1F-9C1A-4F05-842B-794F9C0DF637}">
      <dgm:prSet/>
      <dgm:spPr/>
      <dgm:t>
        <a:bodyPr/>
        <a:lstStyle/>
        <a:p>
          <a:endParaRPr lang="en-US"/>
        </a:p>
      </dgm:t>
    </dgm:pt>
    <dgm:pt modelId="{D5D5BA1A-3F33-4790-82E7-41AA5F0C1150}">
      <dgm:prSet phldrT="[Text]"/>
      <dgm:spPr>
        <a:solidFill>
          <a:srgbClr val="9ACAEB"/>
        </a:solidFill>
        <a:ln>
          <a:solidFill>
            <a:srgbClr val="9ACAEB"/>
          </a:solidFill>
        </a:ln>
      </dgm:spPr>
      <dgm:t>
        <a:bodyPr/>
        <a:lstStyle/>
        <a:p>
          <a:r>
            <a:rPr lang="en-GB" dirty="0">
              <a:latin typeface="AvenirNext LT Pro Bold" panose="020B0804020202020204" pitchFamily="34" charset="0"/>
            </a:rPr>
            <a:t>Actions</a:t>
          </a:r>
          <a:endParaRPr lang="en-US" dirty="0">
            <a:latin typeface="AvenirNext LT Pro Bold" panose="020B0804020202020204" pitchFamily="34" charset="0"/>
          </a:endParaRPr>
        </a:p>
      </dgm:t>
    </dgm:pt>
    <dgm:pt modelId="{1965CF10-C65A-4A70-85F3-0EE371030963}" type="parTrans" cxnId="{93795950-4FC6-4CC8-8790-A6EBA2566D9B}">
      <dgm:prSet/>
      <dgm:spPr/>
      <dgm:t>
        <a:bodyPr/>
        <a:lstStyle/>
        <a:p>
          <a:endParaRPr lang="en-US"/>
        </a:p>
      </dgm:t>
    </dgm:pt>
    <dgm:pt modelId="{D4206808-5DE9-456C-A5A9-4F6354A1A1FA}" type="sibTrans" cxnId="{93795950-4FC6-4CC8-8790-A6EBA2566D9B}">
      <dgm:prSet/>
      <dgm:spPr/>
      <dgm:t>
        <a:bodyPr/>
        <a:lstStyle/>
        <a:p>
          <a:endParaRPr lang="en-US"/>
        </a:p>
      </dgm:t>
    </dgm:pt>
    <dgm:pt modelId="{C66661E9-7175-48E5-A2BA-FB14C6E0C350}">
      <dgm:prSet phldrT="[Text]" custT="1"/>
      <dgm:spPr>
        <a:ln>
          <a:solidFill>
            <a:srgbClr val="AAA9AA"/>
          </a:solidFill>
        </a:ln>
      </dgm:spPr>
      <dgm:t>
        <a:bodyPr/>
        <a:lstStyle/>
        <a:p>
          <a:r>
            <a:rPr lang="en-GB" sz="1000" dirty="0">
              <a:latin typeface="Avenir Next LT Pro" panose="020B0504020202020204" pitchFamily="34" charset="0"/>
            </a:rPr>
            <a:t>Expand </a:t>
          </a:r>
          <a:r>
            <a:rPr lang="en-GB" sz="1000" b="1" dirty="0">
              <a:latin typeface="Avenir Next LT Pro" panose="020B0504020202020204" pitchFamily="34" charset="0"/>
            </a:rPr>
            <a:t>target groups </a:t>
          </a:r>
          <a:endParaRPr lang="en-US" sz="1000" b="0" dirty="0">
            <a:latin typeface="Avenir Next LT Pro" panose="020B0504020202020204" pitchFamily="34" charset="0"/>
          </a:endParaRPr>
        </a:p>
      </dgm:t>
    </dgm:pt>
    <dgm:pt modelId="{638E6EC0-32AA-415E-8494-18EC14748B23}" type="parTrans" cxnId="{A4D9610D-0329-4507-8A9B-0A31B77272AB}">
      <dgm:prSet/>
      <dgm:spPr/>
      <dgm:t>
        <a:bodyPr/>
        <a:lstStyle/>
        <a:p>
          <a:endParaRPr lang="en-US"/>
        </a:p>
      </dgm:t>
    </dgm:pt>
    <dgm:pt modelId="{D17845DA-7022-4505-BD29-19446629EC2D}" type="sibTrans" cxnId="{A4D9610D-0329-4507-8A9B-0A31B77272AB}">
      <dgm:prSet/>
      <dgm:spPr/>
      <dgm:t>
        <a:bodyPr/>
        <a:lstStyle/>
        <a:p>
          <a:endParaRPr lang="en-US"/>
        </a:p>
      </dgm:t>
    </dgm:pt>
    <dgm:pt modelId="{BCAB6AC8-D1D0-4DF0-97CE-798F532EEDE6}">
      <dgm:prSet phldrT="[Text]" custT="1"/>
      <dgm:spPr>
        <a:ln>
          <a:solidFill>
            <a:srgbClr val="B4975A"/>
          </a:solidFill>
        </a:ln>
      </dgm:spPr>
      <dgm:t>
        <a:bodyPr/>
        <a:lstStyle/>
        <a:p>
          <a:r>
            <a:rPr lang="en-US" sz="1000" dirty="0">
              <a:latin typeface="Avenir Next LT Pro" panose="020B0504020202020204" pitchFamily="34" charset="0"/>
            </a:rPr>
            <a:t>By broadening scope</a:t>
          </a:r>
        </a:p>
      </dgm:t>
    </dgm:pt>
    <dgm:pt modelId="{E3704979-7FA0-4172-9A02-2E6005764FEE}" type="parTrans" cxnId="{31E86ABD-8281-4021-A41A-42C356370CF8}">
      <dgm:prSet/>
      <dgm:spPr/>
      <dgm:t>
        <a:bodyPr/>
        <a:lstStyle/>
        <a:p>
          <a:endParaRPr lang="nl-BE"/>
        </a:p>
      </dgm:t>
    </dgm:pt>
    <dgm:pt modelId="{6F360808-4C01-4D9A-A2B3-1581A4A986F9}" type="sibTrans" cxnId="{31E86ABD-8281-4021-A41A-42C356370CF8}">
      <dgm:prSet/>
      <dgm:spPr/>
      <dgm:t>
        <a:bodyPr/>
        <a:lstStyle/>
        <a:p>
          <a:endParaRPr lang="nl-BE"/>
        </a:p>
      </dgm:t>
    </dgm:pt>
    <dgm:pt modelId="{759F1408-FFAA-4827-9E3B-0E7DF11567F9}">
      <dgm:prSet phldrT="[Text]" custT="1"/>
      <dgm:spPr>
        <a:ln>
          <a:solidFill>
            <a:srgbClr val="AAA9AA"/>
          </a:solidFill>
        </a:ln>
      </dgm:spPr>
      <dgm:t>
        <a:bodyPr/>
        <a:lstStyle/>
        <a:p>
          <a:r>
            <a:rPr lang="en-US" sz="1000" dirty="0">
              <a:latin typeface="Avenir Next LT Pro" panose="020B0504020202020204" pitchFamily="34" charset="0"/>
            </a:rPr>
            <a:t>Expand </a:t>
          </a:r>
          <a:r>
            <a:rPr lang="en-US" sz="1000" b="1" dirty="0">
              <a:latin typeface="Avenir Next LT Pro" panose="020B0504020202020204" pitchFamily="34" charset="0"/>
            </a:rPr>
            <a:t>timings</a:t>
          </a:r>
          <a:r>
            <a:rPr lang="en-US" sz="1000" dirty="0">
              <a:latin typeface="Avenir Next LT Pro" panose="020B0504020202020204" pitchFamily="34" charset="0"/>
            </a:rPr>
            <a:t> </a:t>
          </a:r>
        </a:p>
      </dgm:t>
    </dgm:pt>
    <dgm:pt modelId="{446AB05C-D926-4478-8CEA-B75A7517DD53}" type="parTrans" cxnId="{BF7EC340-C4DF-4CCA-8CA9-5B88ECB2FE76}">
      <dgm:prSet/>
      <dgm:spPr/>
      <dgm:t>
        <a:bodyPr/>
        <a:lstStyle/>
        <a:p>
          <a:endParaRPr lang="nl-BE"/>
        </a:p>
      </dgm:t>
    </dgm:pt>
    <dgm:pt modelId="{99535D69-883C-411B-8EF0-4AE3111B1BCD}" type="sibTrans" cxnId="{BF7EC340-C4DF-4CCA-8CA9-5B88ECB2FE76}">
      <dgm:prSet/>
      <dgm:spPr/>
      <dgm:t>
        <a:bodyPr/>
        <a:lstStyle/>
        <a:p>
          <a:endParaRPr lang="nl-BE"/>
        </a:p>
      </dgm:t>
    </dgm:pt>
    <dgm:pt modelId="{1010B233-0102-4708-A38F-F59BE1D39E5A}">
      <dgm:prSet phldrT="[Text]" custT="1"/>
      <dgm:spPr>
        <a:ln>
          <a:solidFill>
            <a:srgbClr val="AAA9AA"/>
          </a:solidFill>
        </a:ln>
      </dgm:spPr>
      <dgm:t>
        <a:bodyPr/>
        <a:lstStyle/>
        <a:p>
          <a:r>
            <a:rPr lang="en-US" sz="1000" dirty="0">
              <a:latin typeface="Avenir Next LT Pro" panose="020B0504020202020204" pitchFamily="34" charset="0"/>
            </a:rPr>
            <a:t>Expand </a:t>
          </a:r>
          <a:r>
            <a:rPr lang="en-US" sz="1000" b="1" dirty="0">
              <a:latin typeface="Avenir Next LT Pro" panose="020B0504020202020204" pitchFamily="34" charset="0"/>
            </a:rPr>
            <a:t>formats</a:t>
          </a:r>
          <a:r>
            <a:rPr lang="en-US" sz="1000" dirty="0">
              <a:latin typeface="Avenir Next LT Pro" panose="020B0504020202020204" pitchFamily="34" charset="0"/>
            </a:rPr>
            <a:t> </a:t>
          </a:r>
        </a:p>
      </dgm:t>
    </dgm:pt>
    <dgm:pt modelId="{FC707578-304B-4FF6-81DC-D89EE9B3A11A}" type="parTrans" cxnId="{DEF42DB3-01D2-4A6A-A4AD-6953FA59EE20}">
      <dgm:prSet/>
      <dgm:spPr/>
      <dgm:t>
        <a:bodyPr/>
        <a:lstStyle/>
        <a:p>
          <a:endParaRPr lang="nl-BE"/>
        </a:p>
      </dgm:t>
    </dgm:pt>
    <dgm:pt modelId="{BD45E30B-95ED-4A02-BB68-C81425599F3A}" type="sibTrans" cxnId="{DEF42DB3-01D2-4A6A-A4AD-6953FA59EE20}">
      <dgm:prSet/>
      <dgm:spPr/>
      <dgm:t>
        <a:bodyPr/>
        <a:lstStyle/>
        <a:p>
          <a:endParaRPr lang="nl-BE"/>
        </a:p>
      </dgm:t>
    </dgm:pt>
    <dgm:pt modelId="{327342B8-1858-44BE-85A1-1658648FA0FF}">
      <dgm:prSet phldrT="[Text]" custT="1"/>
      <dgm:spPr>
        <a:ln>
          <a:solidFill>
            <a:srgbClr val="AAA9AA"/>
          </a:solidFill>
        </a:ln>
      </dgm:spPr>
      <dgm:t>
        <a:bodyPr/>
        <a:lstStyle/>
        <a:p>
          <a:r>
            <a:rPr lang="en-US" sz="1000" dirty="0">
              <a:latin typeface="Avenir Next LT Pro" panose="020B0504020202020204" pitchFamily="34" charset="0"/>
            </a:rPr>
            <a:t>Expand </a:t>
          </a:r>
          <a:r>
            <a:rPr lang="en-US" sz="1000" b="1" dirty="0">
              <a:latin typeface="Avenir Next LT Pro" panose="020B0504020202020204" pitchFamily="34" charset="0"/>
            </a:rPr>
            <a:t>approaches</a:t>
          </a:r>
          <a:r>
            <a:rPr lang="en-US" sz="1000" dirty="0">
              <a:latin typeface="Avenir Next LT Pro" panose="020B0504020202020204" pitchFamily="34" charset="0"/>
            </a:rPr>
            <a:t> </a:t>
          </a:r>
        </a:p>
      </dgm:t>
    </dgm:pt>
    <dgm:pt modelId="{BBDE0DC8-D2D5-425F-8449-B3BD234B5445}" type="parTrans" cxnId="{167C9746-B4BB-4589-98AF-DCEA9F62341F}">
      <dgm:prSet/>
      <dgm:spPr/>
      <dgm:t>
        <a:bodyPr/>
        <a:lstStyle/>
        <a:p>
          <a:endParaRPr lang="nl-BE"/>
        </a:p>
      </dgm:t>
    </dgm:pt>
    <dgm:pt modelId="{0663A14C-5CD1-4D63-B978-66E31FA8D5C6}" type="sibTrans" cxnId="{167C9746-B4BB-4589-98AF-DCEA9F62341F}">
      <dgm:prSet/>
      <dgm:spPr/>
      <dgm:t>
        <a:bodyPr/>
        <a:lstStyle/>
        <a:p>
          <a:endParaRPr lang="nl-BE"/>
        </a:p>
      </dgm:t>
    </dgm:pt>
    <dgm:pt modelId="{0C6BF557-57A8-463F-B5DB-D835633B5637}">
      <dgm:prSet phldrT="[Text]" custT="1"/>
      <dgm:spPr>
        <a:ln>
          <a:solidFill>
            <a:srgbClr val="9ACAEB"/>
          </a:solidFill>
        </a:ln>
      </dgm:spPr>
      <dgm:t>
        <a:bodyPr/>
        <a:lstStyle/>
        <a:p>
          <a:r>
            <a:rPr lang="en-US" sz="1100" dirty="0">
              <a:latin typeface="Avenir Next LT Pro" panose="020B0504020202020204" pitchFamily="34" charset="0"/>
            </a:rPr>
            <a:t>Inspirational actions of what is possible, </a:t>
          </a:r>
          <a:r>
            <a:rPr lang="en-US" sz="1100" b="1" dirty="0">
              <a:latin typeface="Avenir Next LT Pro" panose="020B0504020202020204" pitchFamily="34" charset="0"/>
            </a:rPr>
            <a:t>experimenting</a:t>
          </a:r>
          <a:r>
            <a:rPr lang="en-US" sz="1100" dirty="0">
              <a:latin typeface="Avenir Next LT Pro" panose="020B0504020202020204" pitchFamily="34" charset="0"/>
            </a:rPr>
            <a:t> with new (kind of) clubs, sharing these with the districts, to get in each district 1 club</a:t>
          </a:r>
        </a:p>
      </dgm:t>
    </dgm:pt>
    <dgm:pt modelId="{2514F6CB-03E3-4AE6-9192-2BA7988A86EB}" type="parTrans" cxnId="{C033CFE9-5E05-4654-9B19-451EAC5CA3E2}">
      <dgm:prSet/>
      <dgm:spPr/>
      <dgm:t>
        <a:bodyPr/>
        <a:lstStyle/>
        <a:p>
          <a:endParaRPr lang="nl-BE"/>
        </a:p>
      </dgm:t>
    </dgm:pt>
    <dgm:pt modelId="{B4ACDF21-36A8-4CA0-9B38-ACE3D7B307A1}" type="sibTrans" cxnId="{C033CFE9-5E05-4654-9B19-451EAC5CA3E2}">
      <dgm:prSet/>
      <dgm:spPr/>
      <dgm:t>
        <a:bodyPr/>
        <a:lstStyle/>
        <a:p>
          <a:endParaRPr lang="nl-BE"/>
        </a:p>
      </dgm:t>
    </dgm:pt>
    <dgm:pt modelId="{D3689318-C1CA-43F4-B01D-8E1C34C7BBE8}">
      <dgm:prSet phldrT="[Text]" custT="1"/>
      <dgm:spPr>
        <a:ln>
          <a:solidFill>
            <a:srgbClr val="9ACAEB"/>
          </a:solidFill>
        </a:ln>
      </dgm:spPr>
      <dgm:t>
        <a:bodyPr/>
        <a:lstStyle/>
        <a:p>
          <a:r>
            <a:rPr lang="en-US" sz="1100" dirty="0">
              <a:latin typeface="Avenir Next LT Pro" panose="020B0504020202020204" pitchFamily="34" charset="0"/>
            </a:rPr>
            <a:t>1 European meeting (e.g. </a:t>
          </a:r>
          <a:r>
            <a:rPr lang="en-US" sz="1100">
              <a:latin typeface="Avenir Next LT Pro" panose="020B0504020202020204" pitchFamily="34" charset="0"/>
            </a:rPr>
            <a:t>YK Summit; MeetUp#WomenInBizz;…)</a:t>
          </a:r>
          <a:endParaRPr lang="en-US" sz="1100" dirty="0">
            <a:latin typeface="Avenir Next LT Pro" panose="020B0504020202020204" pitchFamily="34" charset="0"/>
          </a:endParaRPr>
        </a:p>
      </dgm:t>
    </dgm:pt>
    <dgm:pt modelId="{2F84B660-BBC1-49CB-B83F-06AA35156CBD}" type="parTrans" cxnId="{184BE1B8-9B3F-446F-B582-50EC86C1615C}">
      <dgm:prSet/>
      <dgm:spPr/>
      <dgm:t>
        <a:bodyPr/>
        <a:lstStyle/>
        <a:p>
          <a:endParaRPr lang="nl-BE"/>
        </a:p>
      </dgm:t>
    </dgm:pt>
    <dgm:pt modelId="{AAB48D25-97E3-4137-91C7-0F797ECCEF30}" type="sibTrans" cxnId="{184BE1B8-9B3F-446F-B582-50EC86C1615C}">
      <dgm:prSet/>
      <dgm:spPr/>
      <dgm:t>
        <a:bodyPr/>
        <a:lstStyle/>
        <a:p>
          <a:endParaRPr lang="nl-BE"/>
        </a:p>
      </dgm:t>
    </dgm:pt>
    <dgm:pt modelId="{DC1C784B-A33A-4834-B641-791D62F7B8A8}">
      <dgm:prSet phldrT="[Text]" custT="1"/>
      <dgm:spPr>
        <a:ln>
          <a:solidFill>
            <a:srgbClr val="9ACAEB"/>
          </a:solidFill>
        </a:ln>
      </dgm:spPr>
      <dgm:t>
        <a:bodyPr/>
        <a:lstStyle/>
        <a:p>
          <a:r>
            <a:rPr lang="en-US" sz="1100" b="1" dirty="0">
              <a:latin typeface="Avenir Next LT Pro" panose="020B0504020202020204" pitchFamily="34" charset="0"/>
            </a:rPr>
            <a:t>Uplifting</a:t>
          </a:r>
          <a:r>
            <a:rPr lang="en-US" sz="1100" dirty="0">
              <a:latin typeface="Avenir Next LT Pro" panose="020B0504020202020204" pitchFamily="34" charset="0"/>
            </a:rPr>
            <a:t> the function of </a:t>
          </a:r>
          <a:r>
            <a:rPr lang="en-US" sz="1100">
              <a:latin typeface="Avenir Next LT Pro" panose="020B0504020202020204" pitchFamily="34" charset="0"/>
            </a:rPr>
            <a:t>the LG as </a:t>
          </a:r>
          <a:r>
            <a:rPr lang="en-US" sz="1100" dirty="0">
              <a:latin typeface="Avenir Next LT Pro" panose="020B0504020202020204" pitchFamily="34" charset="0"/>
            </a:rPr>
            <a:t>essential function in increasing foot print</a:t>
          </a:r>
        </a:p>
      </dgm:t>
    </dgm:pt>
    <dgm:pt modelId="{31DAC84E-4A37-48AC-A4BE-B9E7928E5587}" type="parTrans" cxnId="{FD190C0B-55F5-4B3F-A707-BC1213015161}">
      <dgm:prSet/>
      <dgm:spPr/>
      <dgm:t>
        <a:bodyPr/>
        <a:lstStyle/>
        <a:p>
          <a:endParaRPr lang="nl-BE"/>
        </a:p>
      </dgm:t>
    </dgm:pt>
    <dgm:pt modelId="{E05627DC-EC32-46BA-A3A3-093AB2084158}" type="sibTrans" cxnId="{FD190C0B-55F5-4B3F-A707-BC1213015161}">
      <dgm:prSet/>
      <dgm:spPr/>
      <dgm:t>
        <a:bodyPr/>
        <a:lstStyle/>
        <a:p>
          <a:endParaRPr lang="nl-BE"/>
        </a:p>
      </dgm:t>
    </dgm:pt>
    <dgm:pt modelId="{782AFFEB-9FEE-4641-B649-408D339D4548}" type="pres">
      <dgm:prSet presAssocID="{4C35AF99-70FD-4FAD-A16B-F943687BFACD}" presName="linearFlow" presStyleCnt="0">
        <dgm:presLayoutVars>
          <dgm:dir/>
          <dgm:animLvl val="lvl"/>
          <dgm:resizeHandles val="exact"/>
        </dgm:presLayoutVars>
      </dgm:prSet>
      <dgm:spPr/>
    </dgm:pt>
    <dgm:pt modelId="{6A111749-D278-456B-ADC1-907A128BF3B7}" type="pres">
      <dgm:prSet presAssocID="{5702FE89-F32B-4F98-BC3F-FF176CCA815A}" presName="composite" presStyleCnt="0"/>
      <dgm:spPr/>
    </dgm:pt>
    <dgm:pt modelId="{DDA1855A-7EA7-4476-9DBC-D6BDEA1ED228}" type="pres">
      <dgm:prSet presAssocID="{5702FE89-F32B-4F98-BC3F-FF176CCA815A}" presName="parentText" presStyleLbl="alignNode1" presStyleIdx="0" presStyleCnt="4">
        <dgm:presLayoutVars>
          <dgm:chMax val="1"/>
          <dgm:bulletEnabled val="1"/>
        </dgm:presLayoutVars>
      </dgm:prSet>
      <dgm:spPr/>
    </dgm:pt>
    <dgm:pt modelId="{835AE6B4-30D4-4DBD-8F51-EF8D8D958291}" type="pres">
      <dgm:prSet presAssocID="{5702FE89-F32B-4F98-BC3F-FF176CCA815A}" presName="descendantText" presStyleLbl="alignAcc1" presStyleIdx="0" presStyleCnt="4">
        <dgm:presLayoutVars>
          <dgm:bulletEnabled val="1"/>
        </dgm:presLayoutVars>
      </dgm:prSet>
      <dgm:spPr/>
    </dgm:pt>
    <dgm:pt modelId="{75044E63-9C17-4D8B-9E72-43FF698BCB97}" type="pres">
      <dgm:prSet presAssocID="{A8F4830D-00C5-43D5-ABC6-53D7E084211B}" presName="sp" presStyleCnt="0"/>
      <dgm:spPr/>
    </dgm:pt>
    <dgm:pt modelId="{0F61F887-7157-4731-9C42-40A210F64B3E}" type="pres">
      <dgm:prSet presAssocID="{8113A2DE-918B-4499-9396-42EDA3CC5890}" presName="composite" presStyleCnt="0"/>
      <dgm:spPr/>
    </dgm:pt>
    <dgm:pt modelId="{A97A33F5-1646-427C-83E6-2D81D8336E44}" type="pres">
      <dgm:prSet presAssocID="{8113A2DE-918B-4499-9396-42EDA3CC5890}" presName="parentText" presStyleLbl="alignNode1" presStyleIdx="1" presStyleCnt="4">
        <dgm:presLayoutVars>
          <dgm:chMax val="1"/>
          <dgm:bulletEnabled val="1"/>
        </dgm:presLayoutVars>
      </dgm:prSet>
      <dgm:spPr/>
    </dgm:pt>
    <dgm:pt modelId="{4AC37DE9-8D54-4611-AEE9-F7DF6BF0A1C7}" type="pres">
      <dgm:prSet presAssocID="{8113A2DE-918B-4499-9396-42EDA3CC5890}" presName="descendantText" presStyleLbl="alignAcc1" presStyleIdx="1" presStyleCnt="4">
        <dgm:presLayoutVars>
          <dgm:bulletEnabled val="1"/>
        </dgm:presLayoutVars>
      </dgm:prSet>
      <dgm:spPr/>
    </dgm:pt>
    <dgm:pt modelId="{E30BB069-F6A5-4BBB-B1FE-103872E8B83B}" type="pres">
      <dgm:prSet presAssocID="{11E70AC2-897B-490F-8F61-073FD7886B40}" presName="sp" presStyleCnt="0"/>
      <dgm:spPr/>
    </dgm:pt>
    <dgm:pt modelId="{E0879946-1559-4725-9DF4-6A678A3C976A}" type="pres">
      <dgm:prSet presAssocID="{2996110B-CE87-4415-BA5D-BDA051790589}" presName="composite" presStyleCnt="0"/>
      <dgm:spPr/>
    </dgm:pt>
    <dgm:pt modelId="{D58E176D-DE94-421A-9D7B-CADD7216EF6C}" type="pres">
      <dgm:prSet presAssocID="{2996110B-CE87-4415-BA5D-BDA051790589}" presName="parentText" presStyleLbl="alignNode1" presStyleIdx="2" presStyleCnt="4" custScaleY="108677">
        <dgm:presLayoutVars>
          <dgm:chMax val="1"/>
          <dgm:bulletEnabled val="1"/>
        </dgm:presLayoutVars>
      </dgm:prSet>
      <dgm:spPr/>
    </dgm:pt>
    <dgm:pt modelId="{14A557D5-9D45-4CD5-AEB7-A53A7F8FF057}" type="pres">
      <dgm:prSet presAssocID="{2996110B-CE87-4415-BA5D-BDA051790589}" presName="descendantText" presStyleLbl="alignAcc1" presStyleIdx="2" presStyleCnt="4" custScaleY="111264">
        <dgm:presLayoutVars>
          <dgm:bulletEnabled val="1"/>
        </dgm:presLayoutVars>
      </dgm:prSet>
      <dgm:spPr/>
    </dgm:pt>
    <dgm:pt modelId="{C85016E3-6066-48CC-BF06-E91BCAB11C12}" type="pres">
      <dgm:prSet presAssocID="{37876922-F8AF-47EB-9C0A-0F6DEC3B925C}" presName="sp" presStyleCnt="0"/>
      <dgm:spPr/>
    </dgm:pt>
    <dgm:pt modelId="{0D77B3CD-050F-484B-87B4-3C8F20A62401}" type="pres">
      <dgm:prSet presAssocID="{D5D5BA1A-3F33-4790-82E7-41AA5F0C1150}" presName="composite" presStyleCnt="0"/>
      <dgm:spPr/>
    </dgm:pt>
    <dgm:pt modelId="{47A5723E-61B2-4234-974F-2B68D8BA8FBE}" type="pres">
      <dgm:prSet presAssocID="{D5D5BA1A-3F33-4790-82E7-41AA5F0C1150}" presName="parentText" presStyleLbl="alignNode1" presStyleIdx="3" presStyleCnt="4">
        <dgm:presLayoutVars>
          <dgm:chMax val="1"/>
          <dgm:bulletEnabled val="1"/>
        </dgm:presLayoutVars>
      </dgm:prSet>
      <dgm:spPr/>
    </dgm:pt>
    <dgm:pt modelId="{7487C3F0-5076-423D-8238-3BA42CD05045}" type="pres">
      <dgm:prSet presAssocID="{D5D5BA1A-3F33-4790-82E7-41AA5F0C1150}" presName="descendantText" presStyleLbl="alignAcc1" presStyleIdx="3" presStyleCnt="4">
        <dgm:presLayoutVars>
          <dgm:bulletEnabled val="1"/>
        </dgm:presLayoutVars>
      </dgm:prSet>
      <dgm:spPr/>
    </dgm:pt>
  </dgm:ptLst>
  <dgm:cxnLst>
    <dgm:cxn modelId="{3C453205-6968-4B41-8ADF-4DEA3FFB5A2C}" type="presOf" srcId="{8113A2DE-918B-4499-9396-42EDA3CC5890}" destId="{A97A33F5-1646-427C-83E6-2D81D8336E44}" srcOrd="0" destOrd="0" presId="urn:microsoft.com/office/officeart/2005/8/layout/chevron2"/>
    <dgm:cxn modelId="{0B3D650A-F734-41A9-A95C-6E7F6DBAD490}" type="presOf" srcId="{4C35AF99-70FD-4FAD-A16B-F943687BFACD}" destId="{782AFFEB-9FEE-4641-B649-408D339D4548}" srcOrd="0" destOrd="0" presId="urn:microsoft.com/office/officeart/2005/8/layout/chevron2"/>
    <dgm:cxn modelId="{20205A0A-8817-4841-B681-CB495491257A}" srcId="{4C35AF99-70FD-4FAD-A16B-F943687BFACD}" destId="{5702FE89-F32B-4F98-BC3F-FF176CCA815A}" srcOrd="0" destOrd="0" parTransId="{5703F031-0E8E-409E-A1C2-EAB8ECAAF68A}" sibTransId="{A8F4830D-00C5-43D5-ABC6-53D7E084211B}"/>
    <dgm:cxn modelId="{FD190C0B-55F5-4B3F-A707-BC1213015161}" srcId="{D5D5BA1A-3F33-4790-82E7-41AA5F0C1150}" destId="{DC1C784B-A33A-4834-B641-791D62F7B8A8}" srcOrd="0" destOrd="0" parTransId="{31DAC84E-4A37-48AC-A4BE-B9E7928E5587}" sibTransId="{E05627DC-EC32-46BA-A3A3-093AB2084158}"/>
    <dgm:cxn modelId="{A4D9610D-0329-4507-8A9B-0A31B77272AB}" srcId="{2996110B-CE87-4415-BA5D-BDA051790589}" destId="{C66661E9-7175-48E5-A2BA-FB14C6E0C350}" srcOrd="0" destOrd="0" parTransId="{638E6EC0-32AA-415E-8494-18EC14748B23}" sibTransId="{D17845DA-7022-4505-BD29-19446629EC2D}"/>
    <dgm:cxn modelId="{6FE8CF1F-9C1A-4F05-842B-794F9C0DF637}" srcId="{4C35AF99-70FD-4FAD-A16B-F943687BFACD}" destId="{2996110B-CE87-4415-BA5D-BDA051790589}" srcOrd="2" destOrd="0" parTransId="{E83D0BF8-4AB8-4D01-8BE5-3F3A7ED30798}" sibTransId="{37876922-F8AF-47EB-9C0A-0F6DEC3B925C}"/>
    <dgm:cxn modelId="{22967F38-DF9B-493E-895C-B25E8032E3B1}" type="presOf" srcId="{83D4432D-276E-4229-AB4B-A5CF9F5AC9A5}" destId="{4AC37DE9-8D54-4611-AEE9-F7DF6BF0A1C7}" srcOrd="0" destOrd="0" presId="urn:microsoft.com/office/officeart/2005/8/layout/chevron2"/>
    <dgm:cxn modelId="{BF7EC340-C4DF-4CCA-8CA9-5B88ECB2FE76}" srcId="{2996110B-CE87-4415-BA5D-BDA051790589}" destId="{759F1408-FFAA-4827-9E3B-0E7DF11567F9}" srcOrd="1" destOrd="0" parTransId="{446AB05C-D926-4478-8CEA-B75A7517DD53}" sibTransId="{99535D69-883C-411B-8EF0-4AE3111B1BCD}"/>
    <dgm:cxn modelId="{6B843246-227C-4EA9-8182-6FE19903B1A1}" type="presOf" srcId="{759F1408-FFAA-4827-9E3B-0E7DF11567F9}" destId="{14A557D5-9D45-4CD5-AEB7-A53A7F8FF057}" srcOrd="0" destOrd="1" presId="urn:microsoft.com/office/officeart/2005/8/layout/chevron2"/>
    <dgm:cxn modelId="{167C9746-B4BB-4589-98AF-DCEA9F62341F}" srcId="{2996110B-CE87-4415-BA5D-BDA051790589}" destId="{327342B8-1858-44BE-85A1-1658648FA0FF}" srcOrd="3" destOrd="0" parTransId="{BBDE0DC8-D2D5-425F-8449-B3BD234B5445}" sibTransId="{0663A14C-5CD1-4D63-B978-66E31FA8D5C6}"/>
    <dgm:cxn modelId="{93795950-4FC6-4CC8-8790-A6EBA2566D9B}" srcId="{4C35AF99-70FD-4FAD-A16B-F943687BFACD}" destId="{D5D5BA1A-3F33-4790-82E7-41AA5F0C1150}" srcOrd="3" destOrd="0" parTransId="{1965CF10-C65A-4A70-85F3-0EE371030963}" sibTransId="{D4206808-5DE9-456C-A5A9-4F6354A1A1FA}"/>
    <dgm:cxn modelId="{269D1D72-0DC6-424C-AB7B-6D33FD93EB04}" type="presOf" srcId="{0C6BF557-57A8-463F-B5DB-D835633B5637}" destId="{7487C3F0-5076-423D-8238-3BA42CD05045}" srcOrd="0" destOrd="1" presId="urn:microsoft.com/office/officeart/2005/8/layout/chevron2"/>
    <dgm:cxn modelId="{FB57A775-C71A-4C62-857B-13406DF666C1}" type="presOf" srcId="{D3689318-C1CA-43F4-B01D-8E1C34C7BBE8}" destId="{7487C3F0-5076-423D-8238-3BA42CD05045}" srcOrd="0" destOrd="2" presId="urn:microsoft.com/office/officeart/2005/8/layout/chevron2"/>
    <dgm:cxn modelId="{E001B876-C719-4FC8-A25B-46775B6DDEC0}" type="presOf" srcId="{327342B8-1858-44BE-85A1-1658648FA0FF}" destId="{14A557D5-9D45-4CD5-AEB7-A53A7F8FF057}" srcOrd="0" destOrd="3" presId="urn:microsoft.com/office/officeart/2005/8/layout/chevron2"/>
    <dgm:cxn modelId="{D5281577-F069-413D-8F9A-6ADCB790B4E5}" srcId="{5702FE89-F32B-4F98-BC3F-FF176CCA815A}" destId="{63C54264-FFB3-4F00-B35C-1580CA112A5D}" srcOrd="0" destOrd="0" parTransId="{4F86B441-693A-451A-AE98-5E53A7CCEB4F}" sibTransId="{20001CE3-C9C1-4D48-89CE-CB7F859E44FE}"/>
    <dgm:cxn modelId="{33D85E8F-D332-49DA-970A-CDA280A2B663}" type="presOf" srcId="{5702FE89-F32B-4F98-BC3F-FF176CCA815A}" destId="{DDA1855A-7EA7-4476-9DBC-D6BDEA1ED228}" srcOrd="0" destOrd="0" presId="urn:microsoft.com/office/officeart/2005/8/layout/chevron2"/>
    <dgm:cxn modelId="{8F0EF796-FEC0-49A4-A3CF-D882688C7A69}" type="presOf" srcId="{1010B233-0102-4708-A38F-F59BE1D39E5A}" destId="{14A557D5-9D45-4CD5-AEB7-A53A7F8FF057}" srcOrd="0" destOrd="2" presId="urn:microsoft.com/office/officeart/2005/8/layout/chevron2"/>
    <dgm:cxn modelId="{3D5F41A9-B993-4901-B68E-6735F4FE4A5C}" type="presOf" srcId="{2996110B-CE87-4415-BA5D-BDA051790589}" destId="{D58E176D-DE94-421A-9D7B-CADD7216EF6C}" srcOrd="0" destOrd="0" presId="urn:microsoft.com/office/officeart/2005/8/layout/chevron2"/>
    <dgm:cxn modelId="{DEF42DB3-01D2-4A6A-A4AD-6953FA59EE20}" srcId="{2996110B-CE87-4415-BA5D-BDA051790589}" destId="{1010B233-0102-4708-A38F-F59BE1D39E5A}" srcOrd="2" destOrd="0" parTransId="{FC707578-304B-4FF6-81DC-D89EE9B3A11A}" sibTransId="{BD45E30B-95ED-4A02-BB68-C81425599F3A}"/>
    <dgm:cxn modelId="{184BE1B8-9B3F-446F-B582-50EC86C1615C}" srcId="{D5D5BA1A-3F33-4790-82E7-41AA5F0C1150}" destId="{D3689318-C1CA-43F4-B01D-8E1C34C7BBE8}" srcOrd="2" destOrd="0" parTransId="{2F84B660-BBC1-49CB-B83F-06AA35156CBD}" sibTransId="{AAB48D25-97E3-4137-91C7-0F797ECCEF30}"/>
    <dgm:cxn modelId="{31E86ABD-8281-4021-A41A-42C356370CF8}" srcId="{8113A2DE-918B-4499-9396-42EDA3CC5890}" destId="{BCAB6AC8-D1D0-4DF0-97CE-798F532EEDE6}" srcOrd="1" destOrd="0" parTransId="{E3704979-7FA0-4172-9A02-2E6005764FEE}" sibTransId="{6F360808-4C01-4D9A-A2B3-1581A4A986F9}"/>
    <dgm:cxn modelId="{024071BE-DF80-4CE6-BC9B-35E82CBF7D5D}" type="presOf" srcId="{63C54264-FFB3-4F00-B35C-1580CA112A5D}" destId="{835AE6B4-30D4-4DBD-8F51-EF8D8D958291}" srcOrd="0" destOrd="0" presId="urn:microsoft.com/office/officeart/2005/8/layout/chevron2"/>
    <dgm:cxn modelId="{3A772CC4-73F1-4642-AA87-30857A563F35}" srcId="{8113A2DE-918B-4499-9396-42EDA3CC5890}" destId="{83D4432D-276E-4229-AB4B-A5CF9F5AC9A5}" srcOrd="0" destOrd="0" parTransId="{24544A57-B1DA-4E9D-A261-BB5093F2FB51}" sibTransId="{4CF95D9E-0968-46F3-A88B-0FB90521005D}"/>
    <dgm:cxn modelId="{D67B3FCF-2E2E-4EE3-BDB1-4CDEBEE00F10}" type="presOf" srcId="{DC1C784B-A33A-4834-B641-791D62F7B8A8}" destId="{7487C3F0-5076-423D-8238-3BA42CD05045}" srcOrd="0" destOrd="0" presId="urn:microsoft.com/office/officeart/2005/8/layout/chevron2"/>
    <dgm:cxn modelId="{6210D7E6-093D-4341-94CC-428FF202F0B8}" type="presOf" srcId="{BCAB6AC8-D1D0-4DF0-97CE-798F532EEDE6}" destId="{4AC37DE9-8D54-4611-AEE9-F7DF6BF0A1C7}" srcOrd="0" destOrd="1" presId="urn:microsoft.com/office/officeart/2005/8/layout/chevron2"/>
    <dgm:cxn modelId="{C033CFE9-5E05-4654-9B19-451EAC5CA3E2}" srcId="{D5D5BA1A-3F33-4790-82E7-41AA5F0C1150}" destId="{0C6BF557-57A8-463F-B5DB-D835633B5637}" srcOrd="1" destOrd="0" parTransId="{2514F6CB-03E3-4AE6-9192-2BA7988A86EB}" sibTransId="{B4ACDF21-36A8-4CA0-9B38-ACE3D7B307A1}"/>
    <dgm:cxn modelId="{2B1CBEEE-31D9-4CE3-8B64-84F018DBAC90}" type="presOf" srcId="{D5D5BA1A-3F33-4790-82E7-41AA5F0C1150}" destId="{47A5723E-61B2-4234-974F-2B68D8BA8FBE}" srcOrd="0" destOrd="0" presId="urn:microsoft.com/office/officeart/2005/8/layout/chevron2"/>
    <dgm:cxn modelId="{FAE241F1-4E99-42FA-BE55-FD4759CEC58C}" srcId="{4C35AF99-70FD-4FAD-A16B-F943687BFACD}" destId="{8113A2DE-918B-4499-9396-42EDA3CC5890}" srcOrd="1" destOrd="0" parTransId="{1065C047-312F-4938-A4F7-9EFAF67D9D7D}" sibTransId="{11E70AC2-897B-490F-8F61-073FD7886B40}"/>
    <dgm:cxn modelId="{406C4EF1-41F2-4FBA-980E-E525A4B77F3F}" type="presOf" srcId="{C66661E9-7175-48E5-A2BA-FB14C6E0C350}" destId="{14A557D5-9D45-4CD5-AEB7-A53A7F8FF057}" srcOrd="0" destOrd="0" presId="urn:microsoft.com/office/officeart/2005/8/layout/chevron2"/>
    <dgm:cxn modelId="{619BACAC-ABEE-46C8-8F85-93CAAB1FB76E}" type="presParOf" srcId="{782AFFEB-9FEE-4641-B649-408D339D4548}" destId="{6A111749-D278-456B-ADC1-907A128BF3B7}" srcOrd="0" destOrd="0" presId="urn:microsoft.com/office/officeart/2005/8/layout/chevron2"/>
    <dgm:cxn modelId="{88A340DD-9363-40A7-9A68-93C8A8EA4307}" type="presParOf" srcId="{6A111749-D278-456B-ADC1-907A128BF3B7}" destId="{DDA1855A-7EA7-4476-9DBC-D6BDEA1ED228}" srcOrd="0" destOrd="0" presId="urn:microsoft.com/office/officeart/2005/8/layout/chevron2"/>
    <dgm:cxn modelId="{54C6E4B6-256B-413C-A9A8-7CE0B75897A2}" type="presParOf" srcId="{6A111749-D278-456B-ADC1-907A128BF3B7}" destId="{835AE6B4-30D4-4DBD-8F51-EF8D8D958291}" srcOrd="1" destOrd="0" presId="urn:microsoft.com/office/officeart/2005/8/layout/chevron2"/>
    <dgm:cxn modelId="{70467079-DF6F-4AEC-8D7C-ECDC3B144B81}" type="presParOf" srcId="{782AFFEB-9FEE-4641-B649-408D339D4548}" destId="{75044E63-9C17-4D8B-9E72-43FF698BCB97}" srcOrd="1" destOrd="0" presId="urn:microsoft.com/office/officeart/2005/8/layout/chevron2"/>
    <dgm:cxn modelId="{8F9DF3DA-CE56-4241-8083-34E6E9DD3D9F}" type="presParOf" srcId="{782AFFEB-9FEE-4641-B649-408D339D4548}" destId="{0F61F887-7157-4731-9C42-40A210F64B3E}" srcOrd="2" destOrd="0" presId="urn:microsoft.com/office/officeart/2005/8/layout/chevron2"/>
    <dgm:cxn modelId="{27EF5B38-343C-4CCF-86AE-2B5924E7D99B}" type="presParOf" srcId="{0F61F887-7157-4731-9C42-40A210F64B3E}" destId="{A97A33F5-1646-427C-83E6-2D81D8336E44}" srcOrd="0" destOrd="0" presId="urn:microsoft.com/office/officeart/2005/8/layout/chevron2"/>
    <dgm:cxn modelId="{8E89737F-2A59-49DC-BD54-86AC0A82B29F}" type="presParOf" srcId="{0F61F887-7157-4731-9C42-40A210F64B3E}" destId="{4AC37DE9-8D54-4611-AEE9-F7DF6BF0A1C7}" srcOrd="1" destOrd="0" presId="urn:microsoft.com/office/officeart/2005/8/layout/chevron2"/>
    <dgm:cxn modelId="{39E3EE11-4435-4EB0-B7FD-D4631CFCE261}" type="presParOf" srcId="{782AFFEB-9FEE-4641-B649-408D339D4548}" destId="{E30BB069-F6A5-4BBB-B1FE-103872E8B83B}" srcOrd="3" destOrd="0" presId="urn:microsoft.com/office/officeart/2005/8/layout/chevron2"/>
    <dgm:cxn modelId="{D6D42D65-E602-4F40-A3DE-AE745DAD6FB1}" type="presParOf" srcId="{782AFFEB-9FEE-4641-B649-408D339D4548}" destId="{E0879946-1559-4725-9DF4-6A678A3C976A}" srcOrd="4" destOrd="0" presId="urn:microsoft.com/office/officeart/2005/8/layout/chevron2"/>
    <dgm:cxn modelId="{DA94C756-3FDF-404F-9126-F129078CAC3F}" type="presParOf" srcId="{E0879946-1559-4725-9DF4-6A678A3C976A}" destId="{D58E176D-DE94-421A-9D7B-CADD7216EF6C}" srcOrd="0" destOrd="0" presId="urn:microsoft.com/office/officeart/2005/8/layout/chevron2"/>
    <dgm:cxn modelId="{855BBE4A-4EE1-4166-AEA0-CE1CD84B0DE6}" type="presParOf" srcId="{E0879946-1559-4725-9DF4-6A678A3C976A}" destId="{14A557D5-9D45-4CD5-AEB7-A53A7F8FF057}" srcOrd="1" destOrd="0" presId="urn:microsoft.com/office/officeart/2005/8/layout/chevron2"/>
    <dgm:cxn modelId="{E36C5107-C561-4680-ABB6-45DF45F6FD16}" type="presParOf" srcId="{782AFFEB-9FEE-4641-B649-408D339D4548}" destId="{C85016E3-6066-48CC-BF06-E91BCAB11C12}" srcOrd="5" destOrd="0" presId="urn:microsoft.com/office/officeart/2005/8/layout/chevron2"/>
    <dgm:cxn modelId="{E17E7736-3457-4081-9986-190120BB58B4}" type="presParOf" srcId="{782AFFEB-9FEE-4641-B649-408D339D4548}" destId="{0D77B3CD-050F-484B-87B4-3C8F20A62401}" srcOrd="6" destOrd="0" presId="urn:microsoft.com/office/officeart/2005/8/layout/chevron2"/>
    <dgm:cxn modelId="{24A06D2C-9C55-4F24-8A4A-D8CB3198D361}" type="presParOf" srcId="{0D77B3CD-050F-484B-87B4-3C8F20A62401}" destId="{47A5723E-61B2-4234-974F-2B68D8BA8FBE}" srcOrd="0" destOrd="0" presId="urn:microsoft.com/office/officeart/2005/8/layout/chevron2"/>
    <dgm:cxn modelId="{6EF7E971-D8FF-43AE-9C1B-9114EE8B3B37}" type="presParOf" srcId="{0D77B3CD-050F-484B-87B4-3C8F20A62401}" destId="{7487C3F0-5076-423D-8238-3BA42CD050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1B56BD-E76E-4EAC-8F69-6577D32552B5}" type="doc">
      <dgm:prSet loTypeId="urn:microsoft.com/office/officeart/2005/8/layout/gear1" loCatId="cycle" qsTypeId="urn:microsoft.com/office/officeart/2005/8/quickstyle/simple1" qsCatId="simple" csTypeId="urn:microsoft.com/office/officeart/2005/8/colors/accent1_2" csCatId="accent1" phldr="1"/>
      <dgm:spPr/>
    </dgm:pt>
    <dgm:pt modelId="{9EC4E457-D5D7-472E-A8F3-EECA8FB5BAF0}">
      <dgm:prSet phldrT="[Tekst]"/>
      <dgm:spPr>
        <a:solidFill>
          <a:srgbClr val="003974"/>
        </a:solidFill>
      </dgm:spPr>
      <dgm:t>
        <a:bodyPr/>
        <a:lstStyle/>
        <a:p>
          <a:endParaRPr lang="nl-BE" dirty="0"/>
        </a:p>
      </dgm:t>
    </dgm:pt>
    <dgm:pt modelId="{A01239B0-4126-46F1-85E5-F1235DEDB351}" type="parTrans" cxnId="{320D21FE-84A6-4745-A4B1-18C513AC95F9}">
      <dgm:prSet/>
      <dgm:spPr/>
      <dgm:t>
        <a:bodyPr/>
        <a:lstStyle/>
        <a:p>
          <a:endParaRPr lang="nl-BE"/>
        </a:p>
      </dgm:t>
    </dgm:pt>
    <dgm:pt modelId="{181052B9-6D41-4689-8C82-25D38FD0AC3C}" type="sibTrans" cxnId="{320D21FE-84A6-4745-A4B1-18C513AC95F9}">
      <dgm:prSet/>
      <dgm:spPr/>
      <dgm:t>
        <a:bodyPr/>
        <a:lstStyle/>
        <a:p>
          <a:endParaRPr lang="nl-BE"/>
        </a:p>
      </dgm:t>
    </dgm:pt>
    <dgm:pt modelId="{9406F90C-8109-4246-ABEF-99AED9D1F03D}">
      <dgm:prSet phldrT="[Tekst]" custT="1"/>
      <dgm:spPr>
        <a:solidFill>
          <a:srgbClr val="AAA9AA"/>
        </a:solidFill>
      </dgm:spPr>
      <dgm:t>
        <a:bodyPr/>
        <a:lstStyle/>
        <a:p>
          <a:endParaRPr lang="nl-BE" sz="1400" dirty="0">
            <a:latin typeface="AvenirNext LT Pro Bold" panose="020B0804020202020204" pitchFamily="34" charset="0"/>
          </a:endParaRPr>
        </a:p>
      </dgm:t>
    </dgm:pt>
    <dgm:pt modelId="{861BBD78-2983-4108-80D4-843B16D0D4EE}" type="parTrans" cxnId="{46E07F8D-DD7B-490A-9A81-01AFD26F2FD1}">
      <dgm:prSet/>
      <dgm:spPr/>
      <dgm:t>
        <a:bodyPr/>
        <a:lstStyle/>
        <a:p>
          <a:endParaRPr lang="nl-BE"/>
        </a:p>
      </dgm:t>
    </dgm:pt>
    <dgm:pt modelId="{6910890B-7B19-4BE8-A099-9E8DBC67FFBF}" type="sibTrans" cxnId="{46E07F8D-DD7B-490A-9A81-01AFD26F2FD1}">
      <dgm:prSet/>
      <dgm:spPr/>
      <dgm:t>
        <a:bodyPr/>
        <a:lstStyle/>
        <a:p>
          <a:endParaRPr lang="nl-BE"/>
        </a:p>
      </dgm:t>
    </dgm:pt>
    <dgm:pt modelId="{BDD047CC-C7E7-4B81-830F-37B0B809FAE0}">
      <dgm:prSet phldrT="[Tekst]" custT="1"/>
      <dgm:spPr>
        <a:solidFill>
          <a:srgbClr val="B4975A"/>
        </a:solidFill>
      </dgm:spPr>
      <dgm:t>
        <a:bodyPr/>
        <a:lstStyle/>
        <a:p>
          <a:endParaRPr lang="nl-BE" sz="1400" dirty="0">
            <a:latin typeface="AvenirNext LT Pro Bold" panose="020B0804020202020204" pitchFamily="34" charset="0"/>
          </a:endParaRPr>
        </a:p>
      </dgm:t>
    </dgm:pt>
    <dgm:pt modelId="{A2707E40-C460-46C0-B557-7A1AC2F38B63}" type="parTrans" cxnId="{7F2CC324-4D11-41CA-800F-75077B5B398C}">
      <dgm:prSet/>
      <dgm:spPr/>
      <dgm:t>
        <a:bodyPr/>
        <a:lstStyle/>
        <a:p>
          <a:endParaRPr lang="nl-BE"/>
        </a:p>
      </dgm:t>
    </dgm:pt>
    <dgm:pt modelId="{E68EB739-3382-473E-BB69-80FBF9F08EE4}" type="sibTrans" cxnId="{7F2CC324-4D11-41CA-800F-75077B5B398C}">
      <dgm:prSet/>
      <dgm:spPr/>
      <dgm:t>
        <a:bodyPr/>
        <a:lstStyle/>
        <a:p>
          <a:endParaRPr lang="nl-BE"/>
        </a:p>
      </dgm:t>
    </dgm:pt>
    <dgm:pt modelId="{770C0995-0F19-4F59-97E1-7266A4023662}" type="pres">
      <dgm:prSet presAssocID="{861B56BD-E76E-4EAC-8F69-6577D32552B5}" presName="composite" presStyleCnt="0">
        <dgm:presLayoutVars>
          <dgm:chMax val="3"/>
          <dgm:animLvl val="lvl"/>
          <dgm:resizeHandles val="exact"/>
        </dgm:presLayoutVars>
      </dgm:prSet>
      <dgm:spPr/>
    </dgm:pt>
    <dgm:pt modelId="{E9F12A2D-3AF1-4FE1-9C06-7182CF4333A7}" type="pres">
      <dgm:prSet presAssocID="{9EC4E457-D5D7-472E-A8F3-EECA8FB5BAF0}" presName="gear1" presStyleLbl="node1" presStyleIdx="0" presStyleCnt="3">
        <dgm:presLayoutVars>
          <dgm:chMax val="1"/>
          <dgm:bulletEnabled val="1"/>
        </dgm:presLayoutVars>
      </dgm:prSet>
      <dgm:spPr/>
    </dgm:pt>
    <dgm:pt modelId="{5C6F0000-9D07-4A49-A81C-9709DCCD3906}" type="pres">
      <dgm:prSet presAssocID="{9EC4E457-D5D7-472E-A8F3-EECA8FB5BAF0}" presName="gear1srcNode" presStyleLbl="node1" presStyleIdx="0" presStyleCnt="3"/>
      <dgm:spPr/>
    </dgm:pt>
    <dgm:pt modelId="{833CFB25-4FFB-4AF0-BD02-295A4995E6F0}" type="pres">
      <dgm:prSet presAssocID="{9EC4E457-D5D7-472E-A8F3-EECA8FB5BAF0}" presName="gear1dstNode" presStyleLbl="node1" presStyleIdx="0" presStyleCnt="3"/>
      <dgm:spPr/>
    </dgm:pt>
    <dgm:pt modelId="{ECC78889-122B-465D-A52B-7FD567F5BDA7}" type="pres">
      <dgm:prSet presAssocID="{9406F90C-8109-4246-ABEF-99AED9D1F03D}" presName="gear2" presStyleLbl="node1" presStyleIdx="1" presStyleCnt="3">
        <dgm:presLayoutVars>
          <dgm:chMax val="1"/>
          <dgm:bulletEnabled val="1"/>
        </dgm:presLayoutVars>
      </dgm:prSet>
      <dgm:spPr/>
    </dgm:pt>
    <dgm:pt modelId="{ACE1E21F-2C40-4339-9352-085EA68FABF0}" type="pres">
      <dgm:prSet presAssocID="{9406F90C-8109-4246-ABEF-99AED9D1F03D}" presName="gear2srcNode" presStyleLbl="node1" presStyleIdx="1" presStyleCnt="3"/>
      <dgm:spPr/>
    </dgm:pt>
    <dgm:pt modelId="{524B35DF-48E0-413B-B6BB-71163FCF4674}" type="pres">
      <dgm:prSet presAssocID="{9406F90C-8109-4246-ABEF-99AED9D1F03D}" presName="gear2dstNode" presStyleLbl="node1" presStyleIdx="1" presStyleCnt="3"/>
      <dgm:spPr/>
    </dgm:pt>
    <dgm:pt modelId="{503E534D-81C2-469E-B662-812BE9D7FAD2}" type="pres">
      <dgm:prSet presAssocID="{BDD047CC-C7E7-4B81-830F-37B0B809FAE0}" presName="gear3" presStyleLbl="node1" presStyleIdx="2" presStyleCnt="3"/>
      <dgm:spPr/>
    </dgm:pt>
    <dgm:pt modelId="{8086DCD4-37B7-4C00-8280-300506D7EA05}" type="pres">
      <dgm:prSet presAssocID="{BDD047CC-C7E7-4B81-830F-37B0B809FAE0}" presName="gear3tx" presStyleLbl="node1" presStyleIdx="2" presStyleCnt="3">
        <dgm:presLayoutVars>
          <dgm:chMax val="1"/>
          <dgm:bulletEnabled val="1"/>
        </dgm:presLayoutVars>
      </dgm:prSet>
      <dgm:spPr/>
    </dgm:pt>
    <dgm:pt modelId="{87E81BC0-F136-4C25-A1E8-73772862FA21}" type="pres">
      <dgm:prSet presAssocID="{BDD047CC-C7E7-4B81-830F-37B0B809FAE0}" presName="gear3srcNode" presStyleLbl="node1" presStyleIdx="2" presStyleCnt="3"/>
      <dgm:spPr/>
    </dgm:pt>
    <dgm:pt modelId="{0FE2F76D-B1C1-4D4C-B267-222D4EE1179E}" type="pres">
      <dgm:prSet presAssocID="{BDD047CC-C7E7-4B81-830F-37B0B809FAE0}" presName="gear3dstNode" presStyleLbl="node1" presStyleIdx="2" presStyleCnt="3"/>
      <dgm:spPr/>
    </dgm:pt>
    <dgm:pt modelId="{7B6D9AB3-124A-4E6C-9EF7-C0BB34E0BEBB}" type="pres">
      <dgm:prSet presAssocID="{181052B9-6D41-4689-8C82-25D38FD0AC3C}" presName="connector1" presStyleLbl="sibTrans2D1" presStyleIdx="0" presStyleCnt="3"/>
      <dgm:spPr/>
    </dgm:pt>
    <dgm:pt modelId="{9F433D33-78AC-47CE-A3F2-5C5F92CCD2BD}" type="pres">
      <dgm:prSet presAssocID="{6910890B-7B19-4BE8-A099-9E8DBC67FFBF}" presName="connector2" presStyleLbl="sibTrans2D1" presStyleIdx="1" presStyleCnt="3"/>
      <dgm:spPr/>
    </dgm:pt>
    <dgm:pt modelId="{AAAC303F-ADE4-4B5B-8EEE-90BE45ACD991}" type="pres">
      <dgm:prSet presAssocID="{E68EB739-3382-473E-BB69-80FBF9F08EE4}" presName="connector3" presStyleLbl="sibTrans2D1" presStyleIdx="2" presStyleCnt="3"/>
      <dgm:spPr/>
    </dgm:pt>
  </dgm:ptLst>
  <dgm:cxnLst>
    <dgm:cxn modelId="{AFC37A01-0936-4074-AE33-523B0BDEF979}" type="presOf" srcId="{9EC4E457-D5D7-472E-A8F3-EECA8FB5BAF0}" destId="{5C6F0000-9D07-4A49-A81C-9709DCCD3906}" srcOrd="1" destOrd="0" presId="urn:microsoft.com/office/officeart/2005/8/layout/gear1"/>
    <dgm:cxn modelId="{9C0B930B-89B7-4DCF-8874-260665D7C887}" type="presOf" srcId="{BDD047CC-C7E7-4B81-830F-37B0B809FAE0}" destId="{87E81BC0-F136-4C25-A1E8-73772862FA21}" srcOrd="2" destOrd="0" presId="urn:microsoft.com/office/officeart/2005/8/layout/gear1"/>
    <dgm:cxn modelId="{5E39AA10-0F3C-471F-92B5-EB0F7186AAAD}" type="presOf" srcId="{861B56BD-E76E-4EAC-8F69-6577D32552B5}" destId="{770C0995-0F19-4F59-97E1-7266A4023662}" srcOrd="0" destOrd="0" presId="urn:microsoft.com/office/officeart/2005/8/layout/gear1"/>
    <dgm:cxn modelId="{70977714-203D-4DBC-997D-C71B1B1B371D}" type="presOf" srcId="{9406F90C-8109-4246-ABEF-99AED9D1F03D}" destId="{ACE1E21F-2C40-4339-9352-085EA68FABF0}" srcOrd="1" destOrd="0" presId="urn:microsoft.com/office/officeart/2005/8/layout/gear1"/>
    <dgm:cxn modelId="{EC6A8F14-385C-44D9-8E94-708A7443771B}" type="presOf" srcId="{9406F90C-8109-4246-ABEF-99AED9D1F03D}" destId="{ECC78889-122B-465D-A52B-7FD567F5BDA7}" srcOrd="0" destOrd="0" presId="urn:microsoft.com/office/officeart/2005/8/layout/gear1"/>
    <dgm:cxn modelId="{7F2CC324-4D11-41CA-800F-75077B5B398C}" srcId="{861B56BD-E76E-4EAC-8F69-6577D32552B5}" destId="{BDD047CC-C7E7-4B81-830F-37B0B809FAE0}" srcOrd="2" destOrd="0" parTransId="{A2707E40-C460-46C0-B557-7A1AC2F38B63}" sibTransId="{E68EB739-3382-473E-BB69-80FBF9F08EE4}"/>
    <dgm:cxn modelId="{40A5ED5B-F4A3-4C80-B20A-9016EACF0CCF}" type="presOf" srcId="{9EC4E457-D5D7-472E-A8F3-EECA8FB5BAF0}" destId="{E9F12A2D-3AF1-4FE1-9C06-7182CF4333A7}" srcOrd="0" destOrd="0" presId="urn:microsoft.com/office/officeart/2005/8/layout/gear1"/>
    <dgm:cxn modelId="{D4A0636F-AF78-4A07-BD6F-00A0F4BB88CF}" type="presOf" srcId="{E68EB739-3382-473E-BB69-80FBF9F08EE4}" destId="{AAAC303F-ADE4-4B5B-8EEE-90BE45ACD991}" srcOrd="0" destOrd="0" presId="urn:microsoft.com/office/officeart/2005/8/layout/gear1"/>
    <dgm:cxn modelId="{46E07F8D-DD7B-490A-9A81-01AFD26F2FD1}" srcId="{861B56BD-E76E-4EAC-8F69-6577D32552B5}" destId="{9406F90C-8109-4246-ABEF-99AED9D1F03D}" srcOrd="1" destOrd="0" parTransId="{861BBD78-2983-4108-80D4-843B16D0D4EE}" sibTransId="{6910890B-7B19-4BE8-A099-9E8DBC67FFBF}"/>
    <dgm:cxn modelId="{6DE45C90-A4EF-41E0-B954-9DBBF444D451}" type="presOf" srcId="{9EC4E457-D5D7-472E-A8F3-EECA8FB5BAF0}" destId="{833CFB25-4FFB-4AF0-BD02-295A4995E6F0}" srcOrd="2" destOrd="0" presId="urn:microsoft.com/office/officeart/2005/8/layout/gear1"/>
    <dgm:cxn modelId="{2A677CB5-4E85-4DFF-B692-A9D8A363F4A7}" type="presOf" srcId="{BDD047CC-C7E7-4B81-830F-37B0B809FAE0}" destId="{0FE2F76D-B1C1-4D4C-B267-222D4EE1179E}" srcOrd="3" destOrd="0" presId="urn:microsoft.com/office/officeart/2005/8/layout/gear1"/>
    <dgm:cxn modelId="{EB6DEDC6-F16D-47CC-AAC7-75F2D71CE5FF}" type="presOf" srcId="{181052B9-6D41-4689-8C82-25D38FD0AC3C}" destId="{7B6D9AB3-124A-4E6C-9EF7-C0BB34E0BEBB}" srcOrd="0" destOrd="0" presId="urn:microsoft.com/office/officeart/2005/8/layout/gear1"/>
    <dgm:cxn modelId="{CB4456D6-4A6A-4EF4-B031-D9ED77932F9D}" type="presOf" srcId="{9406F90C-8109-4246-ABEF-99AED9D1F03D}" destId="{524B35DF-48E0-413B-B6BB-71163FCF4674}" srcOrd="2" destOrd="0" presId="urn:microsoft.com/office/officeart/2005/8/layout/gear1"/>
    <dgm:cxn modelId="{8D9FB1E3-010C-496E-BE7B-C2FC2096B32F}" type="presOf" srcId="{BDD047CC-C7E7-4B81-830F-37B0B809FAE0}" destId="{8086DCD4-37B7-4C00-8280-300506D7EA05}" srcOrd="1" destOrd="0" presId="urn:microsoft.com/office/officeart/2005/8/layout/gear1"/>
    <dgm:cxn modelId="{1E16CCE8-47D2-47BE-9BC6-69A21BD4B723}" type="presOf" srcId="{BDD047CC-C7E7-4B81-830F-37B0B809FAE0}" destId="{503E534D-81C2-469E-B662-812BE9D7FAD2}" srcOrd="0" destOrd="0" presId="urn:microsoft.com/office/officeart/2005/8/layout/gear1"/>
    <dgm:cxn modelId="{320D21FE-84A6-4745-A4B1-18C513AC95F9}" srcId="{861B56BD-E76E-4EAC-8F69-6577D32552B5}" destId="{9EC4E457-D5D7-472E-A8F3-EECA8FB5BAF0}" srcOrd="0" destOrd="0" parTransId="{A01239B0-4126-46F1-85E5-F1235DEDB351}" sibTransId="{181052B9-6D41-4689-8C82-25D38FD0AC3C}"/>
    <dgm:cxn modelId="{769D53FE-B2AC-4D26-A246-4D7D98B36540}" type="presOf" srcId="{6910890B-7B19-4BE8-A099-9E8DBC67FFBF}" destId="{9F433D33-78AC-47CE-A3F2-5C5F92CCD2BD}" srcOrd="0" destOrd="0" presId="urn:microsoft.com/office/officeart/2005/8/layout/gear1"/>
    <dgm:cxn modelId="{D16AA34A-B648-4359-9F75-6EC46D22757D}" type="presParOf" srcId="{770C0995-0F19-4F59-97E1-7266A4023662}" destId="{E9F12A2D-3AF1-4FE1-9C06-7182CF4333A7}" srcOrd="0" destOrd="0" presId="urn:microsoft.com/office/officeart/2005/8/layout/gear1"/>
    <dgm:cxn modelId="{390C6C4B-11E7-461E-97C1-B177B7AF2A17}" type="presParOf" srcId="{770C0995-0F19-4F59-97E1-7266A4023662}" destId="{5C6F0000-9D07-4A49-A81C-9709DCCD3906}" srcOrd="1" destOrd="0" presId="urn:microsoft.com/office/officeart/2005/8/layout/gear1"/>
    <dgm:cxn modelId="{7825C900-FED0-4138-8678-10D3422BCE3B}" type="presParOf" srcId="{770C0995-0F19-4F59-97E1-7266A4023662}" destId="{833CFB25-4FFB-4AF0-BD02-295A4995E6F0}" srcOrd="2" destOrd="0" presId="urn:microsoft.com/office/officeart/2005/8/layout/gear1"/>
    <dgm:cxn modelId="{FA36DF73-D3A3-435E-9EBC-5CDB438CF867}" type="presParOf" srcId="{770C0995-0F19-4F59-97E1-7266A4023662}" destId="{ECC78889-122B-465D-A52B-7FD567F5BDA7}" srcOrd="3" destOrd="0" presId="urn:microsoft.com/office/officeart/2005/8/layout/gear1"/>
    <dgm:cxn modelId="{E1C0C953-2064-45DA-A8E8-FC7DF5B7C2D8}" type="presParOf" srcId="{770C0995-0F19-4F59-97E1-7266A4023662}" destId="{ACE1E21F-2C40-4339-9352-085EA68FABF0}" srcOrd="4" destOrd="0" presId="urn:microsoft.com/office/officeart/2005/8/layout/gear1"/>
    <dgm:cxn modelId="{2E2CD147-0D9D-4261-8600-725941280ACB}" type="presParOf" srcId="{770C0995-0F19-4F59-97E1-7266A4023662}" destId="{524B35DF-48E0-413B-B6BB-71163FCF4674}" srcOrd="5" destOrd="0" presId="urn:microsoft.com/office/officeart/2005/8/layout/gear1"/>
    <dgm:cxn modelId="{5B739AB9-D878-4BFE-B583-04C2F1F48D31}" type="presParOf" srcId="{770C0995-0F19-4F59-97E1-7266A4023662}" destId="{503E534D-81C2-469E-B662-812BE9D7FAD2}" srcOrd="6" destOrd="0" presId="urn:microsoft.com/office/officeart/2005/8/layout/gear1"/>
    <dgm:cxn modelId="{1435E0D7-1A42-4E14-9191-F4C69D9A0D72}" type="presParOf" srcId="{770C0995-0F19-4F59-97E1-7266A4023662}" destId="{8086DCD4-37B7-4C00-8280-300506D7EA05}" srcOrd="7" destOrd="0" presId="urn:microsoft.com/office/officeart/2005/8/layout/gear1"/>
    <dgm:cxn modelId="{2EF8AE08-1BF8-431E-968A-88B16093D326}" type="presParOf" srcId="{770C0995-0F19-4F59-97E1-7266A4023662}" destId="{87E81BC0-F136-4C25-A1E8-73772862FA21}" srcOrd="8" destOrd="0" presId="urn:microsoft.com/office/officeart/2005/8/layout/gear1"/>
    <dgm:cxn modelId="{1876BF12-BA62-4647-A3E0-F8644BCAE450}" type="presParOf" srcId="{770C0995-0F19-4F59-97E1-7266A4023662}" destId="{0FE2F76D-B1C1-4D4C-B267-222D4EE1179E}" srcOrd="9" destOrd="0" presId="urn:microsoft.com/office/officeart/2005/8/layout/gear1"/>
    <dgm:cxn modelId="{C9770B5C-B5C6-41B4-AE70-FFF037AD41BB}" type="presParOf" srcId="{770C0995-0F19-4F59-97E1-7266A4023662}" destId="{7B6D9AB3-124A-4E6C-9EF7-C0BB34E0BEBB}" srcOrd="10" destOrd="0" presId="urn:microsoft.com/office/officeart/2005/8/layout/gear1"/>
    <dgm:cxn modelId="{ECB18B6D-28EA-43F5-9DF2-8C9A66CC2D31}" type="presParOf" srcId="{770C0995-0F19-4F59-97E1-7266A4023662}" destId="{9F433D33-78AC-47CE-A3F2-5C5F92CCD2BD}" srcOrd="11" destOrd="0" presId="urn:microsoft.com/office/officeart/2005/8/layout/gear1"/>
    <dgm:cxn modelId="{EE303DBE-97CB-4681-813D-5701DF9410B8}" type="presParOf" srcId="{770C0995-0F19-4F59-97E1-7266A4023662}" destId="{AAAC303F-ADE4-4B5B-8EEE-90BE45ACD99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12A2D-3AF1-4FE1-9C06-7182CF4333A7}">
      <dsp:nvSpPr>
        <dsp:cNvPr id="0" name=""/>
        <dsp:cNvSpPr/>
      </dsp:nvSpPr>
      <dsp:spPr>
        <a:xfrm>
          <a:off x="3738562" y="2357437"/>
          <a:ext cx="2881312" cy="2881312"/>
        </a:xfrm>
        <a:prstGeom prst="gear9">
          <a:avLst/>
        </a:prstGeom>
        <a:solidFill>
          <a:srgbClr val="0039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BE" sz="6500" kern="1200" dirty="0"/>
        </a:p>
      </dsp:txBody>
      <dsp:txXfrm>
        <a:off x="4317834" y="3032371"/>
        <a:ext cx="1722768" cy="1481053"/>
      </dsp:txXfrm>
    </dsp:sp>
    <dsp:sp modelId="{ECC78889-122B-465D-A52B-7FD567F5BDA7}">
      <dsp:nvSpPr>
        <dsp:cNvPr id="0" name=""/>
        <dsp:cNvSpPr/>
      </dsp:nvSpPr>
      <dsp:spPr>
        <a:xfrm>
          <a:off x="2062162" y="1676400"/>
          <a:ext cx="2095500" cy="2095500"/>
        </a:xfrm>
        <a:prstGeom prst="gear6">
          <a:avLst/>
        </a:prstGeom>
        <a:solidFill>
          <a:srgbClr val="AAA9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a:off x="2589710" y="2207137"/>
        <a:ext cx="1040404" cy="1034026"/>
      </dsp:txXfrm>
    </dsp:sp>
    <dsp:sp modelId="{503E534D-81C2-469E-B662-812BE9D7FAD2}">
      <dsp:nvSpPr>
        <dsp:cNvPr id="0" name=""/>
        <dsp:cNvSpPr/>
      </dsp:nvSpPr>
      <dsp:spPr>
        <a:xfrm rot="20700000">
          <a:off x="3235856" y="230718"/>
          <a:ext cx="2053162" cy="2053162"/>
        </a:xfrm>
        <a:prstGeom prst="gear6">
          <a:avLst/>
        </a:prstGeom>
        <a:solidFill>
          <a:srgbClr val="B497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rot="-20700000">
        <a:off x="3686175" y="681037"/>
        <a:ext cx="1152525" cy="1152525"/>
      </dsp:txXfrm>
    </dsp:sp>
    <dsp:sp modelId="{7B6D9AB3-124A-4E6C-9EF7-C0BB34E0BEBB}">
      <dsp:nvSpPr>
        <dsp:cNvPr id="0" name=""/>
        <dsp:cNvSpPr/>
      </dsp:nvSpPr>
      <dsp:spPr>
        <a:xfrm>
          <a:off x="3528645" y="1916003"/>
          <a:ext cx="3688080" cy="3688080"/>
        </a:xfrm>
        <a:prstGeom prst="circularArrow">
          <a:avLst>
            <a:gd name="adj1" fmla="val 4688"/>
            <a:gd name="adj2" fmla="val 299029"/>
            <a:gd name="adj3" fmla="val 2536512"/>
            <a:gd name="adj4" fmla="val 1581812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433D33-78AC-47CE-A3F2-5C5F92CCD2BD}">
      <dsp:nvSpPr>
        <dsp:cNvPr id="0" name=""/>
        <dsp:cNvSpPr/>
      </dsp:nvSpPr>
      <dsp:spPr>
        <a:xfrm>
          <a:off x="1691053" y="1208262"/>
          <a:ext cx="2679620" cy="26796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AC303F-ADE4-4B5B-8EEE-90BE45ACD991}">
      <dsp:nvSpPr>
        <dsp:cNvPr id="0" name=""/>
        <dsp:cNvSpPr/>
      </dsp:nvSpPr>
      <dsp:spPr>
        <a:xfrm>
          <a:off x="2760938" y="-223483"/>
          <a:ext cx="2889170" cy="28891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12A2D-3AF1-4FE1-9C06-7182CF4333A7}">
      <dsp:nvSpPr>
        <dsp:cNvPr id="0" name=""/>
        <dsp:cNvSpPr/>
      </dsp:nvSpPr>
      <dsp:spPr>
        <a:xfrm>
          <a:off x="3738562" y="2357437"/>
          <a:ext cx="2881312" cy="2881312"/>
        </a:xfrm>
        <a:prstGeom prst="gear9">
          <a:avLst/>
        </a:prstGeom>
        <a:solidFill>
          <a:srgbClr val="0039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BE" sz="6500" kern="1200" dirty="0"/>
        </a:p>
      </dsp:txBody>
      <dsp:txXfrm>
        <a:off x="4317834" y="3032371"/>
        <a:ext cx="1722768" cy="1481053"/>
      </dsp:txXfrm>
    </dsp:sp>
    <dsp:sp modelId="{ECC78889-122B-465D-A52B-7FD567F5BDA7}">
      <dsp:nvSpPr>
        <dsp:cNvPr id="0" name=""/>
        <dsp:cNvSpPr/>
      </dsp:nvSpPr>
      <dsp:spPr>
        <a:xfrm>
          <a:off x="2062162" y="1676400"/>
          <a:ext cx="2095500" cy="2095500"/>
        </a:xfrm>
        <a:prstGeom prst="gear6">
          <a:avLst/>
        </a:prstGeom>
        <a:solidFill>
          <a:srgbClr val="AAA9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a:off x="2589710" y="2207137"/>
        <a:ext cx="1040404" cy="1034026"/>
      </dsp:txXfrm>
    </dsp:sp>
    <dsp:sp modelId="{503E534D-81C2-469E-B662-812BE9D7FAD2}">
      <dsp:nvSpPr>
        <dsp:cNvPr id="0" name=""/>
        <dsp:cNvSpPr/>
      </dsp:nvSpPr>
      <dsp:spPr>
        <a:xfrm rot="20700000">
          <a:off x="3235856" y="230718"/>
          <a:ext cx="2053162" cy="2053162"/>
        </a:xfrm>
        <a:prstGeom prst="gear6">
          <a:avLst/>
        </a:prstGeom>
        <a:solidFill>
          <a:srgbClr val="B497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rot="-20700000">
        <a:off x="3686175" y="681037"/>
        <a:ext cx="1152525" cy="1152525"/>
      </dsp:txXfrm>
    </dsp:sp>
    <dsp:sp modelId="{7B6D9AB3-124A-4E6C-9EF7-C0BB34E0BEBB}">
      <dsp:nvSpPr>
        <dsp:cNvPr id="0" name=""/>
        <dsp:cNvSpPr/>
      </dsp:nvSpPr>
      <dsp:spPr>
        <a:xfrm>
          <a:off x="3528645" y="1916003"/>
          <a:ext cx="3688080" cy="3688080"/>
        </a:xfrm>
        <a:prstGeom prst="circularArrow">
          <a:avLst>
            <a:gd name="adj1" fmla="val 4688"/>
            <a:gd name="adj2" fmla="val 299029"/>
            <a:gd name="adj3" fmla="val 2536512"/>
            <a:gd name="adj4" fmla="val 1581812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433D33-78AC-47CE-A3F2-5C5F92CCD2BD}">
      <dsp:nvSpPr>
        <dsp:cNvPr id="0" name=""/>
        <dsp:cNvSpPr/>
      </dsp:nvSpPr>
      <dsp:spPr>
        <a:xfrm>
          <a:off x="1691053" y="1208262"/>
          <a:ext cx="2679620" cy="26796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AC303F-ADE4-4B5B-8EEE-90BE45ACD991}">
      <dsp:nvSpPr>
        <dsp:cNvPr id="0" name=""/>
        <dsp:cNvSpPr/>
      </dsp:nvSpPr>
      <dsp:spPr>
        <a:xfrm>
          <a:off x="2760938" y="-223483"/>
          <a:ext cx="2889170" cy="28891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1855A-7EA7-4476-9DBC-D6BDEA1ED228}">
      <dsp:nvSpPr>
        <dsp:cNvPr id="0" name=""/>
        <dsp:cNvSpPr/>
      </dsp:nvSpPr>
      <dsp:spPr>
        <a:xfrm rot="5400000">
          <a:off x="-148075" y="150515"/>
          <a:ext cx="987168" cy="691017"/>
        </a:xfrm>
        <a:prstGeom prst="chevron">
          <a:avLst/>
        </a:prstGeom>
        <a:solidFill>
          <a:srgbClr val="003974"/>
        </a:solidFill>
        <a:ln w="25400" cap="flat" cmpd="sng" algn="ctr">
          <a:solidFill>
            <a:srgbClr val="00397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Next LT Pro Bold" panose="020B0804020202020204" pitchFamily="34" charset="0"/>
            </a:rPr>
            <a:t>Objective</a:t>
          </a:r>
          <a:endParaRPr lang="en-US" sz="1100" kern="1200" dirty="0">
            <a:latin typeface="AvenirNext LT Pro Bold" panose="020B0804020202020204" pitchFamily="34" charset="0"/>
          </a:endParaRPr>
        </a:p>
      </dsp:txBody>
      <dsp:txXfrm rot="-5400000">
        <a:off x="1" y="347949"/>
        <a:ext cx="691017" cy="296151"/>
      </dsp:txXfrm>
    </dsp:sp>
    <dsp:sp modelId="{835AE6B4-30D4-4DBD-8F51-EF8D8D958291}">
      <dsp:nvSpPr>
        <dsp:cNvPr id="0" name=""/>
        <dsp:cNvSpPr/>
      </dsp:nvSpPr>
      <dsp:spPr>
        <a:xfrm rot="5400000">
          <a:off x="3472040" y="-2778582"/>
          <a:ext cx="641659" cy="6203705"/>
        </a:xfrm>
        <a:prstGeom prst="round2SameRect">
          <a:avLst/>
        </a:prstGeom>
        <a:solidFill>
          <a:schemeClr val="lt1">
            <a:alpha val="90000"/>
            <a:hueOff val="0"/>
            <a:satOff val="0"/>
            <a:lumOff val="0"/>
            <a:alphaOff val="0"/>
          </a:schemeClr>
        </a:solidFill>
        <a:ln w="25400" cap="flat" cmpd="sng" algn="ctr">
          <a:solidFill>
            <a:srgbClr val="003974"/>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Avenir Next LT Pro" panose="020B0504020202020204" pitchFamily="34" charset="0"/>
            </a:rPr>
            <a:t>To re-vitalise growth, rejuvenation and renewing approaches, procedures, methodologies,…</a:t>
          </a:r>
          <a:endParaRPr lang="en-US" sz="1000" kern="1200" dirty="0">
            <a:latin typeface="Avenir Next LT Pro" panose="020B0504020202020204" pitchFamily="34" charset="0"/>
          </a:endParaRPr>
        </a:p>
      </dsp:txBody>
      <dsp:txXfrm rot="-5400000">
        <a:off x="691018" y="33763"/>
        <a:ext cx="6172382" cy="579013"/>
      </dsp:txXfrm>
    </dsp:sp>
    <dsp:sp modelId="{A97A33F5-1646-427C-83E6-2D81D8336E44}">
      <dsp:nvSpPr>
        <dsp:cNvPr id="0" name=""/>
        <dsp:cNvSpPr/>
      </dsp:nvSpPr>
      <dsp:spPr>
        <a:xfrm rot="5400000">
          <a:off x="-148075" y="985080"/>
          <a:ext cx="987168" cy="691017"/>
        </a:xfrm>
        <a:prstGeom prst="chevron">
          <a:avLst/>
        </a:prstGeom>
        <a:solidFill>
          <a:srgbClr val="B4975A"/>
        </a:solidFill>
        <a:ln w="25400" cap="flat" cmpd="sng" algn="ctr">
          <a:solidFill>
            <a:srgbClr val="B4975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Next LT Pro Bold" panose="020B0804020202020204" pitchFamily="34" charset="0"/>
            </a:rPr>
            <a:t>Strategy</a:t>
          </a:r>
          <a:endParaRPr lang="en-US" sz="1100" kern="1200" dirty="0">
            <a:latin typeface="AvenirNext LT Pro Bold" panose="020B0804020202020204" pitchFamily="34" charset="0"/>
          </a:endParaRPr>
        </a:p>
      </dsp:txBody>
      <dsp:txXfrm rot="-5400000">
        <a:off x="1" y="1182514"/>
        <a:ext cx="691017" cy="296151"/>
      </dsp:txXfrm>
    </dsp:sp>
    <dsp:sp modelId="{4AC37DE9-8D54-4611-AEE9-F7DF6BF0A1C7}">
      <dsp:nvSpPr>
        <dsp:cNvPr id="0" name=""/>
        <dsp:cNvSpPr/>
      </dsp:nvSpPr>
      <dsp:spPr>
        <a:xfrm rot="5400000">
          <a:off x="3472040" y="-1944017"/>
          <a:ext cx="641659" cy="6203705"/>
        </a:xfrm>
        <a:prstGeom prst="round2SameRect">
          <a:avLst/>
        </a:prstGeom>
        <a:solidFill>
          <a:schemeClr val="lt1">
            <a:alpha val="90000"/>
            <a:hueOff val="0"/>
            <a:satOff val="0"/>
            <a:lumOff val="0"/>
            <a:alphaOff val="0"/>
          </a:schemeClr>
        </a:solidFill>
        <a:ln w="25400" cap="flat" cmpd="sng" algn="ctr">
          <a:solidFill>
            <a:srgbClr val="B4975A"/>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latin typeface="Avenir Next LT Pro" panose="020B0504020202020204" pitchFamily="34" charset="0"/>
            </a:rPr>
            <a:t>By diversifying</a:t>
          </a:r>
        </a:p>
        <a:p>
          <a:pPr marL="57150" lvl="1" indent="-57150" algn="l" defTabSz="444500">
            <a:lnSpc>
              <a:spcPct val="90000"/>
            </a:lnSpc>
            <a:spcBef>
              <a:spcPct val="0"/>
            </a:spcBef>
            <a:spcAft>
              <a:spcPct val="15000"/>
            </a:spcAft>
            <a:buChar char="•"/>
          </a:pPr>
          <a:r>
            <a:rPr lang="en-US" sz="1000" kern="1200" dirty="0">
              <a:latin typeface="Avenir Next LT Pro" panose="020B0504020202020204" pitchFamily="34" charset="0"/>
            </a:rPr>
            <a:t>By broadening scope</a:t>
          </a:r>
        </a:p>
      </dsp:txBody>
      <dsp:txXfrm rot="-5400000">
        <a:off x="691018" y="868328"/>
        <a:ext cx="6172382" cy="579013"/>
      </dsp:txXfrm>
    </dsp:sp>
    <dsp:sp modelId="{D58E176D-DE94-421A-9D7B-CADD7216EF6C}">
      <dsp:nvSpPr>
        <dsp:cNvPr id="0" name=""/>
        <dsp:cNvSpPr/>
      </dsp:nvSpPr>
      <dsp:spPr>
        <a:xfrm rot="5400000">
          <a:off x="-190903" y="1862473"/>
          <a:ext cx="1072824" cy="691017"/>
        </a:xfrm>
        <a:prstGeom prst="chevron">
          <a:avLst/>
        </a:prstGeom>
        <a:solidFill>
          <a:srgbClr val="AAA9AA"/>
        </a:solidFill>
        <a:ln w="25400" cap="flat" cmpd="sng" algn="ctr">
          <a:solidFill>
            <a:srgbClr val="AAA9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Next LT Pro Bold" panose="020B0804020202020204" pitchFamily="34" charset="0"/>
            </a:rPr>
            <a:t>Tactics</a:t>
          </a:r>
          <a:endParaRPr lang="en-US" sz="1100" kern="1200" dirty="0">
            <a:latin typeface="AvenirNext LT Pro Bold" panose="020B0804020202020204" pitchFamily="34" charset="0"/>
          </a:endParaRPr>
        </a:p>
      </dsp:txBody>
      <dsp:txXfrm rot="-5400000">
        <a:off x="1" y="2017079"/>
        <a:ext cx="691017" cy="381807"/>
      </dsp:txXfrm>
    </dsp:sp>
    <dsp:sp modelId="{14A557D5-9D45-4CD5-AEB7-A53A7F8FF057}">
      <dsp:nvSpPr>
        <dsp:cNvPr id="0" name=""/>
        <dsp:cNvSpPr/>
      </dsp:nvSpPr>
      <dsp:spPr>
        <a:xfrm rot="5400000">
          <a:off x="3435902" y="-1066624"/>
          <a:ext cx="713935" cy="6203705"/>
        </a:xfrm>
        <a:prstGeom prst="round2SameRect">
          <a:avLst/>
        </a:prstGeom>
        <a:solidFill>
          <a:schemeClr val="lt1">
            <a:alpha val="90000"/>
            <a:hueOff val="0"/>
            <a:satOff val="0"/>
            <a:lumOff val="0"/>
            <a:alphaOff val="0"/>
          </a:schemeClr>
        </a:solidFill>
        <a:ln w="25400" cap="flat" cmpd="sng" algn="ctr">
          <a:solidFill>
            <a:srgbClr val="AAA9AA"/>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Avenir Next LT Pro" panose="020B0504020202020204" pitchFamily="34" charset="0"/>
            </a:rPr>
            <a:t>Expand </a:t>
          </a:r>
          <a:r>
            <a:rPr lang="en-GB" sz="1000" b="1" kern="1200" dirty="0">
              <a:latin typeface="Avenir Next LT Pro" panose="020B0504020202020204" pitchFamily="34" charset="0"/>
            </a:rPr>
            <a:t>target groups </a:t>
          </a:r>
          <a:endParaRPr lang="en-US" sz="1000" b="0" kern="1200" dirty="0">
            <a:latin typeface="Avenir Next LT Pro" panose="020B0504020202020204" pitchFamily="34" charset="0"/>
          </a:endParaRPr>
        </a:p>
        <a:p>
          <a:pPr marL="57150" lvl="1" indent="-57150" algn="l" defTabSz="444500">
            <a:lnSpc>
              <a:spcPct val="90000"/>
            </a:lnSpc>
            <a:spcBef>
              <a:spcPct val="0"/>
            </a:spcBef>
            <a:spcAft>
              <a:spcPct val="15000"/>
            </a:spcAft>
            <a:buChar char="•"/>
          </a:pPr>
          <a:r>
            <a:rPr lang="en-US" sz="1000" kern="1200" dirty="0">
              <a:latin typeface="Avenir Next LT Pro" panose="020B0504020202020204" pitchFamily="34" charset="0"/>
            </a:rPr>
            <a:t>Expand </a:t>
          </a:r>
          <a:r>
            <a:rPr lang="en-US" sz="1000" b="1" kern="1200" dirty="0">
              <a:latin typeface="Avenir Next LT Pro" panose="020B0504020202020204" pitchFamily="34" charset="0"/>
            </a:rPr>
            <a:t>timings</a:t>
          </a:r>
          <a:r>
            <a:rPr lang="en-US" sz="1000" kern="1200" dirty="0">
              <a:latin typeface="Avenir Next LT Pro" panose="020B0504020202020204" pitchFamily="34" charset="0"/>
            </a:rPr>
            <a:t> </a:t>
          </a:r>
        </a:p>
        <a:p>
          <a:pPr marL="57150" lvl="1" indent="-57150" algn="l" defTabSz="444500">
            <a:lnSpc>
              <a:spcPct val="90000"/>
            </a:lnSpc>
            <a:spcBef>
              <a:spcPct val="0"/>
            </a:spcBef>
            <a:spcAft>
              <a:spcPct val="15000"/>
            </a:spcAft>
            <a:buChar char="•"/>
          </a:pPr>
          <a:r>
            <a:rPr lang="en-US" sz="1000" kern="1200" dirty="0">
              <a:latin typeface="Avenir Next LT Pro" panose="020B0504020202020204" pitchFamily="34" charset="0"/>
            </a:rPr>
            <a:t>Expand </a:t>
          </a:r>
          <a:r>
            <a:rPr lang="en-US" sz="1000" b="1" kern="1200" dirty="0">
              <a:latin typeface="Avenir Next LT Pro" panose="020B0504020202020204" pitchFamily="34" charset="0"/>
            </a:rPr>
            <a:t>formats</a:t>
          </a:r>
          <a:r>
            <a:rPr lang="en-US" sz="1000" kern="1200" dirty="0">
              <a:latin typeface="Avenir Next LT Pro" panose="020B0504020202020204" pitchFamily="34" charset="0"/>
            </a:rPr>
            <a:t> </a:t>
          </a:r>
        </a:p>
        <a:p>
          <a:pPr marL="57150" lvl="1" indent="-57150" algn="l" defTabSz="444500">
            <a:lnSpc>
              <a:spcPct val="90000"/>
            </a:lnSpc>
            <a:spcBef>
              <a:spcPct val="0"/>
            </a:spcBef>
            <a:spcAft>
              <a:spcPct val="15000"/>
            </a:spcAft>
            <a:buChar char="•"/>
          </a:pPr>
          <a:r>
            <a:rPr lang="en-US" sz="1000" kern="1200" dirty="0">
              <a:latin typeface="Avenir Next LT Pro" panose="020B0504020202020204" pitchFamily="34" charset="0"/>
            </a:rPr>
            <a:t>Expand </a:t>
          </a:r>
          <a:r>
            <a:rPr lang="en-US" sz="1000" b="1" kern="1200" dirty="0">
              <a:latin typeface="Avenir Next LT Pro" panose="020B0504020202020204" pitchFamily="34" charset="0"/>
            </a:rPr>
            <a:t>approaches</a:t>
          </a:r>
          <a:r>
            <a:rPr lang="en-US" sz="1000" kern="1200" dirty="0">
              <a:latin typeface="Avenir Next LT Pro" panose="020B0504020202020204" pitchFamily="34" charset="0"/>
            </a:rPr>
            <a:t> </a:t>
          </a:r>
        </a:p>
      </dsp:txBody>
      <dsp:txXfrm rot="-5400000">
        <a:off x="691018" y="1713111"/>
        <a:ext cx="6168854" cy="644233"/>
      </dsp:txXfrm>
    </dsp:sp>
    <dsp:sp modelId="{47A5723E-61B2-4234-974F-2B68D8BA8FBE}">
      <dsp:nvSpPr>
        <dsp:cNvPr id="0" name=""/>
        <dsp:cNvSpPr/>
      </dsp:nvSpPr>
      <dsp:spPr>
        <a:xfrm rot="5400000">
          <a:off x="-148075" y="2739866"/>
          <a:ext cx="987168" cy="691017"/>
        </a:xfrm>
        <a:prstGeom prst="chevron">
          <a:avLst/>
        </a:prstGeom>
        <a:solidFill>
          <a:srgbClr val="9ACAEB"/>
        </a:solidFill>
        <a:ln w="25400" cap="flat" cmpd="sng" algn="ctr">
          <a:solidFill>
            <a:srgbClr val="9ACAE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AvenirNext LT Pro Bold" panose="020B0804020202020204" pitchFamily="34" charset="0"/>
            </a:rPr>
            <a:t>Actions</a:t>
          </a:r>
          <a:endParaRPr lang="en-US" sz="1100" kern="1200" dirty="0">
            <a:latin typeface="AvenirNext LT Pro Bold" panose="020B0804020202020204" pitchFamily="34" charset="0"/>
          </a:endParaRPr>
        </a:p>
      </dsp:txBody>
      <dsp:txXfrm rot="-5400000">
        <a:off x="1" y="2937300"/>
        <a:ext cx="691017" cy="296151"/>
      </dsp:txXfrm>
    </dsp:sp>
    <dsp:sp modelId="{7487C3F0-5076-423D-8238-3BA42CD05045}">
      <dsp:nvSpPr>
        <dsp:cNvPr id="0" name=""/>
        <dsp:cNvSpPr/>
      </dsp:nvSpPr>
      <dsp:spPr>
        <a:xfrm rot="5400000">
          <a:off x="3472040" y="-189231"/>
          <a:ext cx="641659" cy="6203705"/>
        </a:xfrm>
        <a:prstGeom prst="round2SameRect">
          <a:avLst/>
        </a:prstGeom>
        <a:solidFill>
          <a:schemeClr val="lt1">
            <a:alpha val="90000"/>
            <a:hueOff val="0"/>
            <a:satOff val="0"/>
            <a:lumOff val="0"/>
            <a:alphaOff val="0"/>
          </a:schemeClr>
        </a:solidFill>
        <a:ln w="25400" cap="flat" cmpd="sng" algn="ctr">
          <a:solidFill>
            <a:srgbClr val="9ACAEB"/>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latin typeface="Avenir Next LT Pro" panose="020B0504020202020204" pitchFamily="34" charset="0"/>
            </a:rPr>
            <a:t>Uplifting</a:t>
          </a:r>
          <a:r>
            <a:rPr lang="en-US" sz="1100" kern="1200" dirty="0">
              <a:latin typeface="Avenir Next LT Pro" panose="020B0504020202020204" pitchFamily="34" charset="0"/>
            </a:rPr>
            <a:t> the function of </a:t>
          </a:r>
          <a:r>
            <a:rPr lang="en-US" sz="1100" kern="1200">
              <a:latin typeface="Avenir Next LT Pro" panose="020B0504020202020204" pitchFamily="34" charset="0"/>
            </a:rPr>
            <a:t>the LG as </a:t>
          </a:r>
          <a:r>
            <a:rPr lang="en-US" sz="1100" kern="1200" dirty="0">
              <a:latin typeface="Avenir Next LT Pro" panose="020B0504020202020204" pitchFamily="34" charset="0"/>
            </a:rPr>
            <a:t>essential function in increasing foot print</a:t>
          </a:r>
        </a:p>
        <a:p>
          <a:pPr marL="57150" lvl="1" indent="-57150" algn="l" defTabSz="488950">
            <a:lnSpc>
              <a:spcPct val="90000"/>
            </a:lnSpc>
            <a:spcBef>
              <a:spcPct val="0"/>
            </a:spcBef>
            <a:spcAft>
              <a:spcPct val="15000"/>
            </a:spcAft>
            <a:buChar char="•"/>
          </a:pPr>
          <a:r>
            <a:rPr lang="en-US" sz="1100" kern="1200" dirty="0">
              <a:latin typeface="Avenir Next LT Pro" panose="020B0504020202020204" pitchFamily="34" charset="0"/>
            </a:rPr>
            <a:t>Inspirational actions of what is possible, </a:t>
          </a:r>
          <a:r>
            <a:rPr lang="en-US" sz="1100" b="1" kern="1200" dirty="0">
              <a:latin typeface="Avenir Next LT Pro" panose="020B0504020202020204" pitchFamily="34" charset="0"/>
            </a:rPr>
            <a:t>experimenting</a:t>
          </a:r>
          <a:r>
            <a:rPr lang="en-US" sz="1100" kern="1200" dirty="0">
              <a:latin typeface="Avenir Next LT Pro" panose="020B0504020202020204" pitchFamily="34" charset="0"/>
            </a:rPr>
            <a:t> with new (kind of) clubs, sharing these with the districts, to get in each district 1 club</a:t>
          </a:r>
        </a:p>
        <a:p>
          <a:pPr marL="57150" lvl="1" indent="-57150" algn="l" defTabSz="488950">
            <a:lnSpc>
              <a:spcPct val="90000"/>
            </a:lnSpc>
            <a:spcBef>
              <a:spcPct val="0"/>
            </a:spcBef>
            <a:spcAft>
              <a:spcPct val="15000"/>
            </a:spcAft>
            <a:buChar char="•"/>
          </a:pPr>
          <a:r>
            <a:rPr lang="en-US" sz="1100" kern="1200" dirty="0">
              <a:latin typeface="Avenir Next LT Pro" panose="020B0504020202020204" pitchFamily="34" charset="0"/>
            </a:rPr>
            <a:t>1 European meeting (e.g. </a:t>
          </a:r>
          <a:r>
            <a:rPr lang="en-US" sz="1100" kern="1200">
              <a:latin typeface="Avenir Next LT Pro" panose="020B0504020202020204" pitchFamily="34" charset="0"/>
            </a:rPr>
            <a:t>YK Summit; MeetUp#WomenInBizz;…)</a:t>
          </a:r>
          <a:endParaRPr lang="en-US" sz="1100" kern="1200" dirty="0">
            <a:latin typeface="Avenir Next LT Pro" panose="020B0504020202020204" pitchFamily="34" charset="0"/>
          </a:endParaRPr>
        </a:p>
      </dsp:txBody>
      <dsp:txXfrm rot="-5400000">
        <a:off x="691018" y="2623114"/>
        <a:ext cx="6172382" cy="579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12A2D-3AF1-4FE1-9C06-7182CF4333A7}">
      <dsp:nvSpPr>
        <dsp:cNvPr id="0" name=""/>
        <dsp:cNvSpPr/>
      </dsp:nvSpPr>
      <dsp:spPr>
        <a:xfrm>
          <a:off x="3738562" y="2357437"/>
          <a:ext cx="2881312" cy="2881312"/>
        </a:xfrm>
        <a:prstGeom prst="gear9">
          <a:avLst/>
        </a:prstGeom>
        <a:solidFill>
          <a:srgbClr val="0039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BE" sz="6500" kern="1200" dirty="0"/>
        </a:p>
      </dsp:txBody>
      <dsp:txXfrm>
        <a:off x="4317834" y="3032371"/>
        <a:ext cx="1722768" cy="1481053"/>
      </dsp:txXfrm>
    </dsp:sp>
    <dsp:sp modelId="{ECC78889-122B-465D-A52B-7FD567F5BDA7}">
      <dsp:nvSpPr>
        <dsp:cNvPr id="0" name=""/>
        <dsp:cNvSpPr/>
      </dsp:nvSpPr>
      <dsp:spPr>
        <a:xfrm>
          <a:off x="2062162" y="1676400"/>
          <a:ext cx="2095500" cy="2095500"/>
        </a:xfrm>
        <a:prstGeom prst="gear6">
          <a:avLst/>
        </a:prstGeom>
        <a:solidFill>
          <a:srgbClr val="AAA9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a:off x="2589710" y="2207137"/>
        <a:ext cx="1040404" cy="1034026"/>
      </dsp:txXfrm>
    </dsp:sp>
    <dsp:sp modelId="{503E534D-81C2-469E-B662-812BE9D7FAD2}">
      <dsp:nvSpPr>
        <dsp:cNvPr id="0" name=""/>
        <dsp:cNvSpPr/>
      </dsp:nvSpPr>
      <dsp:spPr>
        <a:xfrm rot="20700000">
          <a:off x="3235856" y="230718"/>
          <a:ext cx="2053162" cy="2053162"/>
        </a:xfrm>
        <a:prstGeom prst="gear6">
          <a:avLst/>
        </a:prstGeom>
        <a:solidFill>
          <a:srgbClr val="B497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nl-BE" sz="1400" kern="1200" dirty="0">
            <a:latin typeface="AvenirNext LT Pro Bold" panose="020B0804020202020204" pitchFamily="34" charset="0"/>
          </a:endParaRPr>
        </a:p>
      </dsp:txBody>
      <dsp:txXfrm rot="-20700000">
        <a:off x="3686175" y="681037"/>
        <a:ext cx="1152525" cy="1152525"/>
      </dsp:txXfrm>
    </dsp:sp>
    <dsp:sp modelId="{7B6D9AB3-124A-4E6C-9EF7-C0BB34E0BEBB}">
      <dsp:nvSpPr>
        <dsp:cNvPr id="0" name=""/>
        <dsp:cNvSpPr/>
      </dsp:nvSpPr>
      <dsp:spPr>
        <a:xfrm>
          <a:off x="3528645" y="1916003"/>
          <a:ext cx="3688080" cy="3688080"/>
        </a:xfrm>
        <a:prstGeom prst="circularArrow">
          <a:avLst>
            <a:gd name="adj1" fmla="val 4688"/>
            <a:gd name="adj2" fmla="val 299029"/>
            <a:gd name="adj3" fmla="val 2536512"/>
            <a:gd name="adj4" fmla="val 1581812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433D33-78AC-47CE-A3F2-5C5F92CCD2BD}">
      <dsp:nvSpPr>
        <dsp:cNvPr id="0" name=""/>
        <dsp:cNvSpPr/>
      </dsp:nvSpPr>
      <dsp:spPr>
        <a:xfrm>
          <a:off x="1691053" y="1208262"/>
          <a:ext cx="2679620" cy="26796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AC303F-ADE4-4B5B-8EEE-90BE45ACD991}">
      <dsp:nvSpPr>
        <dsp:cNvPr id="0" name=""/>
        <dsp:cNvSpPr/>
      </dsp:nvSpPr>
      <dsp:spPr>
        <a:xfrm>
          <a:off x="2760938" y="-223483"/>
          <a:ext cx="2889170" cy="28891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5955" cy="495675"/>
          </a:xfrm>
          <a:prstGeom prst="rect">
            <a:avLst/>
          </a:prstGeom>
        </p:spPr>
        <p:txBody>
          <a:bodyPr vert="horz" lIns="90452" tIns="45226" rIns="90452" bIns="45226" rtlCol="0"/>
          <a:lstStyle>
            <a:lvl1pPr algn="l">
              <a:defRPr sz="1200"/>
            </a:lvl1pPr>
          </a:lstStyle>
          <a:p>
            <a:endParaRPr lang="en-US"/>
          </a:p>
        </p:txBody>
      </p:sp>
      <p:sp>
        <p:nvSpPr>
          <p:cNvPr id="3" name="Date Placeholder 2"/>
          <p:cNvSpPr>
            <a:spLocks noGrp="1"/>
          </p:cNvSpPr>
          <p:nvPr>
            <p:ph type="dt" sz="quarter" idx="1"/>
          </p:nvPr>
        </p:nvSpPr>
        <p:spPr>
          <a:xfrm>
            <a:off x="3850246" y="3"/>
            <a:ext cx="2945955" cy="495675"/>
          </a:xfrm>
          <a:prstGeom prst="rect">
            <a:avLst/>
          </a:prstGeom>
        </p:spPr>
        <p:txBody>
          <a:bodyPr vert="horz" lIns="90452" tIns="45226" rIns="90452" bIns="45226" rtlCol="0"/>
          <a:lstStyle>
            <a:lvl1pPr algn="r">
              <a:defRPr sz="1200"/>
            </a:lvl1pPr>
          </a:lstStyle>
          <a:p>
            <a:fld id="{EA0B60EF-6A4C-46B1-B760-BA5A55332EBF}" type="datetimeFigureOut">
              <a:rPr lang="en-US" smtClean="0"/>
              <a:pPr/>
              <a:t>7/8/2020</a:t>
            </a:fld>
            <a:endParaRPr lang="en-US"/>
          </a:p>
        </p:txBody>
      </p:sp>
      <p:sp>
        <p:nvSpPr>
          <p:cNvPr id="4" name="Footer Placeholder 3"/>
          <p:cNvSpPr>
            <a:spLocks noGrp="1"/>
          </p:cNvSpPr>
          <p:nvPr>
            <p:ph type="ftr" sz="quarter" idx="2"/>
          </p:nvPr>
        </p:nvSpPr>
        <p:spPr>
          <a:xfrm>
            <a:off x="2" y="9429325"/>
            <a:ext cx="2945955" cy="495675"/>
          </a:xfrm>
          <a:prstGeom prst="rect">
            <a:avLst/>
          </a:prstGeom>
        </p:spPr>
        <p:txBody>
          <a:bodyPr vert="horz" lIns="90452" tIns="45226" rIns="90452" bIns="45226" rtlCol="0" anchor="b"/>
          <a:lstStyle>
            <a:lvl1pPr algn="l">
              <a:defRPr sz="1200"/>
            </a:lvl1pPr>
          </a:lstStyle>
          <a:p>
            <a:endParaRPr lang="en-US"/>
          </a:p>
        </p:txBody>
      </p:sp>
      <p:sp>
        <p:nvSpPr>
          <p:cNvPr id="5" name="Slide Number Placeholder 4"/>
          <p:cNvSpPr>
            <a:spLocks noGrp="1"/>
          </p:cNvSpPr>
          <p:nvPr>
            <p:ph type="sldNum" sz="quarter" idx="3"/>
          </p:nvPr>
        </p:nvSpPr>
        <p:spPr>
          <a:xfrm>
            <a:off x="3850246" y="9429325"/>
            <a:ext cx="2945955" cy="495675"/>
          </a:xfrm>
          <a:prstGeom prst="rect">
            <a:avLst/>
          </a:prstGeom>
        </p:spPr>
        <p:txBody>
          <a:bodyPr vert="horz" lIns="90452" tIns="45226" rIns="90452" bIns="45226"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2"/>
            <a:ext cx="2945659" cy="496331"/>
          </a:xfrm>
          <a:prstGeom prst="rect">
            <a:avLst/>
          </a:prstGeom>
          <a:noFill/>
          <a:ln>
            <a:noFill/>
          </a:ln>
        </p:spPr>
        <p:txBody>
          <a:bodyPr lIns="90438" tIns="90438" rIns="90438" bIns="90438"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2262" marR="0" lvl="1" indent="0" algn="l" rtl="0">
              <a:spcBef>
                <a:spcPts val="0"/>
              </a:spcBef>
              <a:buNone/>
              <a:defRPr sz="1800" b="0" i="0" u="none" strike="noStrike" cap="none">
                <a:solidFill>
                  <a:schemeClr val="dk1"/>
                </a:solidFill>
                <a:latin typeface="Calibri"/>
                <a:ea typeface="Calibri"/>
                <a:cs typeface="Calibri"/>
                <a:sym typeface="Calibri"/>
              </a:defRPr>
            </a:lvl2pPr>
            <a:lvl3pPr marL="904524" marR="0" lvl="2" indent="0" algn="l" rtl="0">
              <a:spcBef>
                <a:spcPts val="0"/>
              </a:spcBef>
              <a:buNone/>
              <a:defRPr sz="1800" b="0" i="0" u="none" strike="noStrike" cap="none">
                <a:solidFill>
                  <a:schemeClr val="dk1"/>
                </a:solidFill>
                <a:latin typeface="Calibri"/>
                <a:ea typeface="Calibri"/>
                <a:cs typeface="Calibri"/>
                <a:sym typeface="Calibri"/>
              </a:defRPr>
            </a:lvl3pPr>
            <a:lvl4pPr marL="1356787" marR="0" lvl="3" indent="0" algn="l" rtl="0">
              <a:spcBef>
                <a:spcPts val="0"/>
              </a:spcBef>
              <a:buNone/>
              <a:defRPr sz="1800" b="0" i="0" u="none" strike="noStrike" cap="none">
                <a:solidFill>
                  <a:schemeClr val="dk1"/>
                </a:solidFill>
                <a:latin typeface="Calibri"/>
                <a:ea typeface="Calibri"/>
                <a:cs typeface="Calibri"/>
                <a:sym typeface="Calibri"/>
              </a:defRPr>
            </a:lvl4pPr>
            <a:lvl5pPr marL="1809049" marR="0" lvl="4" indent="0" algn="l" rtl="0">
              <a:spcBef>
                <a:spcPts val="0"/>
              </a:spcBef>
              <a:buNone/>
              <a:defRPr sz="1800" b="0" i="0" u="none" strike="noStrike" cap="none">
                <a:solidFill>
                  <a:schemeClr val="dk1"/>
                </a:solidFill>
                <a:latin typeface="Calibri"/>
                <a:ea typeface="Calibri"/>
                <a:cs typeface="Calibri"/>
                <a:sym typeface="Calibri"/>
              </a:defRPr>
            </a:lvl5pPr>
            <a:lvl6pPr marL="2261311" marR="0" lvl="5" indent="0" algn="l" rtl="0">
              <a:spcBef>
                <a:spcPts val="0"/>
              </a:spcBef>
              <a:buNone/>
              <a:defRPr sz="1800" b="0" i="0" u="none" strike="noStrike" cap="none">
                <a:solidFill>
                  <a:schemeClr val="dk1"/>
                </a:solidFill>
                <a:latin typeface="Calibri"/>
                <a:ea typeface="Calibri"/>
                <a:cs typeface="Calibri"/>
                <a:sym typeface="Calibri"/>
              </a:defRPr>
            </a:lvl6pPr>
            <a:lvl7pPr marL="2713573" marR="0" lvl="6" indent="0" algn="l" rtl="0">
              <a:spcBef>
                <a:spcPts val="0"/>
              </a:spcBef>
              <a:buNone/>
              <a:defRPr sz="1800" b="0" i="0" u="none" strike="noStrike" cap="none">
                <a:solidFill>
                  <a:schemeClr val="dk1"/>
                </a:solidFill>
                <a:latin typeface="Calibri"/>
                <a:ea typeface="Calibri"/>
                <a:cs typeface="Calibri"/>
                <a:sym typeface="Calibri"/>
              </a:defRPr>
            </a:lvl7pPr>
            <a:lvl8pPr marL="3165836" marR="0" lvl="7" indent="0" algn="l" rtl="0">
              <a:spcBef>
                <a:spcPts val="0"/>
              </a:spcBef>
              <a:buNone/>
              <a:defRPr sz="1800" b="0" i="0" u="none" strike="noStrike" cap="none">
                <a:solidFill>
                  <a:schemeClr val="dk1"/>
                </a:solidFill>
                <a:latin typeface="Calibri"/>
                <a:ea typeface="Calibri"/>
                <a:cs typeface="Calibri"/>
                <a:sym typeface="Calibri"/>
              </a:defRPr>
            </a:lvl8pPr>
            <a:lvl9pPr marL="361809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4" y="2"/>
            <a:ext cx="2945659" cy="496331"/>
          </a:xfrm>
          <a:prstGeom prst="rect">
            <a:avLst/>
          </a:prstGeom>
          <a:noFill/>
          <a:ln>
            <a:noFill/>
          </a:ln>
        </p:spPr>
        <p:txBody>
          <a:bodyPr lIns="90438" tIns="90438" rIns="90438" bIns="90438"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52262" marR="0" lvl="1" indent="0" algn="l" rtl="0">
              <a:spcBef>
                <a:spcPts val="0"/>
              </a:spcBef>
              <a:buNone/>
              <a:defRPr sz="1800" b="0" i="0" u="none" strike="noStrike" cap="none">
                <a:solidFill>
                  <a:schemeClr val="dk1"/>
                </a:solidFill>
                <a:latin typeface="Calibri"/>
                <a:ea typeface="Calibri"/>
                <a:cs typeface="Calibri"/>
                <a:sym typeface="Calibri"/>
              </a:defRPr>
            </a:lvl2pPr>
            <a:lvl3pPr marL="904524" marR="0" lvl="2" indent="0" algn="l" rtl="0">
              <a:spcBef>
                <a:spcPts val="0"/>
              </a:spcBef>
              <a:buNone/>
              <a:defRPr sz="1800" b="0" i="0" u="none" strike="noStrike" cap="none">
                <a:solidFill>
                  <a:schemeClr val="dk1"/>
                </a:solidFill>
                <a:latin typeface="Calibri"/>
                <a:ea typeface="Calibri"/>
                <a:cs typeface="Calibri"/>
                <a:sym typeface="Calibri"/>
              </a:defRPr>
            </a:lvl3pPr>
            <a:lvl4pPr marL="1356787" marR="0" lvl="3" indent="0" algn="l" rtl="0">
              <a:spcBef>
                <a:spcPts val="0"/>
              </a:spcBef>
              <a:buNone/>
              <a:defRPr sz="1800" b="0" i="0" u="none" strike="noStrike" cap="none">
                <a:solidFill>
                  <a:schemeClr val="dk1"/>
                </a:solidFill>
                <a:latin typeface="Calibri"/>
                <a:ea typeface="Calibri"/>
                <a:cs typeface="Calibri"/>
                <a:sym typeface="Calibri"/>
              </a:defRPr>
            </a:lvl4pPr>
            <a:lvl5pPr marL="1809049" marR="0" lvl="4" indent="0" algn="l" rtl="0">
              <a:spcBef>
                <a:spcPts val="0"/>
              </a:spcBef>
              <a:buNone/>
              <a:defRPr sz="1800" b="0" i="0" u="none" strike="noStrike" cap="none">
                <a:solidFill>
                  <a:schemeClr val="dk1"/>
                </a:solidFill>
                <a:latin typeface="Calibri"/>
                <a:ea typeface="Calibri"/>
                <a:cs typeface="Calibri"/>
                <a:sym typeface="Calibri"/>
              </a:defRPr>
            </a:lvl5pPr>
            <a:lvl6pPr marL="2261311" marR="0" lvl="5" indent="0" algn="l" rtl="0">
              <a:spcBef>
                <a:spcPts val="0"/>
              </a:spcBef>
              <a:buNone/>
              <a:defRPr sz="1800" b="0" i="0" u="none" strike="noStrike" cap="none">
                <a:solidFill>
                  <a:schemeClr val="dk1"/>
                </a:solidFill>
                <a:latin typeface="Calibri"/>
                <a:ea typeface="Calibri"/>
                <a:cs typeface="Calibri"/>
                <a:sym typeface="Calibri"/>
              </a:defRPr>
            </a:lvl6pPr>
            <a:lvl7pPr marL="2713573" marR="0" lvl="6" indent="0" algn="l" rtl="0">
              <a:spcBef>
                <a:spcPts val="0"/>
              </a:spcBef>
              <a:buNone/>
              <a:defRPr sz="1800" b="0" i="0" u="none" strike="noStrike" cap="none">
                <a:solidFill>
                  <a:schemeClr val="dk1"/>
                </a:solidFill>
                <a:latin typeface="Calibri"/>
                <a:ea typeface="Calibri"/>
                <a:cs typeface="Calibri"/>
                <a:sym typeface="Calibri"/>
              </a:defRPr>
            </a:lvl7pPr>
            <a:lvl8pPr marL="3165836" marR="0" lvl="7" indent="0" algn="l" rtl="0">
              <a:spcBef>
                <a:spcPts val="0"/>
              </a:spcBef>
              <a:buNone/>
              <a:defRPr sz="1800" b="0" i="0" u="none" strike="noStrike" cap="none">
                <a:solidFill>
                  <a:schemeClr val="dk1"/>
                </a:solidFill>
                <a:latin typeface="Calibri"/>
                <a:ea typeface="Calibri"/>
                <a:cs typeface="Calibri"/>
                <a:sym typeface="Calibri"/>
              </a:defRPr>
            </a:lvl8pPr>
            <a:lvl9pPr marL="361809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9" y="4715154"/>
            <a:ext cx="5438139" cy="4466986"/>
          </a:xfrm>
          <a:prstGeom prst="rect">
            <a:avLst/>
          </a:prstGeom>
          <a:noFill/>
          <a:ln>
            <a:noFill/>
          </a:ln>
        </p:spPr>
        <p:txBody>
          <a:bodyPr lIns="90438" tIns="90438" rIns="90438" bIns="9043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428586"/>
            <a:ext cx="2945659" cy="496331"/>
          </a:xfrm>
          <a:prstGeom prst="rect">
            <a:avLst/>
          </a:prstGeom>
          <a:noFill/>
          <a:ln>
            <a:noFill/>
          </a:ln>
        </p:spPr>
        <p:txBody>
          <a:bodyPr lIns="90438" tIns="90438" rIns="90438" bIns="90438"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2262" marR="0" lvl="1" indent="0" algn="l" rtl="0">
              <a:spcBef>
                <a:spcPts val="0"/>
              </a:spcBef>
              <a:buNone/>
              <a:defRPr sz="1800" b="0" i="0" u="none" strike="noStrike" cap="none">
                <a:solidFill>
                  <a:schemeClr val="dk1"/>
                </a:solidFill>
                <a:latin typeface="Calibri"/>
                <a:ea typeface="Calibri"/>
                <a:cs typeface="Calibri"/>
                <a:sym typeface="Calibri"/>
              </a:defRPr>
            </a:lvl2pPr>
            <a:lvl3pPr marL="904524" marR="0" lvl="2" indent="0" algn="l" rtl="0">
              <a:spcBef>
                <a:spcPts val="0"/>
              </a:spcBef>
              <a:buNone/>
              <a:defRPr sz="1800" b="0" i="0" u="none" strike="noStrike" cap="none">
                <a:solidFill>
                  <a:schemeClr val="dk1"/>
                </a:solidFill>
                <a:latin typeface="Calibri"/>
                <a:ea typeface="Calibri"/>
                <a:cs typeface="Calibri"/>
                <a:sym typeface="Calibri"/>
              </a:defRPr>
            </a:lvl3pPr>
            <a:lvl4pPr marL="1356787" marR="0" lvl="3" indent="0" algn="l" rtl="0">
              <a:spcBef>
                <a:spcPts val="0"/>
              </a:spcBef>
              <a:buNone/>
              <a:defRPr sz="1800" b="0" i="0" u="none" strike="noStrike" cap="none">
                <a:solidFill>
                  <a:schemeClr val="dk1"/>
                </a:solidFill>
                <a:latin typeface="Calibri"/>
                <a:ea typeface="Calibri"/>
                <a:cs typeface="Calibri"/>
                <a:sym typeface="Calibri"/>
              </a:defRPr>
            </a:lvl4pPr>
            <a:lvl5pPr marL="1809049" marR="0" lvl="4" indent="0" algn="l" rtl="0">
              <a:spcBef>
                <a:spcPts val="0"/>
              </a:spcBef>
              <a:buNone/>
              <a:defRPr sz="1800" b="0" i="0" u="none" strike="noStrike" cap="none">
                <a:solidFill>
                  <a:schemeClr val="dk1"/>
                </a:solidFill>
                <a:latin typeface="Calibri"/>
                <a:ea typeface="Calibri"/>
                <a:cs typeface="Calibri"/>
                <a:sym typeface="Calibri"/>
              </a:defRPr>
            </a:lvl5pPr>
            <a:lvl6pPr marL="2261311" marR="0" lvl="5" indent="0" algn="l" rtl="0">
              <a:spcBef>
                <a:spcPts val="0"/>
              </a:spcBef>
              <a:buNone/>
              <a:defRPr sz="1800" b="0" i="0" u="none" strike="noStrike" cap="none">
                <a:solidFill>
                  <a:schemeClr val="dk1"/>
                </a:solidFill>
                <a:latin typeface="Calibri"/>
                <a:ea typeface="Calibri"/>
                <a:cs typeface="Calibri"/>
                <a:sym typeface="Calibri"/>
              </a:defRPr>
            </a:lvl6pPr>
            <a:lvl7pPr marL="2713573" marR="0" lvl="6" indent="0" algn="l" rtl="0">
              <a:spcBef>
                <a:spcPts val="0"/>
              </a:spcBef>
              <a:buNone/>
              <a:defRPr sz="1800" b="0" i="0" u="none" strike="noStrike" cap="none">
                <a:solidFill>
                  <a:schemeClr val="dk1"/>
                </a:solidFill>
                <a:latin typeface="Calibri"/>
                <a:ea typeface="Calibri"/>
                <a:cs typeface="Calibri"/>
                <a:sym typeface="Calibri"/>
              </a:defRPr>
            </a:lvl7pPr>
            <a:lvl8pPr marL="3165836" marR="0" lvl="7" indent="0" algn="l" rtl="0">
              <a:spcBef>
                <a:spcPts val="0"/>
              </a:spcBef>
              <a:buNone/>
              <a:defRPr sz="1800" b="0" i="0" u="none" strike="noStrike" cap="none">
                <a:solidFill>
                  <a:schemeClr val="dk1"/>
                </a:solidFill>
                <a:latin typeface="Calibri"/>
                <a:ea typeface="Calibri"/>
                <a:cs typeface="Calibri"/>
                <a:sym typeface="Calibri"/>
              </a:defRPr>
            </a:lvl8pPr>
            <a:lvl9pPr marL="361809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4" y="9428586"/>
            <a:ext cx="2945659" cy="496331"/>
          </a:xfrm>
          <a:prstGeom prst="rect">
            <a:avLst/>
          </a:prstGeom>
          <a:noFill/>
          <a:ln>
            <a:noFill/>
          </a:ln>
        </p:spPr>
        <p:txBody>
          <a:bodyPr lIns="95606" tIns="47803" rIns="95606" bIns="47803"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743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179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71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509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57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354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9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464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161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66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6846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82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9306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Elite / prestige clubs</a:t>
            </a:r>
          </a:p>
          <a:p>
            <a:endParaRPr lang="nl-BE" dirty="0"/>
          </a:p>
          <a:p>
            <a:r>
              <a:rPr lang="nl-BE" dirty="0" err="1"/>
              <a:t>Vs</a:t>
            </a:r>
            <a:r>
              <a:rPr lang="nl-BE" dirty="0"/>
              <a:t> </a:t>
            </a:r>
            <a:r>
              <a:rPr lang="nl-BE" dirty="0" err="1"/>
              <a:t>social</a:t>
            </a:r>
            <a:r>
              <a:rPr lang="nl-BE" dirty="0"/>
              <a:t> hands-on community service clubs </a:t>
            </a:r>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27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321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146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29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049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1374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2631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3578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57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189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71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76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059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671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1408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39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8365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15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2532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8010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97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0024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0458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1537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4724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551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7305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50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002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51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267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58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600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59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875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60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796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1504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61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897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62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5517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63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100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36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40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487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idx="12"/>
          </p:nvPr>
        </p:nvSpPr>
        <p:spPr/>
        <p:txBody>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145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dirty="0"/>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a:t>Growth Summit</a:t>
            </a:r>
            <a:endParaRPr lang="en-US" dirty="0"/>
          </a:p>
        </p:txBody>
      </p:sp>
      <p:sp>
        <p:nvSpPr>
          <p:cNvPr id="4" name="Rechthoek: ezelsoor 3">
            <a:extLst>
              <a:ext uri="{FF2B5EF4-FFF2-40B4-BE49-F238E27FC236}">
                <a16:creationId xmlns:a16="http://schemas.microsoft.com/office/drawing/2014/main" id="{D84F1F88-09E7-4A1D-86BE-E32F0EF7D093}"/>
              </a:ext>
            </a:extLst>
          </p:cNvPr>
          <p:cNvSpPr/>
          <p:nvPr/>
        </p:nvSpPr>
        <p:spPr>
          <a:xfrm>
            <a:off x="228600" y="3249011"/>
            <a:ext cx="1981200" cy="1752600"/>
          </a:xfrm>
          <a:prstGeom prst="foldedCorne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solidFill>
                  <a:schemeClr val="tx1"/>
                </a:solidFill>
                <a:latin typeface="Knockout HTF69-FullLiteweight" pitchFamily="50" charset="0"/>
              </a:rPr>
              <a:t>GROWTH</a:t>
            </a:r>
          </a:p>
        </p:txBody>
      </p:sp>
      <p:sp>
        <p:nvSpPr>
          <p:cNvPr id="11" name="Tekstvak 10">
            <a:extLst>
              <a:ext uri="{FF2B5EF4-FFF2-40B4-BE49-F238E27FC236}">
                <a16:creationId xmlns:a16="http://schemas.microsoft.com/office/drawing/2014/main" id="{EF2BF6A9-BA5B-403E-9A9F-5BF46417B8D2}"/>
              </a:ext>
            </a:extLst>
          </p:cNvPr>
          <p:cNvSpPr txBox="1"/>
          <p:nvPr/>
        </p:nvSpPr>
        <p:spPr>
          <a:xfrm>
            <a:off x="2286000" y="4125311"/>
            <a:ext cx="6477000" cy="738664"/>
          </a:xfrm>
          <a:prstGeom prst="rect">
            <a:avLst/>
          </a:prstGeom>
          <a:noFill/>
        </p:spPr>
        <p:txBody>
          <a:bodyPr wrap="square" rtlCol="0">
            <a:spAutoFit/>
          </a:bodyPr>
          <a:lstStyle/>
          <a:p>
            <a:r>
              <a:rPr lang="nl-BE" dirty="0">
                <a:solidFill>
                  <a:srgbClr val="003974"/>
                </a:solidFill>
                <a:latin typeface="AvenirNext LT Pro Bold" panose="020B0804020202020204" pitchFamily="34" charset="0"/>
              </a:rPr>
              <a:t>INFORMATION </a:t>
            </a:r>
            <a:r>
              <a:rPr lang="en-US" dirty="0">
                <a:solidFill>
                  <a:srgbClr val="003974"/>
                </a:solidFill>
                <a:latin typeface="AvenirNext LT Pro Bold" panose="020B0804020202020204" pitchFamily="34" charset="0"/>
              </a:rPr>
              <a:t> </a:t>
            </a:r>
          </a:p>
          <a:p>
            <a:r>
              <a:rPr lang="en-US" dirty="0">
                <a:solidFill>
                  <a:srgbClr val="003974"/>
                </a:solidFill>
                <a:latin typeface="AvenirNext LT Pro Bold" panose="020B0804020202020204" pitchFamily="34" charset="0"/>
              </a:rPr>
              <a:t>Current state of the art of the organisation in Europe, </a:t>
            </a:r>
            <a:br>
              <a:rPr lang="en-US" dirty="0">
                <a:solidFill>
                  <a:srgbClr val="003974"/>
                </a:solidFill>
                <a:latin typeface="AvenirNext LT Pro Bold" panose="020B0804020202020204" pitchFamily="34" charset="0"/>
              </a:rPr>
            </a:br>
            <a:r>
              <a:rPr lang="en-US" dirty="0">
                <a:solidFill>
                  <a:srgbClr val="003974"/>
                </a:solidFill>
                <a:latin typeface="AvenirNext LT Pro Bold" panose="020B0804020202020204" pitchFamily="34" charset="0"/>
              </a:rPr>
              <a:t>concerning membership &amp; growth  </a:t>
            </a:r>
            <a:r>
              <a:rPr lang="nl-BE" dirty="0">
                <a:solidFill>
                  <a:srgbClr val="003974"/>
                </a:solidFill>
                <a:latin typeface="AvenirNext LT Pro Bold" panose="020B0804020202020204" pitchFamily="34" charset="0"/>
              </a:rPr>
              <a:t> </a:t>
            </a:r>
          </a:p>
        </p:txBody>
      </p:sp>
      <p:pic>
        <p:nvPicPr>
          <p:cNvPr id="5" name="Afbeelding 1">
            <a:extLst>
              <a:ext uri="{FF2B5EF4-FFF2-40B4-BE49-F238E27FC236}">
                <a16:creationId xmlns:a16="http://schemas.microsoft.com/office/drawing/2014/main" id="{446D71F5-4C4C-4215-8B5E-36CE6706D405}"/>
              </a:ext>
            </a:extLst>
          </p:cNvPr>
          <p:cNvPicPr>
            <a:picLocks noChangeAspect="1"/>
          </p:cNvPicPr>
          <p:nvPr/>
        </p:nvPicPr>
        <p:blipFill rotWithShape="1">
          <a:blip r:embed="rId3"/>
          <a:srcRect l="5401" t="6325" r="8569" b="11684"/>
          <a:stretch/>
        </p:blipFill>
        <p:spPr>
          <a:xfrm rot="215955">
            <a:off x="5986847" y="2039949"/>
            <a:ext cx="2524351" cy="1457101"/>
          </a:xfrm>
          <a:prstGeom prst="rect">
            <a:avLst/>
          </a:prstGeom>
        </p:spPr>
      </p:pic>
    </p:spTree>
    <p:extLst>
      <p:ext uri="{BB962C8B-B14F-4D97-AF65-F5344CB8AC3E}">
        <p14:creationId xmlns:p14="http://schemas.microsoft.com/office/powerpoint/2010/main" val="165272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endParaRPr lang="en-US"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a:extLst>
              <a:ext uri="{FF2B5EF4-FFF2-40B4-BE49-F238E27FC236}">
                <a16:creationId xmlns:a16="http://schemas.microsoft.com/office/drawing/2014/main" id="{01ECAC7F-CB50-4433-A092-8ADCAE67EF7E}"/>
              </a:ext>
            </a:extLst>
          </p:cNvPr>
          <p:cNvSpPr txBox="1"/>
          <p:nvPr/>
        </p:nvSpPr>
        <p:spPr>
          <a:xfrm>
            <a:off x="2209800" y="2190750"/>
            <a:ext cx="6781800" cy="4495800"/>
          </a:xfrm>
          <a:prstGeom prst="rect">
            <a:avLst/>
          </a:prstGeom>
        </p:spPr>
        <p:txBody>
          <a:bodyPr vert="horz" wrap="square" lIns="91440" tIns="45720" rIns="91440" bIns="45720" rtlCol="0">
            <a:normAutofit/>
          </a:bodyPr>
          <a:lstStyle/>
          <a:p>
            <a:pPr algn="l"/>
            <a:r>
              <a:rPr lang="en-US" sz="3600" b="1" dirty="0">
                <a:solidFill>
                  <a:srgbClr val="003974"/>
                </a:solidFill>
                <a:latin typeface="AvenirNext LT Pro Bold" panose="020B0804020202020204" pitchFamily="34" charset="0"/>
              </a:rPr>
              <a:t>YOU</a:t>
            </a:r>
            <a:br>
              <a:rPr lang="en-US" sz="8800" b="1" dirty="0">
                <a:solidFill>
                  <a:srgbClr val="003974"/>
                </a:solidFill>
              </a:rPr>
            </a:br>
            <a:r>
              <a:rPr lang="en-US" sz="4000" b="1" spc="-150" dirty="0">
                <a:solidFill>
                  <a:srgbClr val="B51F2C"/>
                </a:solidFill>
                <a:latin typeface="Gill Sans MT Condensed" panose="020B0506020104020203" pitchFamily="34" charset="0"/>
                <a:ea typeface="HGSoeiKakugothicUB" panose="020B0400000000000000" pitchFamily="49" charset="-128"/>
              </a:rPr>
              <a:t>CAN.</a:t>
            </a:r>
            <a:r>
              <a:rPr lang="en-US" sz="4000" b="1" spc="-150" dirty="0">
                <a:solidFill>
                  <a:srgbClr val="003974"/>
                </a:solidFill>
                <a:latin typeface="Gill Sans MT Condensed" panose="020B0506020104020203" pitchFamily="34" charset="0"/>
                <a:ea typeface="HGSoeiKakugothicUB" panose="020B0400000000000000" pitchFamily="49" charset="-128"/>
              </a:rPr>
              <a:t> </a:t>
            </a:r>
            <a:r>
              <a:rPr lang="en-US" sz="4000" b="1" spc="-150" dirty="0">
                <a:solidFill>
                  <a:srgbClr val="00B0F4"/>
                </a:solidFill>
                <a:latin typeface="Gill Sans MT Condensed" panose="020B0506020104020203" pitchFamily="34" charset="0"/>
                <a:ea typeface="HGSoeiKakugothicUB" panose="020B0400000000000000" pitchFamily="49" charset="-128"/>
              </a:rPr>
              <a:t>MAKE.</a:t>
            </a:r>
            <a:r>
              <a:rPr lang="en-US" sz="4000" b="1" spc="-150" dirty="0">
                <a:solidFill>
                  <a:srgbClr val="003974"/>
                </a:solidFill>
                <a:latin typeface="Gill Sans MT Condensed" panose="020B0506020104020203" pitchFamily="34" charset="0"/>
                <a:ea typeface="HGSoeiKakugothicUB" panose="020B0400000000000000" pitchFamily="49" charset="-128"/>
              </a:rPr>
              <a:t> A </a:t>
            </a:r>
            <a:r>
              <a:rPr lang="en-US" sz="4000" b="1" spc="-150" dirty="0">
                <a:solidFill>
                  <a:srgbClr val="023A70"/>
                </a:solidFill>
                <a:latin typeface="Gill Sans MT Condensed" panose="020B0506020104020203" pitchFamily="34" charset="0"/>
                <a:ea typeface="HGSoeiKakugothicUB" panose="020B0400000000000000" pitchFamily="49" charset="-128"/>
              </a:rPr>
              <a:t>DIFFERENCE.</a:t>
            </a:r>
            <a:endParaRPr lang="en-US" sz="5400" b="1" spc="-150" dirty="0">
              <a:solidFill>
                <a:srgbClr val="023A70"/>
              </a:solidFill>
              <a:latin typeface="Gill Sans MT Condensed" panose="020B0506020104020203" pitchFamily="34" charset="0"/>
              <a:ea typeface="HGSoeiKakugothicUB" panose="020B0400000000000000" pitchFamily="49" charset="-128"/>
            </a:endParaRPr>
          </a:p>
          <a:p>
            <a:pPr algn="l"/>
            <a:endParaRPr lang="en-US" sz="3600" dirty="0"/>
          </a:p>
        </p:txBody>
      </p:sp>
    </p:spTree>
    <p:extLst>
      <p:ext uri="{BB962C8B-B14F-4D97-AF65-F5344CB8AC3E}">
        <p14:creationId xmlns:p14="http://schemas.microsoft.com/office/powerpoint/2010/main" val="375740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2D2F0-52D3-40A4-9367-9B75B050E5F1}"/>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3EC8576-B9B8-4E8D-BD6A-5454226438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E53574F3-13F5-4B57-A45D-136F4574FCFF}"/>
              </a:ext>
            </a:extLst>
          </p:cNvPr>
          <p:cNvSpPr/>
          <p:nvPr/>
        </p:nvSpPr>
        <p:spPr>
          <a:xfrm>
            <a:off x="-76200" y="-95250"/>
            <a:ext cx="92964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Diagram 4">
            <a:extLst>
              <a:ext uri="{FF2B5EF4-FFF2-40B4-BE49-F238E27FC236}">
                <a16:creationId xmlns:a16="http://schemas.microsoft.com/office/drawing/2014/main" id="{A4EB5912-824F-44AC-9D66-F0DD8139BD06}"/>
              </a:ext>
            </a:extLst>
          </p:cNvPr>
          <p:cNvGraphicFramePr/>
          <p:nvPr/>
        </p:nvGraphicFramePr>
        <p:xfrm>
          <a:off x="457200" y="-95250"/>
          <a:ext cx="8001000" cy="523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982F5134-491D-4FF7-8114-9CE55A18C0CA}"/>
              </a:ext>
            </a:extLst>
          </p:cNvPr>
          <p:cNvSpPr txBox="1"/>
          <p:nvPr/>
        </p:nvSpPr>
        <p:spPr>
          <a:xfrm>
            <a:off x="4114800" y="765574"/>
            <a:ext cx="1337226" cy="707886"/>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Member</a:t>
            </a:r>
            <a:br>
              <a:rPr lang="nl-BE" sz="2000" dirty="0">
                <a:solidFill>
                  <a:schemeClr val="bg1"/>
                </a:solidFill>
                <a:latin typeface="AvenirNext LT Pro Bold" panose="020B0804020202020204" pitchFamily="34" charset="0"/>
              </a:rPr>
            </a:br>
            <a:r>
              <a:rPr lang="nl-BE" sz="2000" dirty="0" err="1">
                <a:solidFill>
                  <a:schemeClr val="bg1"/>
                </a:solidFill>
                <a:latin typeface="AvenirNext LT Pro Bold" panose="020B0804020202020204" pitchFamily="34" charset="0"/>
              </a:rPr>
              <a:t>retention</a:t>
            </a:r>
            <a:endParaRPr lang="nl-BE" sz="2000" dirty="0">
              <a:solidFill>
                <a:schemeClr val="bg1"/>
              </a:solidFill>
              <a:latin typeface="AvenirNext LT Pro Bold" panose="020B0804020202020204" pitchFamily="34" charset="0"/>
            </a:endParaRPr>
          </a:p>
        </p:txBody>
      </p:sp>
      <p:sp>
        <p:nvSpPr>
          <p:cNvPr id="7" name="Tekstvak 6">
            <a:extLst>
              <a:ext uri="{FF2B5EF4-FFF2-40B4-BE49-F238E27FC236}">
                <a16:creationId xmlns:a16="http://schemas.microsoft.com/office/drawing/2014/main" id="{069FDA36-25E9-4092-9DA9-A621727C4D6E}"/>
              </a:ext>
            </a:extLst>
          </p:cNvPr>
          <p:cNvSpPr txBox="1"/>
          <p:nvPr/>
        </p:nvSpPr>
        <p:spPr>
          <a:xfrm>
            <a:off x="2890362" y="2217807"/>
            <a:ext cx="1422184" cy="615553"/>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Club</a:t>
            </a:r>
            <a:br>
              <a:rPr lang="nl-BE" sz="2000" dirty="0">
                <a:solidFill>
                  <a:schemeClr val="bg1"/>
                </a:solidFill>
                <a:latin typeface="AvenirNext LT Pro Bold" panose="020B0804020202020204" pitchFamily="34" charset="0"/>
              </a:rPr>
            </a:br>
            <a:r>
              <a:rPr lang="nl-BE" dirty="0" err="1">
                <a:solidFill>
                  <a:schemeClr val="bg1"/>
                </a:solidFill>
                <a:latin typeface="AvenirNext LT Pro Bold" panose="020B0804020202020204" pitchFamily="34" charset="0"/>
              </a:rPr>
              <a:t>strenghtening</a:t>
            </a:r>
            <a:endParaRPr lang="nl-BE" sz="2000" dirty="0">
              <a:solidFill>
                <a:schemeClr val="bg1"/>
              </a:solidFill>
              <a:latin typeface="AvenirNext LT Pro Bold" panose="020B0804020202020204" pitchFamily="34" charset="0"/>
            </a:endParaRPr>
          </a:p>
        </p:txBody>
      </p:sp>
      <p:sp>
        <p:nvSpPr>
          <p:cNvPr id="8" name="Tekstvak 7">
            <a:extLst>
              <a:ext uri="{FF2B5EF4-FFF2-40B4-BE49-F238E27FC236}">
                <a16:creationId xmlns:a16="http://schemas.microsoft.com/office/drawing/2014/main" id="{3F40EA68-CCE8-4213-A26B-D95C076ED1B0}"/>
              </a:ext>
            </a:extLst>
          </p:cNvPr>
          <p:cNvSpPr txBox="1"/>
          <p:nvPr/>
        </p:nvSpPr>
        <p:spPr>
          <a:xfrm>
            <a:off x="5036769" y="3409950"/>
            <a:ext cx="1356462" cy="707886"/>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New club</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opening</a:t>
            </a:r>
          </a:p>
        </p:txBody>
      </p:sp>
    </p:spTree>
    <p:extLst>
      <p:ext uri="{BB962C8B-B14F-4D97-AF65-F5344CB8AC3E}">
        <p14:creationId xmlns:p14="http://schemas.microsoft.com/office/powerpoint/2010/main" val="399225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US" dirty="0"/>
              <a:t>Role of the MC</a:t>
            </a:r>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D4059C54-7388-426B-91B1-7CC6DCD26588}"/>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2800" dirty="0" err="1">
                <a:latin typeface="AvenirNext LT Pro Bold" panose="020B0804020202020204" pitchFamily="34" charset="0"/>
              </a:rPr>
              <a:t>Build</a:t>
            </a:r>
            <a:r>
              <a:rPr lang="nl-BE" sz="2800" dirty="0">
                <a:latin typeface="AvenirNext LT Pro Bold" panose="020B0804020202020204" pitchFamily="34" charset="0"/>
              </a:rPr>
              <a:t>, </a:t>
            </a:r>
            <a:r>
              <a:rPr lang="nl-BE" sz="2800" dirty="0" err="1">
                <a:latin typeface="AvenirNext LT Pro Bold" panose="020B0804020202020204" pitchFamily="34" charset="0"/>
              </a:rPr>
              <a:t>retain</a:t>
            </a:r>
            <a:r>
              <a:rPr lang="nl-BE" sz="2800" dirty="0">
                <a:latin typeface="AvenirNext LT Pro Bold" panose="020B0804020202020204" pitchFamily="34" charset="0"/>
              </a:rPr>
              <a:t> and support </a:t>
            </a:r>
            <a:br>
              <a:rPr lang="nl-BE" sz="2800" dirty="0">
                <a:latin typeface="AvenirNext LT Pro Bold" panose="020B0804020202020204" pitchFamily="34" charset="0"/>
              </a:rPr>
            </a:br>
            <a:r>
              <a:rPr lang="nl-BE" sz="2800" dirty="0">
                <a:latin typeface="AvenirNext LT Pro Bold" panose="020B0804020202020204" pitchFamily="34" charset="0"/>
              </a:rPr>
              <a:t>a </a:t>
            </a:r>
            <a:r>
              <a:rPr lang="nl-BE" sz="2800" dirty="0" err="1">
                <a:latin typeface="AvenirNext LT Pro Bold" panose="020B0804020202020204" pitchFamily="34" charset="0"/>
              </a:rPr>
              <a:t>growing</a:t>
            </a:r>
            <a:r>
              <a:rPr lang="nl-BE" sz="2800" dirty="0">
                <a:latin typeface="AvenirNext LT Pro Bold" panose="020B0804020202020204" pitchFamily="34" charset="0"/>
              </a:rPr>
              <a:t> Kiwanis </a:t>
            </a:r>
            <a:r>
              <a:rPr lang="nl-BE" sz="2800" dirty="0" err="1">
                <a:latin typeface="AvenirNext LT Pro Bold" panose="020B0804020202020204" pitchFamily="34" charset="0"/>
              </a:rPr>
              <a:t>network</a:t>
            </a:r>
            <a:endParaRPr lang="nl-BE" sz="2800" dirty="0">
              <a:latin typeface="AvenirNext LT Pro Bold" panose="020B0804020202020204" pitchFamily="34" charset="0"/>
            </a:endParaRPr>
          </a:p>
          <a:p>
            <a:pPr marL="1028700" lvl="1" indent="-285750">
              <a:buFont typeface="Arial" panose="020B0604020202020204" pitchFamily="34" charset="0"/>
              <a:buChar char="•"/>
            </a:pPr>
            <a:r>
              <a:rPr lang="nl-BE" sz="2000" dirty="0">
                <a:latin typeface="AvenirNext LT Pro Bold" panose="020B0804020202020204" pitchFamily="34" charset="0"/>
              </a:rPr>
              <a:t>New club opening</a:t>
            </a:r>
          </a:p>
          <a:p>
            <a:pPr marL="1028700" lvl="1" indent="-285750">
              <a:buFont typeface="Arial" panose="020B0604020202020204" pitchFamily="34" charset="0"/>
              <a:buChar char="•"/>
            </a:pPr>
            <a:r>
              <a:rPr lang="nl-BE" sz="2000" dirty="0" err="1">
                <a:latin typeface="AvenirNext LT Pro Bold" panose="020B0804020202020204" pitchFamily="34" charset="0"/>
              </a:rPr>
              <a:t>Strenghten</a:t>
            </a:r>
            <a:r>
              <a:rPr lang="nl-BE" sz="2000" dirty="0">
                <a:latin typeface="AvenirNext LT Pro Bold" panose="020B0804020202020204" pitchFamily="34" charset="0"/>
              </a:rPr>
              <a:t> smaller and </a:t>
            </a:r>
            <a:r>
              <a:rPr lang="nl-BE" sz="2000" dirty="0" err="1">
                <a:latin typeface="AvenirNext LT Pro Bold" panose="020B0804020202020204" pitchFamily="34" charset="0"/>
              </a:rPr>
              <a:t>weaker</a:t>
            </a:r>
            <a:r>
              <a:rPr lang="nl-BE" sz="2000" dirty="0">
                <a:latin typeface="AvenirNext LT Pro Bold" panose="020B0804020202020204" pitchFamily="34" charset="0"/>
              </a:rPr>
              <a:t> clubs</a:t>
            </a:r>
          </a:p>
          <a:p>
            <a:pPr marL="1028700" lvl="1" indent="-285750">
              <a:buFont typeface="Arial" panose="020B0604020202020204" pitchFamily="34" charset="0"/>
              <a:buChar char="•"/>
            </a:pPr>
            <a:r>
              <a:rPr lang="nl-BE" sz="2000" dirty="0" err="1">
                <a:latin typeface="AvenirNext LT Pro Bold" panose="020B0804020202020204" pitchFamily="34" charset="0"/>
              </a:rPr>
              <a:t>Helping</a:t>
            </a:r>
            <a:r>
              <a:rPr lang="nl-BE" sz="2000" dirty="0">
                <a:latin typeface="AvenirNext LT Pro Bold" panose="020B0804020202020204" pitchFamily="34" charset="0"/>
              </a:rPr>
              <a:t> </a:t>
            </a:r>
            <a:r>
              <a:rPr lang="nl-BE" sz="2000" dirty="0" err="1">
                <a:latin typeface="AvenirNext LT Pro Bold" panose="020B0804020202020204" pitchFamily="34" charset="0"/>
              </a:rPr>
              <a:t>existing</a:t>
            </a:r>
            <a:r>
              <a:rPr lang="nl-BE" sz="2000" dirty="0">
                <a:latin typeface="AvenirNext LT Pro Bold" panose="020B0804020202020204" pitchFamily="34" charset="0"/>
              </a:rPr>
              <a:t> clubs </a:t>
            </a:r>
            <a:r>
              <a:rPr lang="nl-BE" sz="2000" dirty="0" err="1">
                <a:latin typeface="AvenirNext LT Pro Bold" panose="020B0804020202020204" pitchFamily="34" charset="0"/>
              </a:rPr>
              <a:t>to</a:t>
            </a:r>
            <a:r>
              <a:rPr lang="nl-BE" sz="2000" dirty="0">
                <a:latin typeface="AvenirNext LT Pro Bold" panose="020B0804020202020204" pitchFamily="34" charset="0"/>
              </a:rPr>
              <a:t> </a:t>
            </a:r>
            <a:r>
              <a:rPr lang="nl-BE" sz="2000" dirty="0" err="1">
                <a:latin typeface="AvenirNext LT Pro Bold" panose="020B0804020202020204" pitchFamily="34" charset="0"/>
              </a:rPr>
              <a:t>growth</a:t>
            </a:r>
            <a:endParaRPr lang="nl-BE" sz="2000" dirty="0">
              <a:latin typeface="AvenirNext LT Pro Bold" panose="020B0804020202020204" pitchFamily="34" charset="0"/>
            </a:endParaRPr>
          </a:p>
          <a:p>
            <a:pPr marL="1028700" lvl="1" indent="-285750">
              <a:buFont typeface="Arial" panose="020B0604020202020204" pitchFamily="34" charset="0"/>
              <a:buChar char="•"/>
            </a:pPr>
            <a:r>
              <a:rPr lang="nl-BE" sz="2000" dirty="0" err="1">
                <a:latin typeface="AvenirNext LT Pro Bold" panose="020B0804020202020204" pitchFamily="34" charset="0"/>
              </a:rPr>
              <a:t>Introducing</a:t>
            </a:r>
            <a:r>
              <a:rPr lang="nl-BE" sz="2000" dirty="0">
                <a:latin typeface="AvenirNext LT Pro Bold" panose="020B0804020202020204" pitchFamily="34" charset="0"/>
              </a:rPr>
              <a:t> new clubs </a:t>
            </a:r>
            <a:r>
              <a:rPr lang="nl-BE" sz="2000" dirty="0" err="1">
                <a:latin typeface="AvenirNext LT Pro Bold" panose="020B0804020202020204" pitchFamily="34" charset="0"/>
              </a:rPr>
              <a:t>into</a:t>
            </a:r>
            <a:r>
              <a:rPr lang="nl-BE" sz="2000" dirty="0">
                <a:latin typeface="AvenirNext LT Pro Bold" panose="020B0804020202020204" pitchFamily="34" charset="0"/>
              </a:rPr>
              <a:t> new </a:t>
            </a:r>
            <a:r>
              <a:rPr lang="nl-BE" sz="2000" dirty="0" err="1">
                <a:latin typeface="AvenirNext LT Pro Bold" panose="020B0804020202020204" pitchFamily="34" charset="0"/>
              </a:rPr>
              <a:t>communities</a:t>
            </a:r>
            <a:r>
              <a:rPr lang="nl-BE" sz="2000" dirty="0">
                <a:latin typeface="AvenirNext LT Pro Bold" panose="020B0804020202020204" pitchFamily="34" charset="0"/>
              </a:rPr>
              <a:t> </a:t>
            </a:r>
          </a:p>
          <a:p>
            <a:pPr marL="1028700" lvl="1" indent="-285750">
              <a:buFont typeface="Arial" panose="020B0604020202020204" pitchFamily="34" charset="0"/>
              <a:buChar char="•"/>
            </a:pPr>
            <a:endParaRPr lang="nl-BE" sz="2000" dirty="0">
              <a:latin typeface="AvenirNext LT Pro Bold" panose="020B0804020202020204" pitchFamily="34" charset="0"/>
            </a:endParaRPr>
          </a:p>
          <a:p>
            <a:pPr marL="1028700" lvl="1" indent="-285750">
              <a:buFont typeface="Arial" panose="020B0604020202020204" pitchFamily="34" charset="0"/>
              <a:buChar char="•"/>
            </a:pPr>
            <a:endParaRPr lang="nl-BE" sz="2000" dirty="0">
              <a:latin typeface="AvenirNext LT Pro Bold" panose="020B0804020202020204" pitchFamily="34" charset="0"/>
            </a:endParaRPr>
          </a:p>
        </p:txBody>
      </p:sp>
    </p:spTree>
    <p:extLst>
      <p:ext uri="{BB962C8B-B14F-4D97-AF65-F5344CB8AC3E}">
        <p14:creationId xmlns:p14="http://schemas.microsoft.com/office/powerpoint/2010/main" val="192251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US" dirty="0"/>
              <a:t>Role of the MC</a:t>
            </a:r>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D4059C54-7388-426B-91B1-7CC6DCD26588}"/>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1800" dirty="0" err="1">
                <a:latin typeface="AvenirNext LT Pro Bold" panose="020B0804020202020204" pitchFamily="34" charset="0"/>
              </a:rPr>
              <a:t>Create</a:t>
            </a:r>
            <a:r>
              <a:rPr lang="nl-BE" sz="1800" dirty="0">
                <a:latin typeface="AvenirNext LT Pro Bold" panose="020B0804020202020204" pitchFamily="34" charset="0"/>
              </a:rPr>
              <a:t> awareness </a:t>
            </a:r>
            <a:r>
              <a:rPr lang="nl-BE" sz="1800" dirty="0" err="1">
                <a:latin typeface="AvenirNext LT Pro Bold" panose="020B0804020202020204" pitchFamily="34" charset="0"/>
              </a:rPr>
              <a:t>that</a:t>
            </a:r>
            <a:r>
              <a:rPr lang="nl-BE" sz="1800" dirty="0">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each</a:t>
            </a:r>
            <a:r>
              <a:rPr lang="nl-BE" sz="1800" dirty="0">
                <a:solidFill>
                  <a:schemeClr val="bg1"/>
                </a:solidFill>
                <a:highlight>
                  <a:srgbClr val="003974"/>
                </a:highlight>
                <a:latin typeface="AvenirNext LT Pro Bold" panose="020B0804020202020204" pitchFamily="34" charset="0"/>
              </a:rPr>
              <a:t> Kiwanis </a:t>
            </a:r>
            <a:r>
              <a:rPr lang="nl-BE" sz="1800" dirty="0" err="1">
                <a:solidFill>
                  <a:schemeClr val="bg1"/>
                </a:solidFill>
                <a:highlight>
                  <a:srgbClr val="003974"/>
                </a:highlight>
                <a:latin typeface="AvenirNext LT Pro Bold" panose="020B0804020202020204" pitchFamily="34" charset="0"/>
              </a:rPr>
              <a:t>officer</a:t>
            </a:r>
            <a:r>
              <a:rPr lang="nl-BE" sz="1800" dirty="0">
                <a:solidFill>
                  <a:schemeClr val="bg1"/>
                </a:solidFill>
                <a:highlight>
                  <a:srgbClr val="003974"/>
                </a:highlight>
                <a:latin typeface="AvenirNext LT Pro Bold" panose="020B0804020202020204" pitchFamily="34" charset="0"/>
              </a:rPr>
              <a:t> is </a:t>
            </a:r>
            <a:r>
              <a:rPr lang="nl-BE" sz="1800" dirty="0" err="1">
                <a:solidFill>
                  <a:schemeClr val="bg1"/>
                </a:solidFill>
                <a:highlight>
                  <a:srgbClr val="003974"/>
                </a:highlight>
                <a:latin typeface="AvenirNext LT Pro Bold" panose="020B0804020202020204" pitchFamily="34" charset="0"/>
              </a:rPr>
              <a:t>responsible</a:t>
            </a:r>
            <a:r>
              <a:rPr lang="nl-BE" sz="1800" dirty="0">
                <a:solidFill>
                  <a:schemeClr val="bg1"/>
                </a:solidFill>
                <a:highlight>
                  <a:srgbClr val="003974"/>
                </a:highlight>
                <a:latin typeface="AvenirNext LT Pro Bold" panose="020B0804020202020204" pitchFamily="34" charset="0"/>
              </a:rPr>
              <a:t> and </a:t>
            </a:r>
            <a:r>
              <a:rPr lang="nl-BE" sz="1800" dirty="0" err="1">
                <a:solidFill>
                  <a:schemeClr val="bg1"/>
                </a:solidFill>
                <a:highlight>
                  <a:srgbClr val="003974"/>
                </a:highlight>
                <a:latin typeface="AvenirNext LT Pro Bold" panose="020B0804020202020204" pitchFamily="34" charset="0"/>
              </a:rPr>
              <a:t>accountable</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for</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growth</a:t>
            </a:r>
            <a:r>
              <a:rPr lang="nl-BE" sz="1800" dirty="0">
                <a:solidFill>
                  <a:schemeClr val="bg1"/>
                </a:solidFill>
                <a:highlight>
                  <a:srgbClr val="003974"/>
                </a:highlight>
                <a:latin typeface="AvenirNext LT Pro Bold" panose="020B0804020202020204" pitchFamily="34" charset="0"/>
              </a:rPr>
              <a:t> </a:t>
            </a:r>
            <a:r>
              <a:rPr lang="nl-BE" sz="1800" dirty="0">
                <a:latin typeface="AvenirNext LT Pro Bold" panose="020B0804020202020204" pitchFamily="34" charset="0"/>
              </a:rPr>
              <a:t>of </a:t>
            </a:r>
            <a:r>
              <a:rPr lang="nl-BE" sz="1800" dirty="0" err="1">
                <a:latin typeface="AvenirNext LT Pro Bold" panose="020B0804020202020204" pitchFamily="34" charset="0"/>
              </a:rPr>
              <a:t>the</a:t>
            </a:r>
            <a:r>
              <a:rPr lang="nl-BE" sz="1800" dirty="0">
                <a:latin typeface="AvenirNext LT Pro Bold" panose="020B0804020202020204" pitchFamily="34" charset="0"/>
              </a:rPr>
              <a:t> organisation</a:t>
            </a:r>
            <a:br>
              <a:rPr lang="nl-BE" sz="1800" dirty="0">
                <a:latin typeface="AvenirNext LT Pro Bold" panose="020B0804020202020204" pitchFamily="34" charset="0"/>
              </a:rPr>
            </a:br>
            <a:endParaRPr lang="nl-BE" sz="1800" dirty="0">
              <a:latin typeface="AvenirNext LT Pro Bold" panose="020B0804020202020204" pitchFamily="34" charset="0"/>
            </a:endParaRPr>
          </a:p>
          <a:p>
            <a:pPr marL="285750" indent="-285750">
              <a:buFont typeface="Arial" panose="020B0604020202020204" pitchFamily="34" charset="0"/>
              <a:buChar char="•"/>
            </a:pPr>
            <a:r>
              <a:rPr lang="en-US" sz="1800" dirty="0" err="1">
                <a:latin typeface="AvenirNext LT Pro Bold" panose="020B0804020202020204" pitchFamily="34" charset="0"/>
              </a:rPr>
              <a:t>Prioritise</a:t>
            </a:r>
            <a:r>
              <a:rPr lang="en-US" sz="1800" dirty="0">
                <a:latin typeface="AvenirNext LT Pro Bold" panose="020B0804020202020204" pitchFamily="34" charset="0"/>
              </a:rPr>
              <a:t> </a:t>
            </a:r>
            <a:r>
              <a:rPr lang="en-US" sz="1800" dirty="0">
                <a:solidFill>
                  <a:srgbClr val="003974"/>
                </a:solidFill>
                <a:latin typeface="AvenirNext LT Pro Bold" panose="020B0804020202020204" pitchFamily="34" charset="0"/>
              </a:rPr>
              <a:t>growth</a:t>
            </a:r>
            <a:r>
              <a:rPr lang="en-US" sz="1800" dirty="0">
                <a:latin typeface="AvenirNext LT Pro Bold" panose="020B0804020202020204" pitchFamily="34" charset="0"/>
              </a:rPr>
              <a:t> and </a:t>
            </a:r>
            <a:r>
              <a:rPr lang="en-US" sz="1800" dirty="0">
                <a:solidFill>
                  <a:srgbClr val="003974"/>
                </a:solidFill>
                <a:latin typeface="AvenirNext LT Pro Bold" panose="020B0804020202020204" pitchFamily="34" charset="0"/>
              </a:rPr>
              <a:t>member</a:t>
            </a:r>
            <a:r>
              <a:rPr lang="en-US" sz="1800" dirty="0">
                <a:latin typeface="AvenirNext LT Pro Bold" panose="020B0804020202020204" pitchFamily="34" charset="0"/>
              </a:rPr>
              <a:t> </a:t>
            </a:r>
            <a:r>
              <a:rPr lang="en-US" sz="1800" dirty="0">
                <a:solidFill>
                  <a:srgbClr val="003974"/>
                </a:solidFill>
                <a:latin typeface="AvenirNext LT Pro Bold" panose="020B0804020202020204" pitchFamily="34" charset="0"/>
              </a:rPr>
              <a:t>retention</a:t>
            </a:r>
            <a:r>
              <a:rPr lang="en-US" sz="1800" dirty="0">
                <a:latin typeface="AvenirNext LT Pro Bold" panose="020B0804020202020204" pitchFamily="34" charset="0"/>
              </a:rPr>
              <a:t> </a:t>
            </a:r>
            <a:r>
              <a:rPr lang="en-US" sz="1800" dirty="0">
                <a:solidFill>
                  <a:schemeClr val="bg1"/>
                </a:solidFill>
                <a:highlight>
                  <a:srgbClr val="003974"/>
                </a:highlight>
                <a:latin typeface="AvenirNext LT Pro Bold" panose="020B0804020202020204" pitchFamily="34" charset="0"/>
              </a:rPr>
              <a:t>in all what we do</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latin typeface="AvenirNext LT Pro Bold" panose="020B0804020202020204" pitchFamily="34" charset="0"/>
              </a:rPr>
              <a:t>Make </a:t>
            </a:r>
            <a:r>
              <a:rPr lang="en-US" sz="1800" dirty="0">
                <a:solidFill>
                  <a:srgbClr val="003974"/>
                </a:solidFill>
                <a:latin typeface="AvenirNext LT Pro Bold" panose="020B0804020202020204" pitchFamily="34" charset="0"/>
              </a:rPr>
              <a:t>continuous recruitment </a:t>
            </a:r>
            <a:r>
              <a:rPr lang="en-US" sz="1800" dirty="0">
                <a:latin typeface="AvenirNext LT Pro Bold" panose="020B0804020202020204" pitchFamily="34" charset="0"/>
              </a:rPr>
              <a:t>as a </a:t>
            </a:r>
            <a:r>
              <a:rPr lang="en-US" sz="1800" dirty="0">
                <a:solidFill>
                  <a:srgbClr val="003974"/>
                </a:solidFill>
                <a:latin typeface="AvenirNext LT Pro Bold" panose="020B0804020202020204" pitchFamily="34" charset="0"/>
              </a:rPr>
              <a:t>main principle </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solidFill>
                  <a:schemeClr val="bg1"/>
                </a:solidFill>
                <a:highlight>
                  <a:srgbClr val="003974"/>
                </a:highlight>
                <a:latin typeface="AvenirNext LT Pro Bold" panose="020B0804020202020204" pitchFamily="34" charset="0"/>
              </a:rPr>
              <a:t>Make it easy to join any Kiwanis club</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latin typeface="AvenirNext LT Pro Bold" panose="020B0804020202020204" pitchFamily="34" charset="0"/>
              </a:rPr>
              <a:t>Improve </a:t>
            </a:r>
            <a:r>
              <a:rPr lang="en-US" sz="1800" dirty="0">
                <a:solidFill>
                  <a:srgbClr val="003974"/>
                </a:solidFill>
                <a:latin typeface="AvenirNext LT Pro Bold" panose="020B0804020202020204" pitchFamily="34" charset="0"/>
              </a:rPr>
              <a:t>club experiences</a:t>
            </a:r>
          </a:p>
          <a:p>
            <a:pPr marL="285750" indent="-285750">
              <a:buFont typeface="Arial" panose="020B0604020202020204" pitchFamily="34" charset="0"/>
              <a:buChar char="•"/>
            </a:pPr>
            <a:endParaRPr lang="en-US"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1028700" lvl="1" indent="-285750">
              <a:buFont typeface="Arial" panose="020B0604020202020204" pitchFamily="34" charset="0"/>
              <a:buChar char="•"/>
            </a:pPr>
            <a:endParaRPr lang="nl-BE" sz="1800" dirty="0">
              <a:latin typeface="AvenirNext LT Pro Bold" panose="020B0804020202020204" pitchFamily="34" charset="0"/>
            </a:endParaRPr>
          </a:p>
        </p:txBody>
      </p:sp>
    </p:spTree>
    <p:extLst>
      <p:ext uri="{BB962C8B-B14F-4D97-AF65-F5344CB8AC3E}">
        <p14:creationId xmlns:p14="http://schemas.microsoft.com/office/powerpoint/2010/main" val="365497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US" dirty="0"/>
              <a:t>Role of the MC</a:t>
            </a:r>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D4059C54-7388-426B-91B1-7CC6DCD26588}"/>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1800" dirty="0" err="1">
                <a:latin typeface="AvenirNext LT Pro Bold" panose="020B0804020202020204" pitchFamily="34" charset="0"/>
              </a:rPr>
              <a:t>Create</a:t>
            </a:r>
            <a:r>
              <a:rPr lang="nl-BE" sz="1800" dirty="0">
                <a:latin typeface="AvenirNext LT Pro Bold" panose="020B0804020202020204" pitchFamily="34" charset="0"/>
              </a:rPr>
              <a:t> awareness </a:t>
            </a:r>
            <a:r>
              <a:rPr lang="nl-BE" sz="1800" dirty="0" err="1">
                <a:latin typeface="AvenirNext LT Pro Bold" panose="020B0804020202020204" pitchFamily="34" charset="0"/>
              </a:rPr>
              <a:t>that</a:t>
            </a:r>
            <a:r>
              <a:rPr lang="nl-BE" sz="1800" dirty="0">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each</a:t>
            </a:r>
            <a:r>
              <a:rPr lang="nl-BE" sz="1800" dirty="0">
                <a:solidFill>
                  <a:schemeClr val="bg1"/>
                </a:solidFill>
                <a:highlight>
                  <a:srgbClr val="003974"/>
                </a:highlight>
                <a:latin typeface="AvenirNext LT Pro Bold" panose="020B0804020202020204" pitchFamily="34" charset="0"/>
              </a:rPr>
              <a:t> Kiwanis </a:t>
            </a:r>
            <a:r>
              <a:rPr lang="nl-BE" sz="1800" dirty="0" err="1">
                <a:solidFill>
                  <a:schemeClr val="bg1"/>
                </a:solidFill>
                <a:highlight>
                  <a:srgbClr val="003974"/>
                </a:highlight>
                <a:latin typeface="AvenirNext LT Pro Bold" panose="020B0804020202020204" pitchFamily="34" charset="0"/>
              </a:rPr>
              <a:t>officer</a:t>
            </a:r>
            <a:r>
              <a:rPr lang="nl-BE" sz="1800" dirty="0">
                <a:solidFill>
                  <a:schemeClr val="bg1"/>
                </a:solidFill>
                <a:highlight>
                  <a:srgbClr val="003974"/>
                </a:highlight>
                <a:latin typeface="AvenirNext LT Pro Bold" panose="020B0804020202020204" pitchFamily="34" charset="0"/>
              </a:rPr>
              <a:t> is </a:t>
            </a:r>
            <a:r>
              <a:rPr lang="nl-BE" sz="1800" dirty="0" err="1">
                <a:solidFill>
                  <a:schemeClr val="bg1"/>
                </a:solidFill>
                <a:highlight>
                  <a:srgbClr val="003974"/>
                </a:highlight>
                <a:latin typeface="AvenirNext LT Pro Bold" panose="020B0804020202020204" pitchFamily="34" charset="0"/>
              </a:rPr>
              <a:t>responsible</a:t>
            </a:r>
            <a:r>
              <a:rPr lang="nl-BE" sz="1800" dirty="0">
                <a:solidFill>
                  <a:schemeClr val="bg1"/>
                </a:solidFill>
                <a:highlight>
                  <a:srgbClr val="003974"/>
                </a:highlight>
                <a:latin typeface="AvenirNext LT Pro Bold" panose="020B0804020202020204" pitchFamily="34" charset="0"/>
              </a:rPr>
              <a:t> and </a:t>
            </a:r>
            <a:r>
              <a:rPr lang="nl-BE" sz="1800" dirty="0" err="1">
                <a:solidFill>
                  <a:schemeClr val="bg1"/>
                </a:solidFill>
                <a:highlight>
                  <a:srgbClr val="003974"/>
                </a:highlight>
                <a:latin typeface="AvenirNext LT Pro Bold" panose="020B0804020202020204" pitchFamily="34" charset="0"/>
              </a:rPr>
              <a:t>accountable</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for</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growth</a:t>
            </a:r>
            <a:r>
              <a:rPr lang="nl-BE" sz="1800" dirty="0">
                <a:solidFill>
                  <a:schemeClr val="bg1"/>
                </a:solidFill>
                <a:highlight>
                  <a:srgbClr val="003974"/>
                </a:highlight>
                <a:latin typeface="AvenirNext LT Pro Bold" panose="020B0804020202020204" pitchFamily="34" charset="0"/>
              </a:rPr>
              <a:t> </a:t>
            </a:r>
            <a:r>
              <a:rPr lang="nl-BE" sz="1800" dirty="0">
                <a:latin typeface="AvenirNext LT Pro Bold" panose="020B0804020202020204" pitchFamily="34" charset="0"/>
              </a:rPr>
              <a:t>of </a:t>
            </a:r>
            <a:r>
              <a:rPr lang="nl-BE" sz="1800" dirty="0" err="1">
                <a:latin typeface="AvenirNext LT Pro Bold" panose="020B0804020202020204" pitchFamily="34" charset="0"/>
              </a:rPr>
              <a:t>the</a:t>
            </a:r>
            <a:r>
              <a:rPr lang="nl-BE" sz="1800" dirty="0">
                <a:latin typeface="AvenirNext LT Pro Bold" panose="020B0804020202020204" pitchFamily="34" charset="0"/>
              </a:rPr>
              <a:t> organisation</a:t>
            </a:r>
            <a:br>
              <a:rPr lang="nl-BE" sz="1800" dirty="0">
                <a:latin typeface="AvenirNext LT Pro Bold" panose="020B0804020202020204" pitchFamily="34" charset="0"/>
              </a:rPr>
            </a:br>
            <a:endParaRPr lang="nl-BE" sz="1800" dirty="0">
              <a:latin typeface="AvenirNext LT Pro Bold" panose="020B0804020202020204" pitchFamily="34" charset="0"/>
            </a:endParaRPr>
          </a:p>
          <a:p>
            <a:pPr marL="285750" indent="-285750">
              <a:buFont typeface="Arial" panose="020B0604020202020204" pitchFamily="34" charset="0"/>
              <a:buChar char="•"/>
            </a:pPr>
            <a:r>
              <a:rPr lang="en-US" sz="1800" dirty="0" err="1">
                <a:latin typeface="AvenirNext LT Pro Bold" panose="020B0804020202020204" pitchFamily="34" charset="0"/>
              </a:rPr>
              <a:t>Prioritise</a:t>
            </a:r>
            <a:r>
              <a:rPr lang="en-US" sz="1800" dirty="0">
                <a:latin typeface="AvenirNext LT Pro Bold" panose="020B0804020202020204" pitchFamily="34" charset="0"/>
              </a:rPr>
              <a:t> </a:t>
            </a:r>
            <a:r>
              <a:rPr lang="en-US" sz="1800" dirty="0">
                <a:solidFill>
                  <a:srgbClr val="003974"/>
                </a:solidFill>
                <a:latin typeface="AvenirNext LT Pro Bold" panose="020B0804020202020204" pitchFamily="34" charset="0"/>
              </a:rPr>
              <a:t>growth</a:t>
            </a:r>
            <a:r>
              <a:rPr lang="en-US" sz="1800" dirty="0">
                <a:latin typeface="AvenirNext LT Pro Bold" panose="020B0804020202020204" pitchFamily="34" charset="0"/>
              </a:rPr>
              <a:t> and </a:t>
            </a:r>
            <a:r>
              <a:rPr lang="en-US" sz="1800" dirty="0">
                <a:solidFill>
                  <a:srgbClr val="003974"/>
                </a:solidFill>
                <a:latin typeface="AvenirNext LT Pro Bold" panose="020B0804020202020204" pitchFamily="34" charset="0"/>
              </a:rPr>
              <a:t>member</a:t>
            </a:r>
            <a:r>
              <a:rPr lang="en-US" sz="1800" dirty="0">
                <a:latin typeface="AvenirNext LT Pro Bold" panose="020B0804020202020204" pitchFamily="34" charset="0"/>
              </a:rPr>
              <a:t> </a:t>
            </a:r>
            <a:r>
              <a:rPr lang="en-US" sz="1800" dirty="0">
                <a:solidFill>
                  <a:srgbClr val="003974"/>
                </a:solidFill>
                <a:latin typeface="AvenirNext LT Pro Bold" panose="020B0804020202020204" pitchFamily="34" charset="0"/>
              </a:rPr>
              <a:t>retention</a:t>
            </a:r>
            <a:r>
              <a:rPr lang="en-US" sz="1800" dirty="0">
                <a:latin typeface="AvenirNext LT Pro Bold" panose="020B0804020202020204" pitchFamily="34" charset="0"/>
              </a:rPr>
              <a:t> </a:t>
            </a:r>
            <a:r>
              <a:rPr lang="en-US" sz="1800" dirty="0">
                <a:solidFill>
                  <a:schemeClr val="bg1"/>
                </a:solidFill>
                <a:highlight>
                  <a:srgbClr val="003974"/>
                </a:highlight>
                <a:latin typeface="AvenirNext LT Pro Bold" panose="020B0804020202020204" pitchFamily="34" charset="0"/>
              </a:rPr>
              <a:t>in all what we do</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latin typeface="AvenirNext LT Pro Bold" panose="020B0804020202020204" pitchFamily="34" charset="0"/>
              </a:rPr>
              <a:t>Make </a:t>
            </a:r>
            <a:r>
              <a:rPr lang="en-US" sz="1800" dirty="0">
                <a:solidFill>
                  <a:srgbClr val="003974"/>
                </a:solidFill>
                <a:latin typeface="AvenirNext LT Pro Bold" panose="020B0804020202020204" pitchFamily="34" charset="0"/>
              </a:rPr>
              <a:t>continuous recruitment </a:t>
            </a:r>
            <a:r>
              <a:rPr lang="en-US" sz="1800" dirty="0">
                <a:latin typeface="AvenirNext LT Pro Bold" panose="020B0804020202020204" pitchFamily="34" charset="0"/>
              </a:rPr>
              <a:t>as a </a:t>
            </a:r>
            <a:r>
              <a:rPr lang="en-US" sz="1800" dirty="0">
                <a:solidFill>
                  <a:srgbClr val="003974"/>
                </a:solidFill>
                <a:latin typeface="AvenirNext LT Pro Bold" panose="020B0804020202020204" pitchFamily="34" charset="0"/>
              </a:rPr>
              <a:t>main principle </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solidFill>
                  <a:schemeClr val="bg1"/>
                </a:solidFill>
                <a:highlight>
                  <a:srgbClr val="003974"/>
                </a:highlight>
                <a:latin typeface="AvenirNext LT Pro Bold" panose="020B0804020202020204" pitchFamily="34" charset="0"/>
              </a:rPr>
              <a:t>Make it easy to join any Kiwanis club</a:t>
            </a:r>
            <a:br>
              <a:rPr lang="en-US" sz="1800" dirty="0">
                <a:latin typeface="AvenirNext LT Pro Bold" panose="020B0804020202020204" pitchFamily="34" charset="0"/>
              </a:rPr>
            </a:br>
            <a:endParaRPr lang="en-US" sz="1800" dirty="0">
              <a:latin typeface="AvenirNext LT Pro Bold" panose="020B0804020202020204" pitchFamily="34" charset="0"/>
            </a:endParaRPr>
          </a:p>
          <a:p>
            <a:pPr marL="285750" indent="-285750">
              <a:buFont typeface="Arial" panose="020B0604020202020204" pitchFamily="34" charset="0"/>
              <a:buChar char="•"/>
            </a:pPr>
            <a:r>
              <a:rPr lang="en-US" sz="1800" dirty="0">
                <a:latin typeface="AvenirNext LT Pro Bold" panose="020B0804020202020204" pitchFamily="34" charset="0"/>
              </a:rPr>
              <a:t>Improve </a:t>
            </a:r>
            <a:r>
              <a:rPr lang="en-US" sz="1800" dirty="0">
                <a:solidFill>
                  <a:srgbClr val="003974"/>
                </a:solidFill>
                <a:latin typeface="AvenirNext LT Pro Bold" panose="020B0804020202020204" pitchFamily="34" charset="0"/>
              </a:rPr>
              <a:t>club experiences</a:t>
            </a:r>
          </a:p>
          <a:p>
            <a:pPr marL="285750" indent="-285750">
              <a:buFont typeface="Arial" panose="020B0604020202020204" pitchFamily="34" charset="0"/>
              <a:buChar char="•"/>
            </a:pPr>
            <a:endParaRPr lang="en-US"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1028700" lvl="1" indent="-285750">
              <a:buFont typeface="Arial" panose="020B0604020202020204" pitchFamily="34" charset="0"/>
              <a:buChar char="•"/>
            </a:pPr>
            <a:endParaRPr lang="nl-BE" sz="1800" dirty="0">
              <a:latin typeface="AvenirNext LT Pro Bold" panose="020B0804020202020204" pitchFamily="34" charset="0"/>
            </a:endParaRPr>
          </a:p>
        </p:txBody>
      </p:sp>
      <p:sp>
        <p:nvSpPr>
          <p:cNvPr id="3" name="Rechthoek 2">
            <a:extLst>
              <a:ext uri="{FF2B5EF4-FFF2-40B4-BE49-F238E27FC236}">
                <a16:creationId xmlns:a16="http://schemas.microsoft.com/office/drawing/2014/main" id="{87CCED87-7419-43C1-B23B-A38B73B86AAE}"/>
              </a:ext>
            </a:extLst>
          </p:cNvPr>
          <p:cNvSpPr/>
          <p:nvPr/>
        </p:nvSpPr>
        <p:spPr>
          <a:xfrm>
            <a:off x="1333500" y="3461146"/>
            <a:ext cx="4686300" cy="558404"/>
          </a:xfrm>
          <a:prstGeom prst="rect">
            <a:avLst/>
          </a:prstGeom>
          <a:noFill/>
          <a:ln w="114300">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7869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US" dirty="0"/>
              <a:t>Role of the MC</a:t>
            </a:r>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D4059C54-7388-426B-91B1-7CC6DCD26588}"/>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en-US" sz="1800" dirty="0">
                <a:latin typeface="AvenirNext LT Pro Bold" panose="020B0804020202020204" pitchFamily="34" charset="0"/>
              </a:rPr>
              <a:t>Evaluate </a:t>
            </a:r>
            <a:r>
              <a:rPr lang="en-US" sz="1800" dirty="0">
                <a:solidFill>
                  <a:srgbClr val="003974"/>
                </a:solidFill>
                <a:latin typeface="AvenirNext LT Pro Bold" panose="020B0804020202020204" pitchFamily="34" charset="0"/>
              </a:rPr>
              <a:t>educational resources</a:t>
            </a:r>
            <a:r>
              <a:rPr lang="en-US" sz="1800" dirty="0">
                <a:latin typeface="AvenirNext LT Pro Bold" panose="020B0804020202020204" pitchFamily="34" charset="0"/>
              </a:rPr>
              <a:t>, and </a:t>
            </a:r>
            <a:br>
              <a:rPr lang="en-US" sz="1800" dirty="0">
                <a:latin typeface="AvenirNext LT Pro Bold" panose="020B0804020202020204" pitchFamily="34" charset="0"/>
              </a:rPr>
            </a:br>
            <a:r>
              <a:rPr lang="en-US" sz="1800" dirty="0">
                <a:latin typeface="AvenirNext LT Pro Bold" panose="020B0804020202020204" pitchFamily="34" charset="0"/>
              </a:rPr>
              <a:t>expand </a:t>
            </a:r>
            <a:r>
              <a:rPr lang="en-US" sz="1800" dirty="0">
                <a:solidFill>
                  <a:srgbClr val="003974"/>
                </a:solidFill>
                <a:latin typeface="AvenirNext LT Pro Bold" panose="020B0804020202020204" pitchFamily="34" charset="0"/>
              </a:rPr>
              <a:t>education for all Kiwanis members </a:t>
            </a:r>
            <a:r>
              <a:rPr lang="en-US" sz="1800" dirty="0">
                <a:latin typeface="AvenirNext LT Pro Bold" panose="020B0804020202020204" pitchFamily="34" charset="0"/>
              </a:rPr>
              <a:t>that take initiative</a:t>
            </a:r>
            <a:br>
              <a:rPr lang="en-US" sz="1800" dirty="0">
                <a:latin typeface="AvenirNext LT Pro Bold" panose="020B0804020202020204" pitchFamily="34" charset="0"/>
              </a:rPr>
            </a:br>
            <a:br>
              <a:rPr lang="en-US" sz="1800" dirty="0">
                <a:latin typeface="AvenirNext LT Pro Bold" panose="020B0804020202020204" pitchFamily="34" charset="0"/>
              </a:rPr>
            </a:br>
            <a:r>
              <a:rPr lang="en-US" sz="1800" dirty="0">
                <a:latin typeface="AvenirNext LT Pro Bold" panose="020B0804020202020204" pitchFamily="34" charset="0"/>
              </a:rPr>
              <a:t> </a:t>
            </a:r>
            <a:r>
              <a:rPr lang="en-US" sz="1800" dirty="0">
                <a:latin typeface="AvenirNext LT Pro Bold" panose="020B0804020202020204" pitchFamily="34" charset="0"/>
                <a:sym typeface="Wingdings" panose="05000000000000000000" pitchFamily="2" charset="2"/>
              </a:rPr>
              <a:t> turn members into Kiwanis </a:t>
            </a:r>
            <a:r>
              <a:rPr lang="en-US" sz="1800" dirty="0">
                <a:latin typeface="AvenirNext LT Pro Bold" panose="020B0804020202020204" pitchFamily="34" charset="0"/>
              </a:rPr>
              <a:t>ambassadors</a:t>
            </a:r>
          </a:p>
          <a:p>
            <a:pPr marL="1028700" lvl="1" indent="-285750">
              <a:buFont typeface="Arial" panose="020B0604020202020204" pitchFamily="34" charset="0"/>
              <a:buChar char="•"/>
            </a:pPr>
            <a:r>
              <a:rPr lang="en-US" sz="1400" dirty="0">
                <a:latin typeface="AvenirNext LT Pro Bold" panose="020B0804020202020204" pitchFamily="34" charset="0"/>
              </a:rPr>
              <a:t>not only education for certain positions, chosen by the president, but for all entrepreneurial members for expansion</a:t>
            </a:r>
          </a:p>
          <a:p>
            <a:pPr marL="1028700" lvl="1" indent="-285750">
              <a:buFont typeface="Arial" panose="020B0604020202020204" pitchFamily="34" charset="0"/>
              <a:buChar char="•"/>
            </a:pPr>
            <a:r>
              <a:rPr lang="en-US" sz="1400" dirty="0">
                <a:latin typeface="AvenirNext LT Pro Bold" panose="020B0804020202020204" pitchFamily="34" charset="0"/>
              </a:rPr>
              <a:t>leadership by action, not by position</a:t>
            </a:r>
            <a:br>
              <a:rPr lang="en-US" sz="1400" dirty="0">
                <a:latin typeface="AvenirNext LT Pro Bold" panose="020B0804020202020204" pitchFamily="34" charset="0"/>
              </a:rPr>
            </a:br>
            <a:endParaRPr lang="en-US" sz="1400" dirty="0">
              <a:latin typeface="AvenirNext LT Pro Bold" panose="020B0804020202020204" pitchFamily="34" charset="0"/>
            </a:endParaRPr>
          </a:p>
          <a:p>
            <a:pPr marL="285750" indent="-285750">
              <a:buFont typeface="Arial" panose="020B0604020202020204" pitchFamily="34" charset="0"/>
              <a:buChar char="•"/>
            </a:pPr>
            <a:r>
              <a:rPr lang="en-US" sz="1800" dirty="0">
                <a:latin typeface="AvenirNext LT Pro Bold" panose="020B0804020202020204" pitchFamily="34" charset="0"/>
              </a:rPr>
              <a:t>Create </a:t>
            </a:r>
            <a:r>
              <a:rPr lang="en-US" sz="1800" dirty="0">
                <a:solidFill>
                  <a:srgbClr val="003974"/>
                </a:solidFill>
                <a:latin typeface="AvenirNext LT Pro Bold" panose="020B0804020202020204" pitchFamily="34" charset="0"/>
              </a:rPr>
              <a:t>partnerships</a:t>
            </a:r>
            <a:r>
              <a:rPr lang="en-US" sz="1800" dirty="0">
                <a:latin typeface="AvenirNext LT Pro Bold" panose="020B0804020202020204" pitchFamily="34" charset="0"/>
              </a:rPr>
              <a:t> that enhance membership growth in clubs</a:t>
            </a:r>
          </a:p>
          <a:p>
            <a:pPr marL="285750" indent="-285750">
              <a:buFont typeface="Arial" panose="020B0604020202020204" pitchFamily="34" charset="0"/>
              <a:buChar char="•"/>
            </a:pPr>
            <a:endParaRPr lang="en-US"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a:p>
            <a:pPr marL="1028700" lvl="1" indent="-285750">
              <a:buFont typeface="Arial" panose="020B0604020202020204" pitchFamily="34" charset="0"/>
              <a:buChar char="•"/>
            </a:pPr>
            <a:endParaRPr lang="nl-BE" sz="1800" dirty="0">
              <a:latin typeface="AvenirNext LT Pro Bold" panose="020B0804020202020204" pitchFamily="34" charset="0"/>
            </a:endParaRPr>
          </a:p>
        </p:txBody>
      </p:sp>
    </p:spTree>
    <p:extLst>
      <p:ext uri="{BB962C8B-B14F-4D97-AF65-F5344CB8AC3E}">
        <p14:creationId xmlns:p14="http://schemas.microsoft.com/office/powerpoint/2010/main" val="95151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86000" y="44524"/>
            <a:ext cx="6858000" cy="634603"/>
          </a:xfrm>
        </p:spPr>
        <p:txBody>
          <a:bodyPr/>
          <a:lstStyle/>
          <a:p>
            <a:pPr algn="r"/>
            <a:r>
              <a:rPr lang="nl-BE" dirty="0" err="1"/>
              <a:t>Some</a:t>
            </a:r>
            <a:r>
              <a:rPr lang="nl-BE" dirty="0"/>
              <a:t> </a:t>
            </a:r>
            <a:r>
              <a:rPr lang="nl-BE" dirty="0" err="1"/>
              <a:t>inspiration</a:t>
            </a:r>
            <a:endParaRPr lang="nl-BE" dirty="0"/>
          </a:p>
        </p:txBody>
      </p:sp>
    </p:spTree>
    <p:extLst>
      <p:ext uri="{BB962C8B-B14F-4D97-AF65-F5344CB8AC3E}">
        <p14:creationId xmlns:p14="http://schemas.microsoft.com/office/powerpoint/2010/main" val="144475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2D2F0-52D3-40A4-9367-9B75B050E5F1}"/>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3EC8576-B9B8-4E8D-BD6A-5454226438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E53574F3-13F5-4B57-A45D-136F4574FCFF}"/>
              </a:ext>
            </a:extLst>
          </p:cNvPr>
          <p:cNvSpPr/>
          <p:nvPr/>
        </p:nvSpPr>
        <p:spPr>
          <a:xfrm>
            <a:off x="-76200" y="-95250"/>
            <a:ext cx="92964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Diagram 4">
            <a:extLst>
              <a:ext uri="{FF2B5EF4-FFF2-40B4-BE49-F238E27FC236}">
                <a16:creationId xmlns:a16="http://schemas.microsoft.com/office/drawing/2014/main" id="{A4EB5912-824F-44AC-9D66-F0DD8139BD06}"/>
              </a:ext>
            </a:extLst>
          </p:cNvPr>
          <p:cNvGraphicFramePr/>
          <p:nvPr/>
        </p:nvGraphicFramePr>
        <p:xfrm>
          <a:off x="457200" y="-95250"/>
          <a:ext cx="8001000" cy="523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982F5134-491D-4FF7-8114-9CE55A18C0CA}"/>
              </a:ext>
            </a:extLst>
          </p:cNvPr>
          <p:cNvSpPr txBox="1"/>
          <p:nvPr/>
        </p:nvSpPr>
        <p:spPr>
          <a:xfrm>
            <a:off x="4267200" y="616118"/>
            <a:ext cx="1063112" cy="1015663"/>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New </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target</a:t>
            </a:r>
            <a:br>
              <a:rPr lang="nl-BE" sz="2000" dirty="0">
                <a:solidFill>
                  <a:schemeClr val="bg1"/>
                </a:solidFill>
                <a:latin typeface="AvenirNext LT Pro Bold" panose="020B0804020202020204" pitchFamily="34" charset="0"/>
              </a:rPr>
            </a:br>
            <a:r>
              <a:rPr lang="nl-BE" sz="2000" dirty="0" err="1">
                <a:solidFill>
                  <a:schemeClr val="bg1"/>
                </a:solidFill>
                <a:latin typeface="AvenirNext LT Pro Bold" panose="020B0804020202020204" pitchFamily="34" charset="0"/>
              </a:rPr>
              <a:t>groups</a:t>
            </a:r>
            <a:endParaRPr lang="nl-BE" sz="2000" dirty="0">
              <a:solidFill>
                <a:schemeClr val="bg1"/>
              </a:solidFill>
              <a:latin typeface="AvenirNext LT Pro Bold" panose="020B0804020202020204" pitchFamily="34" charset="0"/>
            </a:endParaRPr>
          </a:p>
        </p:txBody>
      </p:sp>
      <p:sp>
        <p:nvSpPr>
          <p:cNvPr id="7" name="Tekstvak 6">
            <a:extLst>
              <a:ext uri="{FF2B5EF4-FFF2-40B4-BE49-F238E27FC236}">
                <a16:creationId xmlns:a16="http://schemas.microsoft.com/office/drawing/2014/main" id="{069FDA36-25E9-4092-9DA9-A621727C4D6E}"/>
              </a:ext>
            </a:extLst>
          </p:cNvPr>
          <p:cNvSpPr txBox="1"/>
          <p:nvPr/>
        </p:nvSpPr>
        <p:spPr>
          <a:xfrm>
            <a:off x="2971800" y="2116610"/>
            <a:ext cx="1141659" cy="1015663"/>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New</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Club</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formats</a:t>
            </a:r>
          </a:p>
        </p:txBody>
      </p:sp>
      <p:sp>
        <p:nvSpPr>
          <p:cNvPr id="8" name="Tekstvak 7">
            <a:extLst>
              <a:ext uri="{FF2B5EF4-FFF2-40B4-BE49-F238E27FC236}">
                <a16:creationId xmlns:a16="http://schemas.microsoft.com/office/drawing/2014/main" id="{3F40EA68-CCE8-4213-A26B-D95C076ED1B0}"/>
              </a:ext>
            </a:extLst>
          </p:cNvPr>
          <p:cNvSpPr txBox="1"/>
          <p:nvPr/>
        </p:nvSpPr>
        <p:spPr>
          <a:xfrm>
            <a:off x="4646769" y="3162209"/>
            <a:ext cx="1946367" cy="1015663"/>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Opening new </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“traditional”</a:t>
            </a:r>
          </a:p>
          <a:p>
            <a:pPr algn="ctr"/>
            <a:r>
              <a:rPr lang="nl-BE" sz="2000" dirty="0">
                <a:solidFill>
                  <a:schemeClr val="bg1"/>
                </a:solidFill>
                <a:latin typeface="AvenirNext LT Pro Bold" panose="020B0804020202020204" pitchFamily="34" charset="0"/>
              </a:rPr>
              <a:t>Clubs</a:t>
            </a:r>
          </a:p>
        </p:txBody>
      </p:sp>
    </p:spTree>
    <p:extLst>
      <p:ext uri="{BB962C8B-B14F-4D97-AF65-F5344CB8AC3E}">
        <p14:creationId xmlns:p14="http://schemas.microsoft.com/office/powerpoint/2010/main" val="602805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dirty="0"/>
              <a:t>Expansion 2018-2021</a:t>
            </a:r>
            <a:endParaRPr lang="en-US" dirty="0"/>
          </a:p>
        </p:txBody>
      </p:sp>
      <p:graphicFrame>
        <p:nvGraphicFramePr>
          <p:cNvPr id="6" name="Diagram 5">
            <a:extLst>
              <a:ext uri="{FF2B5EF4-FFF2-40B4-BE49-F238E27FC236}">
                <a16:creationId xmlns:a16="http://schemas.microsoft.com/office/drawing/2014/main" id="{170333AC-FFA2-4E6D-B19A-3886875F16CC}"/>
              </a:ext>
            </a:extLst>
          </p:cNvPr>
          <p:cNvGraphicFramePr/>
          <p:nvPr/>
        </p:nvGraphicFramePr>
        <p:xfrm>
          <a:off x="1524000" y="1458311"/>
          <a:ext cx="6894723"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hthoek 6">
            <a:extLst>
              <a:ext uri="{FF2B5EF4-FFF2-40B4-BE49-F238E27FC236}">
                <a16:creationId xmlns:a16="http://schemas.microsoft.com/office/drawing/2014/main" id="{55C161F8-58DE-439A-8DAC-3BDAF9D498CB}"/>
              </a:ext>
            </a:extLst>
          </p:cNvPr>
          <p:cNvSpPr/>
          <p:nvPr/>
        </p:nvSpPr>
        <p:spPr>
          <a:xfrm>
            <a:off x="5294524" y="3363311"/>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DCC530AB-B746-4EAF-A78E-6D7DE87B6A87}"/>
              </a:ext>
            </a:extLst>
          </p:cNvPr>
          <p:cNvSpPr txBox="1"/>
          <p:nvPr/>
        </p:nvSpPr>
        <p:spPr>
          <a:xfrm rot="20809949">
            <a:off x="4062885" y="3140043"/>
            <a:ext cx="2114238" cy="523220"/>
          </a:xfrm>
          <a:prstGeom prst="rect">
            <a:avLst/>
          </a:prstGeom>
          <a:solidFill>
            <a:srgbClr val="003974"/>
          </a:solidFill>
          <a:ln w="38100" cap="rnd">
            <a:solidFill>
              <a:srgbClr val="B4975A"/>
            </a:solidFill>
          </a:ln>
        </p:spPr>
        <p:txBody>
          <a:bodyPr wrap="square" rtlCol="0">
            <a:spAutoFit/>
          </a:bodyPr>
          <a:lstStyle/>
          <a:p>
            <a:pPr algn="ctr"/>
            <a:r>
              <a:rPr lang="nl-BE" dirty="0">
                <a:solidFill>
                  <a:schemeClr val="bg1"/>
                </a:solidFill>
                <a:latin typeface="AvenirNext LT Pro Bold" panose="020B0804020202020204" pitchFamily="34" charset="0"/>
              </a:rPr>
              <a:t>Focus on </a:t>
            </a:r>
            <a:br>
              <a:rPr lang="nl-BE" dirty="0">
                <a:solidFill>
                  <a:schemeClr val="bg1"/>
                </a:solidFill>
                <a:latin typeface="AvenirNext LT Pro Bold" panose="020B0804020202020204" pitchFamily="34" charset="0"/>
              </a:rPr>
            </a:br>
            <a:r>
              <a:rPr lang="nl-BE" dirty="0">
                <a:solidFill>
                  <a:schemeClr val="bg1"/>
                </a:solidFill>
                <a:latin typeface="AvenirNext LT Pro Bold" panose="020B0804020202020204" pitchFamily="34" charset="0"/>
              </a:rPr>
              <a:t>“real” members</a:t>
            </a:r>
          </a:p>
        </p:txBody>
      </p:sp>
    </p:spTree>
    <p:extLst>
      <p:ext uri="{BB962C8B-B14F-4D97-AF65-F5344CB8AC3E}">
        <p14:creationId xmlns:p14="http://schemas.microsoft.com/office/powerpoint/2010/main" val="209936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86000" y="44524"/>
            <a:ext cx="6858000" cy="634603"/>
          </a:xfrm>
        </p:spPr>
        <p:txBody>
          <a:bodyPr/>
          <a:lstStyle/>
          <a:p>
            <a:pPr algn="r"/>
            <a:r>
              <a:rPr lang="nl-BE" dirty="0"/>
              <a:t>Target </a:t>
            </a:r>
            <a:r>
              <a:rPr lang="nl-BE" dirty="0" err="1"/>
              <a:t>groups</a:t>
            </a:r>
            <a:endParaRPr lang="nl-BE" dirty="0"/>
          </a:p>
        </p:txBody>
      </p:sp>
    </p:spTree>
    <p:extLst>
      <p:ext uri="{BB962C8B-B14F-4D97-AF65-F5344CB8AC3E}">
        <p14:creationId xmlns:p14="http://schemas.microsoft.com/office/powerpoint/2010/main" val="97117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F0632F-2AB6-44AA-95A0-ED7B03C64979}"/>
              </a:ext>
            </a:extLst>
          </p:cNvPr>
          <p:cNvSpPr/>
          <p:nvPr/>
        </p:nvSpPr>
        <p:spPr>
          <a:xfrm>
            <a:off x="-152400" y="-95250"/>
            <a:ext cx="95250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Afbeeldingsresultaat voor snapshot">
            <a:extLst>
              <a:ext uri="{FF2B5EF4-FFF2-40B4-BE49-F238E27FC236}">
                <a16:creationId xmlns:a16="http://schemas.microsoft.com/office/drawing/2014/main" id="{83092A59-5966-45E8-B7A0-7F04E40D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131" y="-95250"/>
            <a:ext cx="6895469" cy="524256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A0B28881-2A51-4BE6-80FE-1268D49E1BFF}"/>
              </a:ext>
            </a:extLst>
          </p:cNvPr>
          <p:cNvSpPr txBox="1"/>
          <p:nvPr/>
        </p:nvSpPr>
        <p:spPr>
          <a:xfrm>
            <a:off x="304800" y="361950"/>
            <a:ext cx="3211135" cy="769441"/>
          </a:xfrm>
          <a:prstGeom prst="rect">
            <a:avLst/>
          </a:prstGeom>
          <a:noFill/>
        </p:spPr>
        <p:txBody>
          <a:bodyPr wrap="none" rtlCol="0">
            <a:spAutoFit/>
          </a:bodyPr>
          <a:lstStyle/>
          <a:p>
            <a:r>
              <a:rPr lang="nl-BE" sz="4400" dirty="0">
                <a:solidFill>
                  <a:srgbClr val="B4975A"/>
                </a:solidFill>
                <a:latin typeface="Knockout" panose="02000608030000020004" pitchFamily="2" charset="0"/>
              </a:rPr>
              <a:t>MEMBERSHIP IN EUROPE</a:t>
            </a:r>
          </a:p>
        </p:txBody>
      </p:sp>
      <p:sp>
        <p:nvSpPr>
          <p:cNvPr id="9" name="Tekstvak 8">
            <a:extLst>
              <a:ext uri="{FF2B5EF4-FFF2-40B4-BE49-F238E27FC236}">
                <a16:creationId xmlns:a16="http://schemas.microsoft.com/office/drawing/2014/main" id="{09B4665C-47E4-462B-866A-20A3769D8DCC}"/>
              </a:ext>
            </a:extLst>
          </p:cNvPr>
          <p:cNvSpPr txBox="1"/>
          <p:nvPr/>
        </p:nvSpPr>
        <p:spPr>
          <a:xfrm>
            <a:off x="3447895" y="4171950"/>
            <a:ext cx="5543505" cy="1015663"/>
          </a:xfrm>
          <a:prstGeom prst="rect">
            <a:avLst/>
          </a:prstGeom>
          <a:noFill/>
        </p:spPr>
        <p:txBody>
          <a:bodyPr wrap="none" rtlCol="0">
            <a:spAutoFit/>
          </a:bodyPr>
          <a:lstStyle/>
          <a:p>
            <a:pPr algn="r"/>
            <a:r>
              <a:rPr lang="nl-BE" sz="6000" dirty="0">
                <a:solidFill>
                  <a:schemeClr val="bg1"/>
                </a:solidFill>
                <a:latin typeface="Knockout" panose="02000608030000020004" pitchFamily="2" charset="0"/>
              </a:rPr>
              <a:t>SNAPSHOT 15th of OCT</a:t>
            </a:r>
          </a:p>
        </p:txBody>
      </p:sp>
    </p:spTree>
    <p:extLst>
      <p:ext uri="{BB962C8B-B14F-4D97-AF65-F5344CB8AC3E}">
        <p14:creationId xmlns:p14="http://schemas.microsoft.com/office/powerpoint/2010/main" val="170823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9B084ADC-82C3-4346-9D5C-A3551D909500}"/>
              </a:ext>
            </a:extLst>
          </p:cNvPr>
          <p:cNvPicPr>
            <a:picLocks noChangeAspect="1"/>
          </p:cNvPicPr>
          <p:nvPr/>
        </p:nvPicPr>
        <p:blipFill>
          <a:blip r:embed="rId3"/>
          <a:stretch>
            <a:fillRect/>
          </a:stretch>
        </p:blipFill>
        <p:spPr>
          <a:xfrm>
            <a:off x="1153828" y="1887805"/>
            <a:ext cx="2264343" cy="1400753"/>
          </a:xfrm>
          <a:prstGeom prst="rect">
            <a:avLst/>
          </a:prstGeom>
        </p:spPr>
      </p:pic>
      <p:pic>
        <p:nvPicPr>
          <p:cNvPr id="6" name="Afbeelding 5">
            <a:extLst>
              <a:ext uri="{FF2B5EF4-FFF2-40B4-BE49-F238E27FC236}">
                <a16:creationId xmlns:a16="http://schemas.microsoft.com/office/drawing/2014/main" id="{E42A5E11-7B70-4E49-A23F-0D77A87EC2C3}"/>
              </a:ext>
            </a:extLst>
          </p:cNvPr>
          <p:cNvPicPr>
            <a:picLocks noChangeAspect="1"/>
          </p:cNvPicPr>
          <p:nvPr/>
        </p:nvPicPr>
        <p:blipFill>
          <a:blip r:embed="rId4"/>
          <a:stretch>
            <a:fillRect/>
          </a:stretch>
        </p:blipFill>
        <p:spPr>
          <a:xfrm>
            <a:off x="5572002" y="1314450"/>
            <a:ext cx="2703884" cy="1638717"/>
          </a:xfrm>
          <a:prstGeom prst="rect">
            <a:avLst/>
          </a:prstGeom>
        </p:spPr>
      </p:pic>
      <p:pic>
        <p:nvPicPr>
          <p:cNvPr id="7" name="Afbeelding 6">
            <a:extLst>
              <a:ext uri="{FF2B5EF4-FFF2-40B4-BE49-F238E27FC236}">
                <a16:creationId xmlns:a16="http://schemas.microsoft.com/office/drawing/2014/main" id="{B0352FC2-4EE5-4B88-8434-C5577F9938AB}"/>
              </a:ext>
            </a:extLst>
          </p:cNvPr>
          <p:cNvPicPr>
            <a:picLocks noChangeAspect="1"/>
          </p:cNvPicPr>
          <p:nvPr/>
        </p:nvPicPr>
        <p:blipFill>
          <a:blip r:embed="rId5"/>
          <a:stretch>
            <a:fillRect/>
          </a:stretch>
        </p:blipFill>
        <p:spPr>
          <a:xfrm>
            <a:off x="7286376" y="2951320"/>
            <a:ext cx="1800225" cy="1219606"/>
          </a:xfrm>
          <a:prstGeom prst="rect">
            <a:avLst/>
          </a:prstGeom>
        </p:spPr>
      </p:pic>
      <p:pic>
        <p:nvPicPr>
          <p:cNvPr id="8" name="Afbeelding 7">
            <a:extLst>
              <a:ext uri="{FF2B5EF4-FFF2-40B4-BE49-F238E27FC236}">
                <a16:creationId xmlns:a16="http://schemas.microsoft.com/office/drawing/2014/main" id="{A68E1B54-748E-470A-B0E6-54A0964185EA}"/>
              </a:ext>
            </a:extLst>
          </p:cNvPr>
          <p:cNvPicPr>
            <a:picLocks noChangeAspect="1"/>
          </p:cNvPicPr>
          <p:nvPr/>
        </p:nvPicPr>
        <p:blipFill>
          <a:blip r:embed="rId6"/>
          <a:stretch>
            <a:fillRect/>
          </a:stretch>
        </p:blipFill>
        <p:spPr>
          <a:xfrm>
            <a:off x="7553177" y="4129568"/>
            <a:ext cx="1705122" cy="1125952"/>
          </a:xfrm>
          <a:prstGeom prst="rect">
            <a:avLst/>
          </a:prstGeom>
        </p:spPr>
      </p:pic>
      <p:pic>
        <p:nvPicPr>
          <p:cNvPr id="9" name="Afbeelding 8">
            <a:extLst>
              <a:ext uri="{FF2B5EF4-FFF2-40B4-BE49-F238E27FC236}">
                <a16:creationId xmlns:a16="http://schemas.microsoft.com/office/drawing/2014/main" id="{FC0EA049-D426-4172-BE75-B3EE8F5FA777}"/>
              </a:ext>
            </a:extLst>
          </p:cNvPr>
          <p:cNvPicPr>
            <a:picLocks noChangeAspect="1"/>
          </p:cNvPicPr>
          <p:nvPr/>
        </p:nvPicPr>
        <p:blipFill>
          <a:blip r:embed="rId7"/>
          <a:stretch>
            <a:fillRect/>
          </a:stretch>
        </p:blipFill>
        <p:spPr>
          <a:xfrm>
            <a:off x="1825181" y="491606"/>
            <a:ext cx="2059929" cy="1400752"/>
          </a:xfrm>
          <a:prstGeom prst="rect">
            <a:avLst/>
          </a:prstGeom>
        </p:spPr>
      </p:pic>
      <p:pic>
        <p:nvPicPr>
          <p:cNvPr id="10" name="Afbeelding 9">
            <a:extLst>
              <a:ext uri="{FF2B5EF4-FFF2-40B4-BE49-F238E27FC236}">
                <a16:creationId xmlns:a16="http://schemas.microsoft.com/office/drawing/2014/main" id="{96A47AC6-1E79-4BEF-A68E-42FF73DCE541}"/>
              </a:ext>
            </a:extLst>
          </p:cNvPr>
          <p:cNvPicPr>
            <a:picLocks noChangeAspect="1"/>
          </p:cNvPicPr>
          <p:nvPr/>
        </p:nvPicPr>
        <p:blipFill>
          <a:blip r:embed="rId8"/>
          <a:stretch>
            <a:fillRect/>
          </a:stretch>
        </p:blipFill>
        <p:spPr>
          <a:xfrm>
            <a:off x="3885111" y="-112020"/>
            <a:ext cx="2318762" cy="1426471"/>
          </a:xfrm>
          <a:prstGeom prst="rect">
            <a:avLst/>
          </a:prstGeom>
        </p:spPr>
      </p:pic>
      <p:pic>
        <p:nvPicPr>
          <p:cNvPr id="11" name="Afbeelding 10">
            <a:extLst>
              <a:ext uri="{FF2B5EF4-FFF2-40B4-BE49-F238E27FC236}">
                <a16:creationId xmlns:a16="http://schemas.microsoft.com/office/drawing/2014/main" id="{D90C6CCE-74E1-4E8F-97E3-2796A3A4476B}"/>
              </a:ext>
            </a:extLst>
          </p:cNvPr>
          <p:cNvPicPr>
            <a:picLocks noChangeAspect="1"/>
          </p:cNvPicPr>
          <p:nvPr/>
        </p:nvPicPr>
        <p:blipFill>
          <a:blip r:embed="rId9"/>
          <a:stretch>
            <a:fillRect/>
          </a:stretch>
        </p:blipFill>
        <p:spPr>
          <a:xfrm>
            <a:off x="908512" y="3251143"/>
            <a:ext cx="1853687" cy="1066985"/>
          </a:xfrm>
          <a:prstGeom prst="rect">
            <a:avLst/>
          </a:prstGeom>
        </p:spPr>
      </p:pic>
      <p:pic>
        <p:nvPicPr>
          <p:cNvPr id="13" name="Afbeelding 12">
            <a:extLst>
              <a:ext uri="{FF2B5EF4-FFF2-40B4-BE49-F238E27FC236}">
                <a16:creationId xmlns:a16="http://schemas.microsoft.com/office/drawing/2014/main" id="{3431C8E3-72DC-476F-8A99-40D6A3E6BEE7}"/>
              </a:ext>
            </a:extLst>
          </p:cNvPr>
          <p:cNvPicPr>
            <a:picLocks noChangeAspect="1"/>
          </p:cNvPicPr>
          <p:nvPr/>
        </p:nvPicPr>
        <p:blipFill>
          <a:blip r:embed="rId10"/>
          <a:stretch>
            <a:fillRect/>
          </a:stretch>
        </p:blipFill>
        <p:spPr>
          <a:xfrm>
            <a:off x="-170478" y="4289317"/>
            <a:ext cx="1509803" cy="949434"/>
          </a:xfrm>
          <a:prstGeom prst="rect">
            <a:avLst/>
          </a:prstGeom>
        </p:spPr>
      </p:pic>
      <p:pic>
        <p:nvPicPr>
          <p:cNvPr id="12" name="Afbeelding 11">
            <a:extLst>
              <a:ext uri="{FF2B5EF4-FFF2-40B4-BE49-F238E27FC236}">
                <a16:creationId xmlns:a16="http://schemas.microsoft.com/office/drawing/2014/main" id="{C904E6F3-99D5-4FBB-B7F2-C4295D415F21}"/>
              </a:ext>
            </a:extLst>
          </p:cNvPr>
          <p:cNvPicPr>
            <a:picLocks noChangeAspect="1"/>
          </p:cNvPicPr>
          <p:nvPr/>
        </p:nvPicPr>
        <p:blipFill>
          <a:blip r:embed="rId11"/>
          <a:stretch>
            <a:fillRect/>
          </a:stretch>
        </p:blipFill>
        <p:spPr>
          <a:xfrm>
            <a:off x="1153828" y="4289316"/>
            <a:ext cx="1341971" cy="957820"/>
          </a:xfrm>
          <a:prstGeom prst="rect">
            <a:avLst/>
          </a:prstGeom>
        </p:spPr>
      </p:pic>
    </p:spTree>
    <p:extLst>
      <p:ext uri="{BB962C8B-B14F-4D97-AF65-F5344CB8AC3E}">
        <p14:creationId xmlns:p14="http://schemas.microsoft.com/office/powerpoint/2010/main" val="3601173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86000" y="44524"/>
            <a:ext cx="6858000" cy="634603"/>
          </a:xfrm>
        </p:spPr>
        <p:txBody>
          <a:bodyPr/>
          <a:lstStyle/>
          <a:p>
            <a:pPr algn="r"/>
            <a:r>
              <a:rPr lang="nl-BE" dirty="0"/>
              <a:t>Target </a:t>
            </a:r>
            <a:r>
              <a:rPr lang="nl-BE" dirty="0" err="1"/>
              <a:t>groups</a:t>
            </a:r>
            <a:endParaRPr lang="nl-BE" dirty="0"/>
          </a:p>
        </p:txBody>
      </p:sp>
      <p:sp>
        <p:nvSpPr>
          <p:cNvPr id="4" name="Ovaal 3">
            <a:extLst>
              <a:ext uri="{FF2B5EF4-FFF2-40B4-BE49-F238E27FC236}">
                <a16:creationId xmlns:a16="http://schemas.microsoft.com/office/drawing/2014/main" id="{23BCD895-7296-4190-8215-EBAD87894D7B}"/>
              </a:ext>
            </a:extLst>
          </p:cNvPr>
          <p:cNvSpPr/>
          <p:nvPr/>
        </p:nvSpPr>
        <p:spPr>
          <a:xfrm>
            <a:off x="3124200" y="819150"/>
            <a:ext cx="4069861" cy="41148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5" name="Ovaal 4">
            <a:extLst>
              <a:ext uri="{FF2B5EF4-FFF2-40B4-BE49-F238E27FC236}">
                <a16:creationId xmlns:a16="http://schemas.microsoft.com/office/drawing/2014/main" id="{F6F710EE-B36A-4FD9-9388-A5433C92AE02}"/>
              </a:ext>
            </a:extLst>
          </p:cNvPr>
          <p:cNvSpPr/>
          <p:nvPr/>
        </p:nvSpPr>
        <p:spPr>
          <a:xfrm>
            <a:off x="3703163" y="3620127"/>
            <a:ext cx="957336" cy="93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6" name="Ovaal 5">
            <a:extLst>
              <a:ext uri="{FF2B5EF4-FFF2-40B4-BE49-F238E27FC236}">
                <a16:creationId xmlns:a16="http://schemas.microsoft.com/office/drawing/2014/main" id="{D147C022-78FB-4966-8EE8-06CBB3092124}"/>
              </a:ext>
            </a:extLst>
          </p:cNvPr>
          <p:cNvSpPr/>
          <p:nvPr/>
        </p:nvSpPr>
        <p:spPr>
          <a:xfrm>
            <a:off x="5617524" y="3626341"/>
            <a:ext cx="957336" cy="938353"/>
          </a:xfrm>
          <a:prstGeom prst="ellipse">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7" name="Ovaal 6">
            <a:extLst>
              <a:ext uri="{FF2B5EF4-FFF2-40B4-BE49-F238E27FC236}">
                <a16:creationId xmlns:a16="http://schemas.microsoft.com/office/drawing/2014/main" id="{FC4F960B-2B6B-4DA7-ADC8-6052EE68343A}"/>
              </a:ext>
            </a:extLst>
          </p:cNvPr>
          <p:cNvSpPr/>
          <p:nvPr/>
        </p:nvSpPr>
        <p:spPr>
          <a:xfrm>
            <a:off x="5416313" y="1080155"/>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8" name="Ovaal 7">
            <a:extLst>
              <a:ext uri="{FF2B5EF4-FFF2-40B4-BE49-F238E27FC236}">
                <a16:creationId xmlns:a16="http://schemas.microsoft.com/office/drawing/2014/main" id="{65C2306D-C6EA-4D07-98F7-43713E9DF711}"/>
              </a:ext>
            </a:extLst>
          </p:cNvPr>
          <p:cNvSpPr/>
          <p:nvPr/>
        </p:nvSpPr>
        <p:spPr>
          <a:xfrm>
            <a:off x="3309836" y="3013625"/>
            <a:ext cx="957336" cy="938353"/>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9" name="Tekstvak 8">
            <a:extLst>
              <a:ext uri="{FF2B5EF4-FFF2-40B4-BE49-F238E27FC236}">
                <a16:creationId xmlns:a16="http://schemas.microsoft.com/office/drawing/2014/main" id="{BA00AB26-A9E1-4A39-A344-3EF61AF23226}"/>
              </a:ext>
            </a:extLst>
          </p:cNvPr>
          <p:cNvSpPr txBox="1"/>
          <p:nvPr/>
        </p:nvSpPr>
        <p:spPr>
          <a:xfrm>
            <a:off x="5431247" y="3818858"/>
            <a:ext cx="1359478" cy="523220"/>
          </a:xfrm>
          <a:prstGeom prst="rect">
            <a:avLst/>
          </a:prstGeom>
          <a:noFill/>
        </p:spPr>
        <p:txBody>
          <a:bodyPr wrap="square" rtlCol="0">
            <a:spAutoFit/>
          </a:bodyPr>
          <a:lstStyle/>
          <a:p>
            <a:pPr algn="ctr"/>
            <a:r>
              <a:rPr lang="nl-BE" dirty="0">
                <a:latin typeface="Garamond" panose="02020404030301010803" pitchFamily="18" charset="0"/>
              </a:rPr>
              <a:t>Golden</a:t>
            </a:r>
          </a:p>
          <a:p>
            <a:pPr algn="ctr"/>
            <a:r>
              <a:rPr lang="nl-BE" dirty="0" err="1">
                <a:latin typeface="Garamond" panose="02020404030301010803" pitchFamily="18" charset="0"/>
              </a:rPr>
              <a:t>generation</a:t>
            </a:r>
            <a:endParaRPr lang="nl-BE" dirty="0">
              <a:latin typeface="Garamond" panose="02020404030301010803" pitchFamily="18" charset="0"/>
            </a:endParaRPr>
          </a:p>
        </p:txBody>
      </p:sp>
      <p:sp>
        <p:nvSpPr>
          <p:cNvPr id="10" name="Tekstvak 9">
            <a:extLst>
              <a:ext uri="{FF2B5EF4-FFF2-40B4-BE49-F238E27FC236}">
                <a16:creationId xmlns:a16="http://schemas.microsoft.com/office/drawing/2014/main" id="{48BFADA0-71AB-4E0A-A4B1-1A0AAEC50317}"/>
              </a:ext>
            </a:extLst>
          </p:cNvPr>
          <p:cNvSpPr txBox="1"/>
          <p:nvPr/>
        </p:nvSpPr>
        <p:spPr>
          <a:xfrm>
            <a:off x="3947391" y="3970920"/>
            <a:ext cx="1359478" cy="307777"/>
          </a:xfrm>
          <a:prstGeom prst="rect">
            <a:avLst/>
          </a:prstGeom>
          <a:noFill/>
        </p:spPr>
        <p:txBody>
          <a:bodyPr wrap="square" rtlCol="0">
            <a:spAutoFit/>
          </a:bodyPr>
          <a:lstStyle/>
          <a:p>
            <a:r>
              <a:rPr lang="nl-BE" dirty="0" err="1">
                <a:latin typeface="Garamond" panose="02020404030301010803" pitchFamily="18" charset="0"/>
              </a:rPr>
              <a:t>Kids</a:t>
            </a:r>
            <a:endParaRPr lang="nl-BE" dirty="0">
              <a:latin typeface="Garamond" panose="02020404030301010803" pitchFamily="18" charset="0"/>
            </a:endParaRPr>
          </a:p>
        </p:txBody>
      </p:sp>
      <p:sp>
        <p:nvSpPr>
          <p:cNvPr id="11" name="Tekstvak 10">
            <a:extLst>
              <a:ext uri="{FF2B5EF4-FFF2-40B4-BE49-F238E27FC236}">
                <a16:creationId xmlns:a16="http://schemas.microsoft.com/office/drawing/2014/main" id="{6AE1AC66-87F6-4659-8A2A-DEE54E2DD23A}"/>
              </a:ext>
            </a:extLst>
          </p:cNvPr>
          <p:cNvSpPr txBox="1"/>
          <p:nvPr/>
        </p:nvSpPr>
        <p:spPr>
          <a:xfrm>
            <a:off x="3508186" y="3312350"/>
            <a:ext cx="1359478" cy="307777"/>
          </a:xfrm>
          <a:prstGeom prst="rect">
            <a:avLst/>
          </a:prstGeom>
          <a:noFill/>
        </p:spPr>
        <p:txBody>
          <a:bodyPr wrap="square" rtlCol="0">
            <a:spAutoFit/>
          </a:bodyPr>
          <a:lstStyle/>
          <a:p>
            <a:r>
              <a:rPr lang="nl-BE" dirty="0" err="1">
                <a:latin typeface="Garamond" panose="02020404030301010803" pitchFamily="18" charset="0"/>
              </a:rPr>
              <a:t>Youth</a:t>
            </a:r>
            <a:endParaRPr lang="nl-BE" dirty="0">
              <a:latin typeface="Garamond" panose="02020404030301010803" pitchFamily="18" charset="0"/>
            </a:endParaRPr>
          </a:p>
        </p:txBody>
      </p:sp>
      <p:sp>
        <p:nvSpPr>
          <p:cNvPr id="13" name="Ovaal 12">
            <a:extLst>
              <a:ext uri="{FF2B5EF4-FFF2-40B4-BE49-F238E27FC236}">
                <a16:creationId xmlns:a16="http://schemas.microsoft.com/office/drawing/2014/main" id="{A119B0C0-9A7F-40C1-B806-77971FD804BC}"/>
              </a:ext>
            </a:extLst>
          </p:cNvPr>
          <p:cNvSpPr/>
          <p:nvPr/>
        </p:nvSpPr>
        <p:spPr>
          <a:xfrm>
            <a:off x="3468723" y="1479222"/>
            <a:ext cx="957336" cy="938353"/>
          </a:xfrm>
          <a:prstGeom prst="ellipse">
            <a:avLst/>
          </a:prstGeom>
          <a:solidFill>
            <a:srgbClr val="9A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4" name="Tekstvak 13">
            <a:extLst>
              <a:ext uri="{FF2B5EF4-FFF2-40B4-BE49-F238E27FC236}">
                <a16:creationId xmlns:a16="http://schemas.microsoft.com/office/drawing/2014/main" id="{7B309E73-B503-433A-9D76-A6E7D37017BA}"/>
              </a:ext>
            </a:extLst>
          </p:cNvPr>
          <p:cNvSpPr txBox="1"/>
          <p:nvPr/>
        </p:nvSpPr>
        <p:spPr>
          <a:xfrm>
            <a:off x="3319113" y="1608425"/>
            <a:ext cx="1256556" cy="707886"/>
          </a:xfrm>
          <a:prstGeom prst="rect">
            <a:avLst/>
          </a:prstGeom>
          <a:noFill/>
        </p:spPr>
        <p:txBody>
          <a:bodyPr wrap="square" rtlCol="0">
            <a:spAutoFit/>
          </a:bodyPr>
          <a:lstStyle/>
          <a:p>
            <a:pPr algn="ctr"/>
            <a:r>
              <a:rPr lang="nl-BE" dirty="0">
                <a:latin typeface="Garamond" panose="02020404030301010803" pitchFamily="18" charset="0"/>
              </a:rPr>
              <a:t>Young</a:t>
            </a:r>
            <a:br>
              <a:rPr lang="nl-BE" dirty="0">
                <a:latin typeface="Garamond" panose="02020404030301010803" pitchFamily="18" charset="0"/>
              </a:rPr>
            </a:br>
            <a:r>
              <a:rPr lang="nl-BE" dirty="0">
                <a:latin typeface="Garamond" panose="02020404030301010803" pitchFamily="18" charset="0"/>
              </a:rPr>
              <a:t>professionals</a:t>
            </a:r>
            <a:br>
              <a:rPr lang="nl-BE" dirty="0">
                <a:latin typeface="Garamond" panose="02020404030301010803" pitchFamily="18" charset="0"/>
              </a:rPr>
            </a:br>
            <a:r>
              <a:rPr lang="nl-BE" sz="1050" dirty="0">
                <a:latin typeface="Garamond" panose="02020404030301010803" pitchFamily="18" charset="0"/>
              </a:rPr>
              <a:t>18-35 (40)</a:t>
            </a:r>
            <a:endParaRPr lang="nl-BE" dirty="0">
              <a:latin typeface="Garamond" panose="02020404030301010803" pitchFamily="18" charset="0"/>
            </a:endParaRPr>
          </a:p>
        </p:txBody>
      </p:sp>
      <p:sp>
        <p:nvSpPr>
          <p:cNvPr id="15" name="Ovaal 14">
            <a:extLst>
              <a:ext uri="{FF2B5EF4-FFF2-40B4-BE49-F238E27FC236}">
                <a16:creationId xmlns:a16="http://schemas.microsoft.com/office/drawing/2014/main" id="{56D49F58-8163-4F2A-962F-D197D3384CE2}"/>
              </a:ext>
            </a:extLst>
          </p:cNvPr>
          <p:cNvSpPr/>
          <p:nvPr/>
        </p:nvSpPr>
        <p:spPr>
          <a:xfrm>
            <a:off x="6236725" y="2353248"/>
            <a:ext cx="957336" cy="938353"/>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6" name="Tekstvak 15">
            <a:extLst>
              <a:ext uri="{FF2B5EF4-FFF2-40B4-BE49-F238E27FC236}">
                <a16:creationId xmlns:a16="http://schemas.microsoft.com/office/drawing/2014/main" id="{4D0BB494-B4D4-4546-A79C-4024C21305A5}"/>
              </a:ext>
            </a:extLst>
          </p:cNvPr>
          <p:cNvSpPr txBox="1"/>
          <p:nvPr/>
        </p:nvSpPr>
        <p:spPr>
          <a:xfrm>
            <a:off x="6267353" y="2528682"/>
            <a:ext cx="957336" cy="523220"/>
          </a:xfrm>
          <a:prstGeom prst="rect">
            <a:avLst/>
          </a:prstGeom>
          <a:noFill/>
        </p:spPr>
        <p:txBody>
          <a:bodyPr wrap="square" rtlCol="0">
            <a:spAutoFit/>
          </a:bodyPr>
          <a:lstStyle/>
          <a:p>
            <a:pPr algn="ctr"/>
            <a:r>
              <a:rPr lang="nl-BE" dirty="0">
                <a:latin typeface="Garamond" panose="02020404030301010803" pitchFamily="18" charset="0"/>
              </a:rPr>
              <a:t>Silver </a:t>
            </a:r>
            <a:br>
              <a:rPr lang="nl-BE" dirty="0">
                <a:latin typeface="Garamond" panose="02020404030301010803" pitchFamily="18" charset="0"/>
              </a:rPr>
            </a:br>
            <a:r>
              <a:rPr lang="nl-BE" dirty="0" err="1">
                <a:latin typeface="Garamond" panose="02020404030301010803" pitchFamily="18" charset="0"/>
              </a:rPr>
              <a:t>generation</a:t>
            </a:r>
            <a:endParaRPr lang="nl-BE" dirty="0">
              <a:latin typeface="Garamond" panose="02020404030301010803" pitchFamily="18" charset="0"/>
            </a:endParaRPr>
          </a:p>
        </p:txBody>
      </p:sp>
      <p:sp>
        <p:nvSpPr>
          <p:cNvPr id="17" name="Pijl: gekromd links 16">
            <a:extLst>
              <a:ext uri="{FF2B5EF4-FFF2-40B4-BE49-F238E27FC236}">
                <a16:creationId xmlns:a16="http://schemas.microsoft.com/office/drawing/2014/main" id="{9925D04A-DCC0-48BD-AF35-95A468281884}"/>
              </a:ext>
            </a:extLst>
          </p:cNvPr>
          <p:cNvSpPr/>
          <p:nvPr/>
        </p:nvSpPr>
        <p:spPr>
          <a:xfrm rot="18118073">
            <a:off x="5059404" y="1621576"/>
            <a:ext cx="776171" cy="1838723"/>
          </a:xfrm>
          <a:prstGeom prst="curvedLeftArrow">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8" name="Tekstvak 17">
            <a:extLst>
              <a:ext uri="{FF2B5EF4-FFF2-40B4-BE49-F238E27FC236}">
                <a16:creationId xmlns:a16="http://schemas.microsoft.com/office/drawing/2014/main" id="{A0237DF6-2DC4-4935-A929-DCF52CB72C4A}"/>
              </a:ext>
            </a:extLst>
          </p:cNvPr>
          <p:cNvSpPr txBox="1"/>
          <p:nvPr/>
        </p:nvSpPr>
        <p:spPr>
          <a:xfrm>
            <a:off x="228600" y="171422"/>
            <a:ext cx="1791985" cy="523220"/>
          </a:xfrm>
          <a:prstGeom prst="rect">
            <a:avLst/>
          </a:prstGeom>
          <a:solidFill>
            <a:srgbClr val="003974"/>
          </a:solidFill>
          <a:ln w="38100" cap="rnd">
            <a:solidFill>
              <a:srgbClr val="B4975A"/>
            </a:solidFill>
          </a:ln>
        </p:spPr>
        <p:txBody>
          <a:bodyPr wrap="square" rtlCol="0">
            <a:spAutoFit/>
          </a:bodyPr>
          <a:lstStyle/>
          <a:p>
            <a:pPr algn="ctr"/>
            <a:r>
              <a:rPr lang="nl-BE" dirty="0">
                <a:solidFill>
                  <a:schemeClr val="bg1"/>
                </a:solidFill>
                <a:latin typeface="AvenirNext LT Pro Bold" panose="020B0804020202020204" pitchFamily="34" charset="0"/>
              </a:rPr>
              <a:t>Focus on </a:t>
            </a:r>
            <a:br>
              <a:rPr lang="nl-BE" dirty="0">
                <a:solidFill>
                  <a:schemeClr val="bg1"/>
                </a:solidFill>
                <a:latin typeface="AvenirNext LT Pro Bold" panose="020B0804020202020204" pitchFamily="34" charset="0"/>
              </a:rPr>
            </a:br>
            <a:r>
              <a:rPr lang="nl-BE" dirty="0">
                <a:solidFill>
                  <a:schemeClr val="bg1"/>
                </a:solidFill>
                <a:latin typeface="AvenirNext LT Pro Bold" panose="020B0804020202020204" pitchFamily="34" charset="0"/>
              </a:rPr>
              <a:t>“real” members</a:t>
            </a:r>
          </a:p>
        </p:txBody>
      </p:sp>
      <p:pic>
        <p:nvPicPr>
          <p:cNvPr id="19" name="Afbeelding 18" descr="Afbeelding met illustratie&#10;&#10;Beschrijving is gegenereerd met zeer hoge betrouwbaarheid">
            <a:extLst>
              <a:ext uri="{FF2B5EF4-FFF2-40B4-BE49-F238E27FC236}">
                <a16:creationId xmlns:a16="http://schemas.microsoft.com/office/drawing/2014/main" id="{DAF331A4-7879-41E1-89FE-54299D4A0990}"/>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787304" y="2443045"/>
            <a:ext cx="795584" cy="529425"/>
          </a:xfrm>
          <a:prstGeom prst="rect">
            <a:avLst/>
          </a:prstGeom>
        </p:spPr>
      </p:pic>
      <p:sp>
        <p:nvSpPr>
          <p:cNvPr id="20" name="Tekstvak 19">
            <a:extLst>
              <a:ext uri="{FF2B5EF4-FFF2-40B4-BE49-F238E27FC236}">
                <a16:creationId xmlns:a16="http://schemas.microsoft.com/office/drawing/2014/main" id="{7A11A7D3-084F-481B-B794-FCE96299394A}"/>
              </a:ext>
            </a:extLst>
          </p:cNvPr>
          <p:cNvSpPr txBox="1"/>
          <p:nvPr/>
        </p:nvSpPr>
        <p:spPr>
          <a:xfrm>
            <a:off x="5238256" y="1147286"/>
            <a:ext cx="1359478" cy="738664"/>
          </a:xfrm>
          <a:prstGeom prst="rect">
            <a:avLst/>
          </a:prstGeom>
          <a:noFill/>
        </p:spPr>
        <p:txBody>
          <a:bodyPr wrap="square" rtlCol="0">
            <a:spAutoFit/>
          </a:bodyPr>
          <a:lstStyle/>
          <a:p>
            <a:pPr algn="ctr"/>
            <a:r>
              <a:rPr lang="nl-BE" dirty="0" err="1">
                <a:solidFill>
                  <a:schemeClr val="bg1"/>
                </a:solidFill>
                <a:latin typeface="Garamond" panose="02020404030301010803" pitchFamily="18" charset="0"/>
              </a:rPr>
              <a:t>Adults</a:t>
            </a:r>
            <a:r>
              <a:rPr lang="nl-BE" dirty="0">
                <a:solidFill>
                  <a:schemeClr val="bg1"/>
                </a:solidFill>
                <a:latin typeface="Garamond" panose="02020404030301010803" pitchFamily="18" charset="0"/>
              </a:rPr>
              <a:t>/</a:t>
            </a:r>
          </a:p>
          <a:p>
            <a:pPr algn="ctr"/>
            <a:r>
              <a:rPr lang="nl-BE" dirty="0" err="1">
                <a:solidFill>
                  <a:schemeClr val="bg1"/>
                </a:solidFill>
                <a:latin typeface="Garamond" panose="02020404030301010803" pitchFamily="18" charset="0"/>
              </a:rPr>
              <a:t>Seniors</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 </a:t>
            </a:r>
            <a:r>
              <a:rPr lang="nl-BE" sz="1050" dirty="0">
                <a:solidFill>
                  <a:schemeClr val="bg1"/>
                </a:solidFill>
                <a:latin typeface="Garamond" panose="02020404030301010803" pitchFamily="18" charset="0"/>
              </a:rPr>
              <a:t>(35) 40-50’s</a:t>
            </a:r>
            <a:endParaRPr lang="nl-BE"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21582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76061" y="24020"/>
            <a:ext cx="6858000" cy="634603"/>
          </a:xfrm>
        </p:spPr>
        <p:txBody>
          <a:bodyPr/>
          <a:lstStyle/>
          <a:p>
            <a:pPr algn="r"/>
            <a:r>
              <a:rPr lang="nl-BE" dirty="0" err="1"/>
              <a:t>Timings</a:t>
            </a:r>
            <a:endParaRPr lang="nl-BE" dirty="0"/>
          </a:p>
        </p:txBody>
      </p:sp>
    </p:spTree>
    <p:extLst>
      <p:ext uri="{BB962C8B-B14F-4D97-AF65-F5344CB8AC3E}">
        <p14:creationId xmlns:p14="http://schemas.microsoft.com/office/powerpoint/2010/main" val="46495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dirty="0"/>
          </a:p>
        </p:txBody>
      </p:sp>
      <p:sp>
        <p:nvSpPr>
          <p:cNvPr id="4" name="Rechthoek 3">
            <a:extLst>
              <a:ext uri="{FF2B5EF4-FFF2-40B4-BE49-F238E27FC236}">
                <a16:creationId xmlns:a16="http://schemas.microsoft.com/office/drawing/2014/main" id="{8CC90E7E-21D1-4D43-8117-9B6B3B032F42}"/>
              </a:ext>
            </a:extLst>
          </p:cNvPr>
          <p:cNvSpPr/>
          <p:nvPr/>
        </p:nvSpPr>
        <p:spPr>
          <a:xfrm>
            <a:off x="-342900" y="-19050"/>
            <a:ext cx="94869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descr="Image result for coffee bar">
            <a:extLst>
              <a:ext uri="{FF2B5EF4-FFF2-40B4-BE49-F238E27FC236}">
                <a16:creationId xmlns:a16="http://schemas.microsoft.com/office/drawing/2014/main" id="{EEF646FA-1133-4DCC-AEAE-448443B56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16443"/>
            <a:ext cx="1539240" cy="1539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endy lunch bar">
            <a:extLst>
              <a:ext uri="{FF2B5EF4-FFF2-40B4-BE49-F238E27FC236}">
                <a16:creationId xmlns:a16="http://schemas.microsoft.com/office/drawing/2014/main" id="{A10BAF4D-11E1-4625-99E4-07D963A42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27132"/>
            <a:ext cx="2061108" cy="13746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rendy lunch bar">
            <a:extLst>
              <a:ext uri="{FF2B5EF4-FFF2-40B4-BE49-F238E27FC236}">
                <a16:creationId xmlns:a16="http://schemas.microsoft.com/office/drawing/2014/main" id="{B18D5041-8D3E-461D-AF66-A209E7019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2233160"/>
            <a:ext cx="1946555" cy="10998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kiwanis meeting restaurant">
            <a:extLst>
              <a:ext uri="{FF2B5EF4-FFF2-40B4-BE49-F238E27FC236}">
                <a16:creationId xmlns:a16="http://schemas.microsoft.com/office/drawing/2014/main" id="{B7C2287E-5729-48CD-AE50-223068934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1880" y="3339013"/>
            <a:ext cx="4550098" cy="18555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fter work party kiwanis">
            <a:extLst>
              <a:ext uri="{FF2B5EF4-FFF2-40B4-BE49-F238E27FC236}">
                <a16:creationId xmlns:a16="http://schemas.microsoft.com/office/drawing/2014/main" id="{312AB4FF-1C5B-430B-8D05-B744439F13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0594"/>
          <a:stretch/>
        </p:blipFill>
        <p:spPr bwMode="auto">
          <a:xfrm>
            <a:off x="2277791" y="2001770"/>
            <a:ext cx="2599010" cy="136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39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76061" y="24020"/>
            <a:ext cx="6858000" cy="634603"/>
          </a:xfrm>
        </p:spPr>
        <p:txBody>
          <a:bodyPr/>
          <a:lstStyle/>
          <a:p>
            <a:pPr algn="r"/>
            <a:r>
              <a:rPr lang="nl-BE" dirty="0" err="1"/>
              <a:t>Timings</a:t>
            </a:r>
            <a:endParaRPr lang="nl-BE" dirty="0"/>
          </a:p>
        </p:txBody>
      </p:sp>
      <p:sp>
        <p:nvSpPr>
          <p:cNvPr id="4" name="Ovaal 3">
            <a:extLst>
              <a:ext uri="{FF2B5EF4-FFF2-40B4-BE49-F238E27FC236}">
                <a16:creationId xmlns:a16="http://schemas.microsoft.com/office/drawing/2014/main" id="{3C51C038-0EF6-49A1-9376-ECBB32EFB842}"/>
              </a:ext>
            </a:extLst>
          </p:cNvPr>
          <p:cNvSpPr/>
          <p:nvPr/>
        </p:nvSpPr>
        <p:spPr>
          <a:xfrm>
            <a:off x="2743200" y="1428750"/>
            <a:ext cx="5820179" cy="175018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5" name="Ovaal 4">
            <a:extLst>
              <a:ext uri="{FF2B5EF4-FFF2-40B4-BE49-F238E27FC236}">
                <a16:creationId xmlns:a16="http://schemas.microsoft.com/office/drawing/2014/main" id="{ABF9F730-559A-47D6-809F-0ACD81FE7F70}"/>
              </a:ext>
            </a:extLst>
          </p:cNvPr>
          <p:cNvSpPr/>
          <p:nvPr/>
        </p:nvSpPr>
        <p:spPr>
          <a:xfrm>
            <a:off x="4421829" y="1845721"/>
            <a:ext cx="957336" cy="93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6" name="Ovaal 5">
            <a:extLst>
              <a:ext uri="{FF2B5EF4-FFF2-40B4-BE49-F238E27FC236}">
                <a16:creationId xmlns:a16="http://schemas.microsoft.com/office/drawing/2014/main" id="{B3D9E06E-9257-41F2-B581-2D78F96E8CEE}"/>
              </a:ext>
            </a:extLst>
          </p:cNvPr>
          <p:cNvSpPr/>
          <p:nvPr/>
        </p:nvSpPr>
        <p:spPr>
          <a:xfrm>
            <a:off x="4421829" y="1851575"/>
            <a:ext cx="957336" cy="938353"/>
          </a:xfrm>
          <a:prstGeom prst="ellipse">
            <a:avLst/>
          </a:prstGeom>
          <a:solidFill>
            <a:srgbClr val="9A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7" name="Ovaal 6">
            <a:extLst>
              <a:ext uri="{FF2B5EF4-FFF2-40B4-BE49-F238E27FC236}">
                <a16:creationId xmlns:a16="http://schemas.microsoft.com/office/drawing/2014/main" id="{A9392E98-5EBF-44F8-A261-D36A46AAA4E3}"/>
              </a:ext>
            </a:extLst>
          </p:cNvPr>
          <p:cNvSpPr/>
          <p:nvPr/>
        </p:nvSpPr>
        <p:spPr>
          <a:xfrm>
            <a:off x="5681736" y="1804847"/>
            <a:ext cx="957336" cy="938353"/>
          </a:xfrm>
          <a:prstGeom prst="ellipse">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8" name="Ovaal 7">
            <a:extLst>
              <a:ext uri="{FF2B5EF4-FFF2-40B4-BE49-F238E27FC236}">
                <a16:creationId xmlns:a16="http://schemas.microsoft.com/office/drawing/2014/main" id="{242C1BBC-7DE0-4316-BA40-D3C56B6E4D3F}"/>
              </a:ext>
            </a:extLst>
          </p:cNvPr>
          <p:cNvSpPr/>
          <p:nvPr/>
        </p:nvSpPr>
        <p:spPr>
          <a:xfrm>
            <a:off x="7016095" y="1804847"/>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9" name="Ovaal 8">
            <a:extLst>
              <a:ext uri="{FF2B5EF4-FFF2-40B4-BE49-F238E27FC236}">
                <a16:creationId xmlns:a16="http://schemas.microsoft.com/office/drawing/2014/main" id="{FAE1435B-9CFD-49AF-8D61-69B8F820E0C6}"/>
              </a:ext>
            </a:extLst>
          </p:cNvPr>
          <p:cNvSpPr/>
          <p:nvPr/>
        </p:nvSpPr>
        <p:spPr>
          <a:xfrm>
            <a:off x="3218402" y="1851575"/>
            <a:ext cx="957336" cy="938353"/>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0" name="Tekstvak 9">
            <a:extLst>
              <a:ext uri="{FF2B5EF4-FFF2-40B4-BE49-F238E27FC236}">
                <a16:creationId xmlns:a16="http://schemas.microsoft.com/office/drawing/2014/main" id="{11F3DADF-0783-4017-9D81-534F181E46D2}"/>
              </a:ext>
            </a:extLst>
          </p:cNvPr>
          <p:cNvSpPr txBox="1"/>
          <p:nvPr/>
        </p:nvSpPr>
        <p:spPr>
          <a:xfrm>
            <a:off x="5515379" y="1995750"/>
            <a:ext cx="1359478" cy="523220"/>
          </a:xfrm>
          <a:prstGeom prst="rect">
            <a:avLst/>
          </a:prstGeom>
          <a:noFill/>
        </p:spPr>
        <p:txBody>
          <a:bodyPr wrap="square" rtlCol="0">
            <a:spAutoFit/>
          </a:bodyPr>
          <a:lstStyle/>
          <a:p>
            <a:pPr algn="ctr"/>
            <a:r>
              <a:rPr lang="nl-BE" dirty="0" err="1">
                <a:latin typeface="Garamond" panose="02020404030301010803" pitchFamily="18" charset="0"/>
              </a:rPr>
              <a:t>After-work</a:t>
            </a:r>
            <a:endParaRPr lang="nl-BE" dirty="0">
              <a:latin typeface="Garamond" panose="02020404030301010803" pitchFamily="18" charset="0"/>
            </a:endParaRPr>
          </a:p>
          <a:p>
            <a:pPr algn="ctr"/>
            <a:r>
              <a:rPr lang="nl-BE" dirty="0" err="1">
                <a:latin typeface="Garamond" panose="02020404030301010803" pitchFamily="18" charset="0"/>
              </a:rPr>
              <a:t>parties</a:t>
            </a:r>
            <a:endParaRPr lang="nl-BE" dirty="0">
              <a:latin typeface="Garamond" panose="02020404030301010803" pitchFamily="18" charset="0"/>
            </a:endParaRPr>
          </a:p>
        </p:txBody>
      </p:sp>
      <p:sp>
        <p:nvSpPr>
          <p:cNvPr id="11" name="Tekstvak 10">
            <a:extLst>
              <a:ext uri="{FF2B5EF4-FFF2-40B4-BE49-F238E27FC236}">
                <a16:creationId xmlns:a16="http://schemas.microsoft.com/office/drawing/2014/main" id="{7F72FA0C-0261-4CA7-A88E-71CAAF504CDB}"/>
              </a:ext>
            </a:extLst>
          </p:cNvPr>
          <p:cNvSpPr txBox="1"/>
          <p:nvPr/>
        </p:nvSpPr>
        <p:spPr>
          <a:xfrm>
            <a:off x="4611920" y="2045342"/>
            <a:ext cx="1359478" cy="523220"/>
          </a:xfrm>
          <a:prstGeom prst="rect">
            <a:avLst/>
          </a:prstGeom>
          <a:noFill/>
        </p:spPr>
        <p:txBody>
          <a:bodyPr wrap="square" rtlCol="0">
            <a:spAutoFit/>
          </a:bodyPr>
          <a:lstStyle/>
          <a:p>
            <a:r>
              <a:rPr lang="nl-BE" dirty="0">
                <a:latin typeface="Garamond" panose="02020404030301010803" pitchFamily="18" charset="0"/>
              </a:rPr>
              <a:t>Lunch</a:t>
            </a:r>
            <a:br>
              <a:rPr lang="nl-BE" dirty="0">
                <a:latin typeface="Garamond" panose="02020404030301010803" pitchFamily="18" charset="0"/>
              </a:rPr>
            </a:br>
            <a:r>
              <a:rPr lang="nl-BE" dirty="0">
                <a:latin typeface="Garamond" panose="02020404030301010803" pitchFamily="18" charset="0"/>
              </a:rPr>
              <a:t>clubs</a:t>
            </a:r>
          </a:p>
        </p:txBody>
      </p:sp>
      <p:sp>
        <p:nvSpPr>
          <p:cNvPr id="12" name="Tekstvak 11">
            <a:extLst>
              <a:ext uri="{FF2B5EF4-FFF2-40B4-BE49-F238E27FC236}">
                <a16:creationId xmlns:a16="http://schemas.microsoft.com/office/drawing/2014/main" id="{00199451-EF61-4F1E-BCD3-0980FF9C3CF2}"/>
              </a:ext>
            </a:extLst>
          </p:cNvPr>
          <p:cNvSpPr txBox="1"/>
          <p:nvPr/>
        </p:nvSpPr>
        <p:spPr>
          <a:xfrm>
            <a:off x="3344286" y="2011121"/>
            <a:ext cx="1359478" cy="523220"/>
          </a:xfrm>
          <a:prstGeom prst="rect">
            <a:avLst/>
          </a:prstGeom>
          <a:noFill/>
        </p:spPr>
        <p:txBody>
          <a:bodyPr wrap="square" rtlCol="0">
            <a:spAutoFit/>
          </a:bodyPr>
          <a:lstStyle/>
          <a:p>
            <a:r>
              <a:rPr lang="nl-BE" dirty="0" err="1">
                <a:latin typeface="Garamond" panose="02020404030301010803" pitchFamily="18" charset="0"/>
              </a:rPr>
              <a:t>Breakfast</a:t>
            </a:r>
            <a:br>
              <a:rPr lang="nl-BE" dirty="0">
                <a:latin typeface="Garamond" panose="02020404030301010803" pitchFamily="18" charset="0"/>
              </a:rPr>
            </a:br>
            <a:r>
              <a:rPr lang="nl-BE" dirty="0">
                <a:latin typeface="Garamond" panose="02020404030301010803" pitchFamily="18" charset="0"/>
              </a:rPr>
              <a:t>clubs</a:t>
            </a:r>
            <a:endParaRPr lang="nl-BE" sz="1050" dirty="0">
              <a:latin typeface="Garamond" panose="02020404030301010803" pitchFamily="18" charset="0"/>
            </a:endParaRPr>
          </a:p>
        </p:txBody>
      </p:sp>
      <p:sp>
        <p:nvSpPr>
          <p:cNvPr id="13" name="Tekstvak 12">
            <a:extLst>
              <a:ext uri="{FF2B5EF4-FFF2-40B4-BE49-F238E27FC236}">
                <a16:creationId xmlns:a16="http://schemas.microsoft.com/office/drawing/2014/main" id="{967C3C7F-6033-47E9-A3B6-C6F2D5FE556B}"/>
              </a:ext>
            </a:extLst>
          </p:cNvPr>
          <p:cNvSpPr txBox="1"/>
          <p:nvPr/>
        </p:nvSpPr>
        <p:spPr>
          <a:xfrm>
            <a:off x="6858290" y="1990422"/>
            <a:ext cx="1359478" cy="523220"/>
          </a:xfrm>
          <a:prstGeom prst="rect">
            <a:avLst/>
          </a:prstGeom>
          <a:noFill/>
        </p:spPr>
        <p:txBody>
          <a:bodyPr wrap="square" rtlCol="0">
            <a:spAutoFit/>
          </a:bodyPr>
          <a:lstStyle/>
          <a:p>
            <a:pPr algn="ctr"/>
            <a:r>
              <a:rPr lang="nl-BE" dirty="0">
                <a:solidFill>
                  <a:schemeClr val="bg1"/>
                </a:solidFill>
                <a:latin typeface="Garamond" panose="02020404030301010803" pitchFamily="18" charset="0"/>
              </a:rPr>
              <a:t>Evening</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clubs</a:t>
            </a:r>
          </a:p>
        </p:txBody>
      </p:sp>
    </p:spTree>
    <p:extLst>
      <p:ext uri="{BB962C8B-B14F-4D97-AF65-F5344CB8AC3E}">
        <p14:creationId xmlns:p14="http://schemas.microsoft.com/office/powerpoint/2010/main" val="91700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86000" y="0"/>
            <a:ext cx="6858000" cy="634603"/>
          </a:xfrm>
        </p:spPr>
        <p:txBody>
          <a:bodyPr/>
          <a:lstStyle/>
          <a:p>
            <a:pPr algn="r"/>
            <a:r>
              <a:rPr lang="nl-BE" dirty="0"/>
              <a:t>Formats</a:t>
            </a:r>
          </a:p>
        </p:txBody>
      </p:sp>
    </p:spTree>
    <p:extLst>
      <p:ext uri="{BB962C8B-B14F-4D97-AF65-F5344CB8AC3E}">
        <p14:creationId xmlns:p14="http://schemas.microsoft.com/office/powerpoint/2010/main" val="1783868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C90E7E-21D1-4D43-8117-9B6B3B032F42}"/>
              </a:ext>
            </a:extLst>
          </p:cNvPr>
          <p:cNvSpPr/>
          <p:nvPr/>
        </p:nvSpPr>
        <p:spPr>
          <a:xfrm>
            <a:off x="0" y="1333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descr="Afbeelding met muur, persoon, binnen, vasthouden&#10;&#10;Beschrijving is gegenereerd met zeer hoge betrouwbaarheid">
            <a:extLst>
              <a:ext uri="{FF2B5EF4-FFF2-40B4-BE49-F238E27FC236}">
                <a16:creationId xmlns:a16="http://schemas.microsoft.com/office/drawing/2014/main" id="{A35108CC-C877-48FB-B45B-F0E8069F8066}"/>
              </a:ext>
            </a:extLst>
          </p:cNvPr>
          <p:cNvPicPr>
            <a:picLocks noChangeAspect="1"/>
          </p:cNvPicPr>
          <p:nvPr/>
        </p:nvPicPr>
        <p:blipFill>
          <a:blip r:embed="rId3"/>
          <a:stretch>
            <a:fillRect/>
          </a:stretch>
        </p:blipFill>
        <p:spPr>
          <a:xfrm>
            <a:off x="3308102" y="2343527"/>
            <a:ext cx="2652858" cy="1766803"/>
          </a:xfrm>
          <a:prstGeom prst="rect">
            <a:avLst/>
          </a:prstGeom>
        </p:spPr>
      </p:pic>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pic>
        <p:nvPicPr>
          <p:cNvPr id="6" name="Afbeelding 5" descr="Afbeelding met persoon, plafond, staand, kleding&#10;&#10;Beschrijving is gegenereerd met zeer hoge betrouwbaarheid">
            <a:extLst>
              <a:ext uri="{FF2B5EF4-FFF2-40B4-BE49-F238E27FC236}">
                <a16:creationId xmlns:a16="http://schemas.microsoft.com/office/drawing/2014/main" id="{F8FEB076-2439-4136-B3B6-2B6E10EDA9D3}"/>
              </a:ext>
            </a:extLst>
          </p:cNvPr>
          <p:cNvPicPr>
            <a:picLocks noChangeAspect="1"/>
          </p:cNvPicPr>
          <p:nvPr/>
        </p:nvPicPr>
        <p:blipFill>
          <a:blip r:embed="rId4"/>
          <a:stretch>
            <a:fillRect/>
          </a:stretch>
        </p:blipFill>
        <p:spPr>
          <a:xfrm>
            <a:off x="-20782" y="-102240"/>
            <a:ext cx="4800600" cy="2604782"/>
          </a:xfrm>
          <a:prstGeom prst="rect">
            <a:avLst/>
          </a:prstGeom>
        </p:spPr>
      </p:pic>
      <p:pic>
        <p:nvPicPr>
          <p:cNvPr id="9" name="Afbeelding 8" descr="Afbeelding met persoon, binnen, muur&#10;&#10;Beschrijving is gegenereerd met zeer hoge betrouwbaarheid">
            <a:extLst>
              <a:ext uri="{FF2B5EF4-FFF2-40B4-BE49-F238E27FC236}">
                <a16:creationId xmlns:a16="http://schemas.microsoft.com/office/drawing/2014/main" id="{E9E4BBDC-0B15-4647-B377-E87B953FDA4B}"/>
              </a:ext>
            </a:extLst>
          </p:cNvPr>
          <p:cNvPicPr>
            <a:picLocks noChangeAspect="1"/>
          </p:cNvPicPr>
          <p:nvPr/>
        </p:nvPicPr>
        <p:blipFill rotWithShape="1">
          <a:blip r:embed="rId5"/>
          <a:srcRect t="19759" b="5160"/>
          <a:stretch/>
        </p:blipFill>
        <p:spPr>
          <a:xfrm>
            <a:off x="3329873" y="4063003"/>
            <a:ext cx="2569612" cy="1516703"/>
          </a:xfrm>
          <a:prstGeom prst="rect">
            <a:avLst/>
          </a:prstGeom>
        </p:spPr>
      </p:pic>
      <p:pic>
        <p:nvPicPr>
          <p:cNvPr id="7" name="Afbeelding 6">
            <a:extLst>
              <a:ext uri="{FF2B5EF4-FFF2-40B4-BE49-F238E27FC236}">
                <a16:creationId xmlns:a16="http://schemas.microsoft.com/office/drawing/2014/main" id="{14FBA9AD-C9CE-46E3-9F4B-C4A8120C0B72}"/>
              </a:ext>
            </a:extLst>
          </p:cNvPr>
          <p:cNvPicPr>
            <a:picLocks noChangeAspect="1"/>
          </p:cNvPicPr>
          <p:nvPr/>
        </p:nvPicPr>
        <p:blipFill>
          <a:blip r:embed="rId6"/>
          <a:stretch>
            <a:fillRect/>
          </a:stretch>
        </p:blipFill>
        <p:spPr>
          <a:xfrm>
            <a:off x="5867401" y="-95251"/>
            <a:ext cx="3390900" cy="5376829"/>
          </a:xfrm>
          <a:prstGeom prst="rect">
            <a:avLst/>
          </a:prstGeom>
        </p:spPr>
      </p:pic>
      <p:pic>
        <p:nvPicPr>
          <p:cNvPr id="13" name="Afbeelding 12">
            <a:extLst>
              <a:ext uri="{FF2B5EF4-FFF2-40B4-BE49-F238E27FC236}">
                <a16:creationId xmlns:a16="http://schemas.microsoft.com/office/drawing/2014/main" id="{5E723373-F802-4936-AD8A-80E301E0347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11779" t="6255" r="11120" b="7385"/>
          <a:stretch/>
        </p:blipFill>
        <p:spPr>
          <a:xfrm>
            <a:off x="391960" y="3200191"/>
            <a:ext cx="1981200" cy="1666067"/>
          </a:xfrm>
          <a:prstGeom prst="rect">
            <a:avLst/>
          </a:prstGeom>
        </p:spPr>
      </p:pic>
    </p:spTree>
    <p:extLst>
      <p:ext uri="{BB962C8B-B14F-4D97-AF65-F5344CB8AC3E}">
        <p14:creationId xmlns:p14="http://schemas.microsoft.com/office/powerpoint/2010/main" val="68330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307CF112-6F69-4D22-9ACB-3B66E5DB36DE}"/>
              </a:ext>
            </a:extLst>
          </p:cNvPr>
          <p:cNvPicPr>
            <a:picLocks noChangeAspect="1"/>
          </p:cNvPicPr>
          <p:nvPr/>
        </p:nvPicPr>
        <p:blipFill>
          <a:blip r:embed="rId3"/>
          <a:stretch>
            <a:fillRect/>
          </a:stretch>
        </p:blipFill>
        <p:spPr>
          <a:xfrm>
            <a:off x="1277051" y="0"/>
            <a:ext cx="6589898" cy="5143500"/>
          </a:xfrm>
          <a:prstGeom prst="rect">
            <a:avLst/>
          </a:prstGeom>
        </p:spPr>
      </p:pic>
    </p:spTree>
    <p:extLst>
      <p:ext uri="{BB962C8B-B14F-4D97-AF65-F5344CB8AC3E}">
        <p14:creationId xmlns:p14="http://schemas.microsoft.com/office/powerpoint/2010/main" val="7133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E9CC6AA0-8EDB-43F6-A622-8F9C1EC395F9}"/>
              </a:ext>
            </a:extLst>
          </p:cNvPr>
          <p:cNvSpPr/>
          <p:nvPr/>
        </p:nvSpPr>
        <p:spPr>
          <a:xfrm rot="16200000">
            <a:off x="3320534" y="24882"/>
            <a:ext cx="3603261" cy="514807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4" name="Ovaal 13">
            <a:extLst>
              <a:ext uri="{FF2B5EF4-FFF2-40B4-BE49-F238E27FC236}">
                <a16:creationId xmlns:a16="http://schemas.microsoft.com/office/drawing/2014/main" id="{3B04A71D-0B4F-43B9-A62B-5035284A052D}"/>
              </a:ext>
            </a:extLst>
          </p:cNvPr>
          <p:cNvSpPr/>
          <p:nvPr/>
        </p:nvSpPr>
        <p:spPr>
          <a:xfrm>
            <a:off x="4443685" y="880112"/>
            <a:ext cx="1606425" cy="3383275"/>
          </a:xfrm>
          <a:prstGeom prst="ellipse">
            <a:avLst/>
          </a:prstGeom>
          <a:gradFill>
            <a:gsLst>
              <a:gs pos="0">
                <a:srgbClr val="00397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58291" y="12153"/>
            <a:ext cx="6858000" cy="634603"/>
          </a:xfrm>
        </p:spPr>
        <p:txBody>
          <a:bodyPr/>
          <a:lstStyle/>
          <a:p>
            <a:pPr algn="r"/>
            <a:r>
              <a:rPr lang="nl-BE" dirty="0"/>
              <a:t>Formats</a:t>
            </a:r>
          </a:p>
        </p:txBody>
      </p:sp>
      <p:sp>
        <p:nvSpPr>
          <p:cNvPr id="5" name="Ovaal 4">
            <a:extLst>
              <a:ext uri="{FF2B5EF4-FFF2-40B4-BE49-F238E27FC236}">
                <a16:creationId xmlns:a16="http://schemas.microsoft.com/office/drawing/2014/main" id="{05DFF64E-9D3F-4014-B3CA-1D86CA9A1FCC}"/>
              </a:ext>
            </a:extLst>
          </p:cNvPr>
          <p:cNvSpPr/>
          <p:nvPr/>
        </p:nvSpPr>
        <p:spPr>
          <a:xfrm>
            <a:off x="2708765" y="2045056"/>
            <a:ext cx="957336" cy="93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6" name="Ovaal 5">
            <a:extLst>
              <a:ext uri="{FF2B5EF4-FFF2-40B4-BE49-F238E27FC236}">
                <a16:creationId xmlns:a16="http://schemas.microsoft.com/office/drawing/2014/main" id="{C1EE1307-C6C2-49B3-9398-4A0D8DC52377}"/>
              </a:ext>
            </a:extLst>
          </p:cNvPr>
          <p:cNvSpPr/>
          <p:nvPr/>
        </p:nvSpPr>
        <p:spPr>
          <a:xfrm>
            <a:off x="4738314" y="3199292"/>
            <a:ext cx="957336" cy="938353"/>
          </a:xfrm>
          <a:prstGeom prst="ellipse">
            <a:avLst/>
          </a:prstGeom>
          <a:solidFill>
            <a:srgbClr val="9AC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7" name="Ovaal 6">
            <a:extLst>
              <a:ext uri="{FF2B5EF4-FFF2-40B4-BE49-F238E27FC236}">
                <a16:creationId xmlns:a16="http://schemas.microsoft.com/office/drawing/2014/main" id="{71137238-9220-4875-AB90-7CC734BA521B}"/>
              </a:ext>
            </a:extLst>
          </p:cNvPr>
          <p:cNvSpPr/>
          <p:nvPr/>
        </p:nvSpPr>
        <p:spPr>
          <a:xfrm>
            <a:off x="6581975" y="2045056"/>
            <a:ext cx="957336" cy="938353"/>
          </a:xfrm>
          <a:prstGeom prst="ellipse">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8" name="Ovaal 7">
            <a:extLst>
              <a:ext uri="{FF2B5EF4-FFF2-40B4-BE49-F238E27FC236}">
                <a16:creationId xmlns:a16="http://schemas.microsoft.com/office/drawing/2014/main" id="{2659487E-D244-426A-8AD7-8390BEA28B57}"/>
              </a:ext>
            </a:extLst>
          </p:cNvPr>
          <p:cNvSpPr/>
          <p:nvPr/>
        </p:nvSpPr>
        <p:spPr>
          <a:xfrm>
            <a:off x="4768229" y="964200"/>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0" name="Tekstvak 9">
            <a:extLst>
              <a:ext uri="{FF2B5EF4-FFF2-40B4-BE49-F238E27FC236}">
                <a16:creationId xmlns:a16="http://schemas.microsoft.com/office/drawing/2014/main" id="{033AC8F0-0608-484E-AD24-73E7ECD63AF2}"/>
              </a:ext>
            </a:extLst>
          </p:cNvPr>
          <p:cNvSpPr txBox="1"/>
          <p:nvPr/>
        </p:nvSpPr>
        <p:spPr>
          <a:xfrm>
            <a:off x="2539900" y="2252622"/>
            <a:ext cx="1359478" cy="523220"/>
          </a:xfrm>
          <a:prstGeom prst="rect">
            <a:avLst/>
          </a:prstGeom>
          <a:noFill/>
        </p:spPr>
        <p:txBody>
          <a:bodyPr wrap="square" rtlCol="0">
            <a:spAutoFit/>
          </a:bodyPr>
          <a:lstStyle/>
          <a:p>
            <a:pPr algn="ctr"/>
            <a:r>
              <a:rPr lang="nl-BE" dirty="0">
                <a:latin typeface="Garamond" panose="02020404030301010803" pitchFamily="18" charset="0"/>
              </a:rPr>
              <a:t>Network</a:t>
            </a:r>
            <a:br>
              <a:rPr lang="nl-BE" dirty="0">
                <a:latin typeface="Garamond" panose="02020404030301010803" pitchFamily="18" charset="0"/>
              </a:rPr>
            </a:br>
            <a:r>
              <a:rPr lang="nl-BE" dirty="0">
                <a:latin typeface="Garamond" panose="02020404030301010803" pitchFamily="18" charset="0"/>
              </a:rPr>
              <a:t>clubs</a:t>
            </a:r>
          </a:p>
        </p:txBody>
      </p:sp>
      <p:sp>
        <p:nvSpPr>
          <p:cNvPr id="11" name="Tekstvak 10">
            <a:extLst>
              <a:ext uri="{FF2B5EF4-FFF2-40B4-BE49-F238E27FC236}">
                <a16:creationId xmlns:a16="http://schemas.microsoft.com/office/drawing/2014/main" id="{DE3DE9A1-D871-4EE2-8D05-4882293344D6}"/>
              </a:ext>
            </a:extLst>
          </p:cNvPr>
          <p:cNvSpPr txBox="1"/>
          <p:nvPr/>
        </p:nvSpPr>
        <p:spPr>
          <a:xfrm>
            <a:off x="4598928" y="1108915"/>
            <a:ext cx="1359478" cy="523220"/>
          </a:xfrm>
          <a:prstGeom prst="rect">
            <a:avLst/>
          </a:prstGeom>
          <a:noFill/>
        </p:spPr>
        <p:txBody>
          <a:bodyPr wrap="square" rtlCol="0">
            <a:spAutoFit/>
          </a:bodyPr>
          <a:lstStyle/>
          <a:p>
            <a:pPr algn="ctr"/>
            <a:r>
              <a:rPr lang="nl-BE" dirty="0">
                <a:solidFill>
                  <a:schemeClr val="bg1"/>
                </a:solidFill>
                <a:latin typeface="Garamond" panose="02020404030301010803" pitchFamily="18" charset="0"/>
              </a:rPr>
              <a:t>Business</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clubs</a:t>
            </a:r>
          </a:p>
        </p:txBody>
      </p:sp>
      <p:sp>
        <p:nvSpPr>
          <p:cNvPr id="12" name="Tekstvak 11">
            <a:extLst>
              <a:ext uri="{FF2B5EF4-FFF2-40B4-BE49-F238E27FC236}">
                <a16:creationId xmlns:a16="http://schemas.microsoft.com/office/drawing/2014/main" id="{989499D6-C4A7-4B5A-862E-8BC023170AF1}"/>
              </a:ext>
            </a:extLst>
          </p:cNvPr>
          <p:cNvSpPr txBox="1"/>
          <p:nvPr/>
        </p:nvSpPr>
        <p:spPr>
          <a:xfrm>
            <a:off x="6437280" y="2252622"/>
            <a:ext cx="1359478" cy="523220"/>
          </a:xfrm>
          <a:prstGeom prst="rect">
            <a:avLst/>
          </a:prstGeom>
          <a:noFill/>
        </p:spPr>
        <p:txBody>
          <a:bodyPr wrap="square" rtlCol="0">
            <a:spAutoFit/>
          </a:bodyPr>
          <a:lstStyle/>
          <a:p>
            <a:pPr algn="ctr"/>
            <a:r>
              <a:rPr lang="nl-BE" dirty="0">
                <a:latin typeface="Garamond" panose="02020404030301010803" pitchFamily="18" charset="0"/>
              </a:rPr>
              <a:t>3-2-1</a:t>
            </a:r>
            <a:br>
              <a:rPr lang="nl-BE" dirty="0">
                <a:latin typeface="Garamond" panose="02020404030301010803" pitchFamily="18" charset="0"/>
              </a:rPr>
            </a:br>
            <a:r>
              <a:rPr lang="nl-BE" dirty="0">
                <a:latin typeface="Garamond" panose="02020404030301010803" pitchFamily="18" charset="0"/>
              </a:rPr>
              <a:t>clubs</a:t>
            </a:r>
            <a:endParaRPr lang="nl-BE" sz="1050" dirty="0">
              <a:latin typeface="Garamond" panose="02020404030301010803" pitchFamily="18" charset="0"/>
            </a:endParaRPr>
          </a:p>
        </p:txBody>
      </p:sp>
      <p:sp>
        <p:nvSpPr>
          <p:cNvPr id="13" name="Tekstvak 12">
            <a:extLst>
              <a:ext uri="{FF2B5EF4-FFF2-40B4-BE49-F238E27FC236}">
                <a16:creationId xmlns:a16="http://schemas.microsoft.com/office/drawing/2014/main" id="{DD0D16BD-B26D-4BAB-919C-2B0F78D642C8}"/>
              </a:ext>
            </a:extLst>
          </p:cNvPr>
          <p:cNvSpPr txBox="1"/>
          <p:nvPr/>
        </p:nvSpPr>
        <p:spPr>
          <a:xfrm>
            <a:off x="4537243" y="3299136"/>
            <a:ext cx="1359478" cy="738664"/>
          </a:xfrm>
          <a:prstGeom prst="rect">
            <a:avLst/>
          </a:prstGeom>
          <a:noFill/>
        </p:spPr>
        <p:txBody>
          <a:bodyPr wrap="square" rtlCol="0">
            <a:spAutoFit/>
          </a:bodyPr>
          <a:lstStyle/>
          <a:p>
            <a:pPr algn="ctr"/>
            <a:r>
              <a:rPr lang="nl-BE" dirty="0" err="1">
                <a:solidFill>
                  <a:schemeClr val="bg2"/>
                </a:solidFill>
                <a:latin typeface="Garamond" panose="02020404030301010803" pitchFamily="18" charset="0"/>
              </a:rPr>
              <a:t>Social</a:t>
            </a:r>
            <a:br>
              <a:rPr lang="nl-BE" dirty="0">
                <a:solidFill>
                  <a:schemeClr val="bg2"/>
                </a:solidFill>
                <a:latin typeface="Garamond" panose="02020404030301010803" pitchFamily="18" charset="0"/>
              </a:rPr>
            </a:br>
            <a:r>
              <a:rPr lang="nl-BE" dirty="0">
                <a:solidFill>
                  <a:schemeClr val="bg2"/>
                </a:solidFill>
                <a:latin typeface="Garamond" panose="02020404030301010803" pitchFamily="18" charset="0"/>
              </a:rPr>
              <a:t>action</a:t>
            </a:r>
            <a:br>
              <a:rPr lang="nl-BE" dirty="0">
                <a:solidFill>
                  <a:schemeClr val="bg2"/>
                </a:solidFill>
                <a:latin typeface="Garamond" panose="02020404030301010803" pitchFamily="18" charset="0"/>
              </a:rPr>
            </a:br>
            <a:r>
              <a:rPr lang="nl-BE" dirty="0">
                <a:solidFill>
                  <a:schemeClr val="bg2"/>
                </a:solidFill>
                <a:latin typeface="Garamond" panose="02020404030301010803" pitchFamily="18" charset="0"/>
              </a:rPr>
              <a:t>clubs</a:t>
            </a:r>
          </a:p>
        </p:txBody>
      </p:sp>
    </p:spTree>
    <p:extLst>
      <p:ext uri="{BB962C8B-B14F-4D97-AF65-F5344CB8AC3E}">
        <p14:creationId xmlns:p14="http://schemas.microsoft.com/office/powerpoint/2010/main" val="1204404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78089" y="0"/>
            <a:ext cx="6858000" cy="634603"/>
          </a:xfrm>
        </p:spPr>
        <p:txBody>
          <a:bodyPr/>
          <a:lstStyle/>
          <a:p>
            <a:pPr algn="r"/>
            <a:r>
              <a:rPr lang="nl-BE" dirty="0"/>
              <a:t>Approaches</a:t>
            </a:r>
          </a:p>
        </p:txBody>
      </p:sp>
      <p:sp>
        <p:nvSpPr>
          <p:cNvPr id="11" name="Tekstvak 10">
            <a:extLst>
              <a:ext uri="{FF2B5EF4-FFF2-40B4-BE49-F238E27FC236}">
                <a16:creationId xmlns:a16="http://schemas.microsoft.com/office/drawing/2014/main" id="{E317164A-9371-4DD6-ACEC-E5C2A8C1E533}"/>
              </a:ext>
            </a:extLst>
          </p:cNvPr>
          <p:cNvSpPr txBox="1"/>
          <p:nvPr/>
        </p:nvSpPr>
        <p:spPr>
          <a:xfrm>
            <a:off x="4960608" y="670790"/>
            <a:ext cx="1359478" cy="523220"/>
          </a:xfrm>
          <a:prstGeom prst="rect">
            <a:avLst/>
          </a:prstGeom>
          <a:noFill/>
        </p:spPr>
        <p:txBody>
          <a:bodyPr wrap="square" rtlCol="0">
            <a:spAutoFit/>
          </a:bodyPr>
          <a:lstStyle/>
          <a:p>
            <a:r>
              <a:rPr lang="nl-BE" dirty="0">
                <a:solidFill>
                  <a:schemeClr val="bg1"/>
                </a:solidFill>
                <a:latin typeface="Garamond" panose="02020404030301010803" pitchFamily="18" charset="0"/>
              </a:rPr>
              <a:t>Food </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trucks</a:t>
            </a:r>
          </a:p>
        </p:txBody>
      </p:sp>
    </p:spTree>
    <p:extLst>
      <p:ext uri="{BB962C8B-B14F-4D97-AF65-F5344CB8AC3E}">
        <p14:creationId xmlns:p14="http://schemas.microsoft.com/office/powerpoint/2010/main" val="1225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3DF5A-6C1D-4A8D-A00F-5675AB573CE2}"/>
              </a:ext>
            </a:extLst>
          </p:cNvPr>
          <p:cNvSpPr>
            <a:spLocks noGrp="1"/>
          </p:cNvSpPr>
          <p:nvPr>
            <p:ph type="title"/>
          </p:nvPr>
        </p:nvSpPr>
        <p:spPr/>
        <p:txBody>
          <a:bodyPr/>
          <a:lstStyle/>
          <a:p>
            <a:endParaRPr lang="en-GB"/>
          </a:p>
        </p:txBody>
      </p:sp>
      <p:sp>
        <p:nvSpPr>
          <p:cNvPr id="3" name="Tijdelijke aanduiding voor tekst 2">
            <a:extLst>
              <a:ext uri="{FF2B5EF4-FFF2-40B4-BE49-F238E27FC236}">
                <a16:creationId xmlns:a16="http://schemas.microsoft.com/office/drawing/2014/main" id="{6D240C0D-89A0-4C86-B342-F98D984AD62D}"/>
              </a:ext>
            </a:extLst>
          </p:cNvPr>
          <p:cNvSpPr>
            <a:spLocks noGrp="1"/>
          </p:cNvSpPr>
          <p:nvPr>
            <p:ph type="body" idx="1"/>
          </p:nvPr>
        </p:nvSpPr>
        <p:spPr/>
        <p:txBody>
          <a:bodyPr/>
          <a:lstStyle/>
          <a:p>
            <a:endParaRPr lang="en-GB"/>
          </a:p>
        </p:txBody>
      </p:sp>
      <p:pic>
        <p:nvPicPr>
          <p:cNvPr id="4" name="Picture 2" descr="Afbeeldingsresultaat voor snapshot">
            <a:extLst>
              <a:ext uri="{FF2B5EF4-FFF2-40B4-BE49-F238E27FC236}">
                <a16:creationId xmlns:a16="http://schemas.microsoft.com/office/drawing/2014/main" id="{3E8FBE8F-B5A8-41E1-B27E-12F3922CB076}"/>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4782" y="4408813"/>
            <a:ext cx="1243027" cy="64633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E49B0ED-6AE8-4B2D-93B5-B46637241D79}"/>
              </a:ext>
            </a:extLst>
          </p:cNvPr>
          <p:cNvSpPr txBox="1"/>
          <p:nvPr/>
        </p:nvSpPr>
        <p:spPr>
          <a:xfrm>
            <a:off x="75967" y="3725826"/>
            <a:ext cx="1593706" cy="707886"/>
          </a:xfrm>
          <a:prstGeom prst="rect">
            <a:avLst/>
          </a:prstGeom>
          <a:noFill/>
        </p:spPr>
        <p:txBody>
          <a:bodyPr wrap="none" rtlCol="0">
            <a:spAutoFit/>
          </a:bodyPr>
          <a:lstStyle/>
          <a:p>
            <a:r>
              <a:rPr lang="nl-BE" sz="2200" dirty="0">
                <a:solidFill>
                  <a:schemeClr val="bg1"/>
                </a:solidFill>
                <a:latin typeface="AvenirNext LT Pro Bold" panose="020B0804020202020204" pitchFamily="34" charset="0"/>
              </a:rPr>
              <a:t>Snapshot</a:t>
            </a:r>
          </a:p>
          <a:p>
            <a:r>
              <a:rPr lang="nl-BE" sz="1800" dirty="0">
                <a:solidFill>
                  <a:schemeClr val="bg1"/>
                </a:solidFill>
                <a:latin typeface="AvenirNext LT Pro Bold" panose="020B0804020202020204" pitchFamily="34" charset="0"/>
              </a:rPr>
              <a:t>15 </a:t>
            </a:r>
            <a:r>
              <a:rPr lang="nl-BE" sz="1800" dirty="0" err="1">
                <a:solidFill>
                  <a:schemeClr val="bg1"/>
                </a:solidFill>
                <a:latin typeface="AvenirNext LT Pro Bold" panose="020B0804020202020204" pitchFamily="34" charset="0"/>
              </a:rPr>
              <a:t>Oct</a:t>
            </a:r>
            <a:r>
              <a:rPr lang="nl-BE" sz="1800" dirty="0">
                <a:solidFill>
                  <a:schemeClr val="bg1"/>
                </a:solidFill>
                <a:latin typeface="AvenirNext LT Pro Bold" panose="020B0804020202020204" pitchFamily="34" charset="0"/>
              </a:rPr>
              <a:t> 2019</a:t>
            </a:r>
          </a:p>
        </p:txBody>
      </p:sp>
      <p:graphicFrame>
        <p:nvGraphicFramePr>
          <p:cNvPr id="6" name="Tabel 5">
            <a:extLst>
              <a:ext uri="{FF2B5EF4-FFF2-40B4-BE49-F238E27FC236}">
                <a16:creationId xmlns:a16="http://schemas.microsoft.com/office/drawing/2014/main" id="{50E07BD2-A59B-49E3-A04C-D5246AC20BDC}"/>
              </a:ext>
            </a:extLst>
          </p:cNvPr>
          <p:cNvGraphicFramePr>
            <a:graphicFrameLocks noGrp="1"/>
          </p:cNvGraphicFramePr>
          <p:nvPr>
            <p:extLst>
              <p:ext uri="{D42A27DB-BD31-4B8C-83A1-F6EECF244321}">
                <p14:modId xmlns:p14="http://schemas.microsoft.com/office/powerpoint/2010/main" val="675436653"/>
              </p:ext>
            </p:extLst>
          </p:nvPr>
        </p:nvGraphicFramePr>
        <p:xfrm>
          <a:off x="2895600" y="361950"/>
          <a:ext cx="5562599" cy="4267201"/>
        </p:xfrm>
        <a:graphic>
          <a:graphicData uri="http://schemas.openxmlformats.org/drawingml/2006/table">
            <a:tbl>
              <a:tblPr>
                <a:tableStyleId>{5C22544A-7EE6-4342-B048-85BDC9FD1C3A}</a:tableStyleId>
              </a:tblPr>
              <a:tblGrid>
                <a:gridCol w="1143000">
                  <a:extLst>
                    <a:ext uri="{9D8B030D-6E8A-4147-A177-3AD203B41FA5}">
                      <a16:colId xmlns:a16="http://schemas.microsoft.com/office/drawing/2014/main" val="19961189"/>
                    </a:ext>
                  </a:extLst>
                </a:gridCol>
                <a:gridCol w="152400">
                  <a:extLst>
                    <a:ext uri="{9D8B030D-6E8A-4147-A177-3AD203B41FA5}">
                      <a16:colId xmlns:a16="http://schemas.microsoft.com/office/drawing/2014/main" val="2038808397"/>
                    </a:ext>
                  </a:extLst>
                </a:gridCol>
                <a:gridCol w="4267199">
                  <a:extLst>
                    <a:ext uri="{9D8B030D-6E8A-4147-A177-3AD203B41FA5}">
                      <a16:colId xmlns:a16="http://schemas.microsoft.com/office/drawing/2014/main" val="1033536172"/>
                    </a:ext>
                  </a:extLst>
                </a:gridCol>
              </a:tblGrid>
              <a:tr h="739985">
                <a:tc gridSpan="3">
                  <a:txBody>
                    <a:bodyPr/>
                    <a:lstStyle/>
                    <a:p>
                      <a:pPr algn="ctr" fontAlgn="b"/>
                      <a:r>
                        <a:rPr lang="nl-BE" sz="3600" b="0" i="0" u="none" strike="noStrike" cap="none" dirty="0">
                          <a:solidFill>
                            <a:srgbClr val="B4975A"/>
                          </a:solidFill>
                          <a:effectLst/>
                          <a:latin typeface="Knockout" panose="02000606040000020004" pitchFamily="2" charset="0"/>
                          <a:ea typeface="+mn-ea"/>
                          <a:cs typeface="+mn-cs"/>
                          <a:sym typeface="Arial"/>
                        </a:rPr>
                        <a:t>KIWANIS IN EUROPE </a:t>
                      </a:r>
                    </a:p>
                  </a:txBody>
                  <a:tcPr marL="7749" marR="7749" marT="7749" marB="0" anchor="b"/>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2798209721"/>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56</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err="1">
                          <a:solidFill>
                            <a:srgbClr val="003974"/>
                          </a:solidFill>
                          <a:effectLst/>
                          <a:latin typeface="AvenirNext LT Pro Bold" panose="020B0804020202020204" pitchFamily="34" charset="0"/>
                          <a:ea typeface="+mn-ea"/>
                          <a:cs typeface="+mn-cs"/>
                          <a:sym typeface="Arial"/>
                        </a:rPr>
                        <a:t>years</a:t>
                      </a:r>
                      <a:r>
                        <a:rPr lang="nl-BE" sz="1400" b="0" i="0" u="none" strike="noStrike" cap="none" dirty="0">
                          <a:solidFill>
                            <a:srgbClr val="003974"/>
                          </a:solidFill>
                          <a:effectLst/>
                          <a:latin typeface="AvenirNext LT Pro Bold" panose="020B0804020202020204" pitchFamily="34" charset="0"/>
                          <a:ea typeface="+mn-ea"/>
                          <a:cs typeface="+mn-cs"/>
                          <a:sym typeface="Arial"/>
                        </a:rPr>
                        <a:t> </a:t>
                      </a:r>
                      <a:r>
                        <a:rPr lang="nl-BE" sz="1400" b="0" i="0" u="none" strike="noStrike" cap="none" dirty="0" err="1">
                          <a:solidFill>
                            <a:srgbClr val="003974"/>
                          </a:solidFill>
                          <a:effectLst/>
                          <a:latin typeface="AvenirNext LT Pro Bold" panose="020B0804020202020204" pitchFamily="34" charset="0"/>
                          <a:ea typeface="+mn-ea"/>
                          <a:cs typeface="+mn-cs"/>
                          <a:sym typeface="Arial"/>
                        </a:rPr>
                        <a:t>existance</a:t>
                      </a: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extLst>
                  <a:ext uri="{0D108BD9-81ED-4DB2-BD59-A6C34878D82A}">
                    <a16:rowId xmlns:a16="http://schemas.microsoft.com/office/drawing/2014/main" val="3306417665"/>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16</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err="1">
                          <a:solidFill>
                            <a:srgbClr val="003974"/>
                          </a:solidFill>
                          <a:effectLst/>
                          <a:latin typeface="AvenirNext LT Pro Bold" panose="020B0804020202020204" pitchFamily="34" charset="0"/>
                          <a:ea typeface="+mn-ea"/>
                          <a:cs typeface="+mn-cs"/>
                          <a:sym typeface="Arial"/>
                        </a:rPr>
                        <a:t>districts</a:t>
                      </a:r>
                      <a:r>
                        <a:rPr lang="nl-BE" sz="1400" b="0" i="0" u="none" strike="noStrike" cap="none" dirty="0">
                          <a:solidFill>
                            <a:srgbClr val="003974"/>
                          </a:solidFill>
                          <a:effectLst/>
                          <a:latin typeface="AvenirNext LT Pro Bold" panose="020B0804020202020204" pitchFamily="34" charset="0"/>
                          <a:ea typeface="+mn-ea"/>
                          <a:cs typeface="+mn-cs"/>
                          <a:sym typeface="Arial"/>
                        </a:rPr>
                        <a:t> &amp; </a:t>
                      </a:r>
                      <a:r>
                        <a:rPr lang="nl-BE" sz="1400" b="0" i="0" u="none" strike="noStrike" cap="none" dirty="0" err="1">
                          <a:solidFill>
                            <a:srgbClr val="003974"/>
                          </a:solidFill>
                          <a:effectLst/>
                          <a:latin typeface="AvenirNext LT Pro Bold" panose="020B0804020202020204" pitchFamily="34" charset="0"/>
                          <a:ea typeface="+mn-ea"/>
                          <a:cs typeface="+mn-cs"/>
                          <a:sym typeface="Arial"/>
                        </a:rPr>
                        <a:t>nations</a:t>
                      </a: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extLst>
                  <a:ext uri="{0D108BD9-81ED-4DB2-BD59-A6C34878D82A}">
                    <a16:rowId xmlns:a16="http://schemas.microsoft.com/office/drawing/2014/main" val="425187519"/>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28 500</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a:solidFill>
                            <a:srgbClr val="003974"/>
                          </a:solidFill>
                          <a:effectLst/>
                          <a:latin typeface="AvenirNext LT Pro Bold" panose="020B0804020202020204" pitchFamily="34" charset="0"/>
                          <a:ea typeface="+mn-ea"/>
                          <a:cs typeface="+mn-cs"/>
                          <a:sym typeface="Arial"/>
                        </a:rPr>
                        <a:t>Members  </a:t>
                      </a:r>
                    </a:p>
                  </a:txBody>
                  <a:tcPr marL="7749" marR="7749" marT="7749" marB="0" anchor="ctr"/>
                </a:tc>
                <a:extLst>
                  <a:ext uri="{0D108BD9-81ED-4DB2-BD59-A6C34878D82A}">
                    <a16:rowId xmlns:a16="http://schemas.microsoft.com/office/drawing/2014/main" val="1889338205"/>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1 274</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a:solidFill>
                            <a:srgbClr val="003974"/>
                          </a:solidFill>
                          <a:effectLst/>
                          <a:latin typeface="AvenirNext LT Pro Bold" panose="020B0804020202020204" pitchFamily="34" charset="0"/>
                          <a:ea typeface="+mn-ea"/>
                          <a:cs typeface="+mn-cs"/>
                          <a:sym typeface="Arial"/>
                        </a:rPr>
                        <a:t>Clubs  </a:t>
                      </a:r>
                    </a:p>
                  </a:txBody>
                  <a:tcPr marL="7749" marR="7749" marT="7749" marB="0" anchor="ctr"/>
                </a:tc>
                <a:extLst>
                  <a:ext uri="{0D108BD9-81ED-4DB2-BD59-A6C34878D82A}">
                    <a16:rowId xmlns:a16="http://schemas.microsoft.com/office/drawing/2014/main" val="988528021"/>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62</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err="1">
                          <a:solidFill>
                            <a:srgbClr val="003974"/>
                          </a:solidFill>
                          <a:effectLst/>
                          <a:latin typeface="AvenirNext LT Pro Bold" panose="020B0804020202020204" pitchFamily="34" charset="0"/>
                          <a:ea typeface="+mn-ea"/>
                          <a:cs typeface="+mn-cs"/>
                          <a:sym typeface="Arial"/>
                        </a:rPr>
                        <a:t>average</a:t>
                      </a:r>
                      <a:r>
                        <a:rPr lang="nl-BE" sz="1400" b="0" i="0" u="none" strike="noStrike" cap="none" dirty="0">
                          <a:solidFill>
                            <a:srgbClr val="003974"/>
                          </a:solidFill>
                          <a:effectLst/>
                          <a:latin typeface="AvenirNext LT Pro Bold" panose="020B0804020202020204" pitchFamily="34" charset="0"/>
                          <a:ea typeface="+mn-ea"/>
                          <a:cs typeface="+mn-cs"/>
                          <a:sym typeface="Arial"/>
                        </a:rPr>
                        <a:t> </a:t>
                      </a:r>
                      <a:r>
                        <a:rPr lang="nl-BE" sz="1400" b="0" i="0" u="none" strike="noStrike" cap="none" dirty="0" err="1">
                          <a:solidFill>
                            <a:srgbClr val="003974"/>
                          </a:solidFill>
                          <a:effectLst/>
                          <a:latin typeface="AvenirNext LT Pro Bold" panose="020B0804020202020204" pitchFamily="34" charset="0"/>
                          <a:ea typeface="+mn-ea"/>
                          <a:cs typeface="+mn-cs"/>
                          <a:sym typeface="Arial"/>
                        </a:rPr>
                        <a:t>age</a:t>
                      </a:r>
                      <a:r>
                        <a:rPr lang="nl-BE" sz="1400" b="0" i="0" u="none" strike="noStrike" cap="none" dirty="0">
                          <a:solidFill>
                            <a:srgbClr val="003974"/>
                          </a:solidFill>
                          <a:effectLst/>
                          <a:latin typeface="AvenirNext LT Pro Bold" panose="020B0804020202020204" pitchFamily="34" charset="0"/>
                          <a:ea typeface="+mn-ea"/>
                          <a:cs typeface="+mn-cs"/>
                          <a:sym typeface="Arial"/>
                        </a:rPr>
                        <a:t> of members</a:t>
                      </a:r>
                    </a:p>
                  </a:txBody>
                  <a:tcPr marL="7749" marR="7749" marT="7749" marB="0" anchor="ctr"/>
                </a:tc>
                <a:extLst>
                  <a:ext uri="{0D108BD9-81ED-4DB2-BD59-A6C34878D82A}">
                    <a16:rowId xmlns:a16="http://schemas.microsoft.com/office/drawing/2014/main" val="1612203475"/>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81</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a:solidFill>
                            <a:srgbClr val="003974"/>
                          </a:solidFill>
                          <a:effectLst/>
                          <a:latin typeface="AvenirNext LT Pro Bold" panose="020B0804020202020204" pitchFamily="34" charset="0"/>
                          <a:ea typeface="+mn-ea"/>
                          <a:cs typeface="+mn-cs"/>
                          <a:sym typeface="Arial"/>
                        </a:rPr>
                        <a:t>% men</a:t>
                      </a:r>
                    </a:p>
                  </a:txBody>
                  <a:tcPr marL="7749" marR="7749" marT="7749" marB="0" anchor="ctr"/>
                </a:tc>
                <a:extLst>
                  <a:ext uri="{0D108BD9-81ED-4DB2-BD59-A6C34878D82A}">
                    <a16:rowId xmlns:a16="http://schemas.microsoft.com/office/drawing/2014/main" val="128922303"/>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19</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a:solidFill>
                            <a:srgbClr val="003974"/>
                          </a:solidFill>
                          <a:effectLst/>
                          <a:latin typeface="AvenirNext LT Pro Bold" panose="020B0804020202020204" pitchFamily="34" charset="0"/>
                          <a:ea typeface="+mn-ea"/>
                          <a:cs typeface="+mn-cs"/>
                          <a:sym typeface="Arial"/>
                        </a:rPr>
                        <a:t>% </a:t>
                      </a:r>
                      <a:r>
                        <a:rPr lang="nl-BE" sz="1400" b="0" i="0" u="none" strike="noStrike" cap="none" dirty="0" err="1">
                          <a:solidFill>
                            <a:srgbClr val="003974"/>
                          </a:solidFill>
                          <a:effectLst/>
                          <a:latin typeface="AvenirNext LT Pro Bold" panose="020B0804020202020204" pitchFamily="34" charset="0"/>
                          <a:ea typeface="+mn-ea"/>
                          <a:cs typeface="+mn-cs"/>
                          <a:sym typeface="Arial"/>
                        </a:rPr>
                        <a:t>women</a:t>
                      </a: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extLst>
                  <a:ext uri="{0D108BD9-81ED-4DB2-BD59-A6C34878D82A}">
                    <a16:rowId xmlns:a16="http://schemas.microsoft.com/office/drawing/2014/main" val="405113331"/>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8</a:t>
                      </a:r>
                    </a:p>
                  </a:txBody>
                  <a:tcPr marL="7749" marR="7749" marT="7749" marB="0" anchor="ctr"/>
                </a:tc>
                <a:tc>
                  <a:txBody>
                    <a:bodyPr/>
                    <a:lstStyle/>
                    <a:p>
                      <a:pPr algn="l" fontAlgn="ctr"/>
                      <a:endParaRPr lang="en-US"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en-US" sz="1400" b="0" i="0" u="none" strike="noStrike" cap="none" dirty="0">
                          <a:solidFill>
                            <a:srgbClr val="003974"/>
                          </a:solidFill>
                          <a:effectLst/>
                          <a:latin typeface="AvenirNext LT Pro Bold" panose="020B0804020202020204" pitchFamily="34" charset="0"/>
                          <a:ea typeface="+mn-ea"/>
                          <a:cs typeface="+mn-cs"/>
                          <a:sym typeface="Arial"/>
                        </a:rPr>
                        <a:t>% drop out of membership since 2004</a:t>
                      </a:r>
                    </a:p>
                  </a:txBody>
                  <a:tcPr marL="7749" marR="7749" marT="7749" marB="0" anchor="ctr"/>
                </a:tc>
                <a:extLst>
                  <a:ext uri="{0D108BD9-81ED-4DB2-BD59-A6C34878D82A}">
                    <a16:rowId xmlns:a16="http://schemas.microsoft.com/office/drawing/2014/main" val="4194559300"/>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23</a:t>
                      </a:r>
                    </a:p>
                  </a:txBody>
                  <a:tcPr marL="7749" marR="7749" marT="7749" marB="0" anchor="ctr"/>
                </a:tc>
                <a:tc>
                  <a:txBody>
                    <a:bodyPr/>
                    <a:lstStyle/>
                    <a:p>
                      <a:pPr algn="l" fontAlgn="ct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nl-BE" sz="1400" b="0" i="0" u="none" strike="noStrike" cap="none" dirty="0">
                          <a:solidFill>
                            <a:srgbClr val="003974"/>
                          </a:solidFill>
                          <a:effectLst/>
                          <a:latin typeface="AvenirNext LT Pro Bold" panose="020B0804020202020204" pitchFamily="34" charset="0"/>
                          <a:ea typeface="+mn-ea"/>
                          <a:cs typeface="+mn-cs"/>
                          <a:sym typeface="Arial"/>
                        </a:rPr>
                        <a:t>% clubs below charter </a:t>
                      </a:r>
                      <a:r>
                        <a:rPr lang="nl-BE" sz="1400" b="0" i="0" u="none" strike="noStrike" cap="none" dirty="0" err="1">
                          <a:solidFill>
                            <a:srgbClr val="003974"/>
                          </a:solidFill>
                          <a:effectLst/>
                          <a:latin typeface="AvenirNext LT Pro Bold" panose="020B0804020202020204" pitchFamily="34" charset="0"/>
                          <a:ea typeface="+mn-ea"/>
                          <a:cs typeface="+mn-cs"/>
                          <a:sym typeface="Arial"/>
                        </a:rPr>
                        <a:t>strenght</a:t>
                      </a:r>
                      <a:endParaRPr lang="nl-BE"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extLst>
                  <a:ext uri="{0D108BD9-81ED-4DB2-BD59-A6C34878D82A}">
                    <a16:rowId xmlns:a16="http://schemas.microsoft.com/office/drawing/2014/main" val="2990405149"/>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30</a:t>
                      </a:r>
                    </a:p>
                  </a:txBody>
                  <a:tcPr marL="7749" marR="7749" marT="7749" marB="0" anchor="ctr"/>
                </a:tc>
                <a:tc>
                  <a:txBody>
                    <a:bodyPr/>
                    <a:lstStyle/>
                    <a:p>
                      <a:pPr algn="l" fontAlgn="ctr"/>
                      <a:endParaRPr lang="en-US"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en-US" sz="1400" b="0" i="0" u="none" strike="noStrike" cap="none" dirty="0">
                          <a:solidFill>
                            <a:srgbClr val="003974"/>
                          </a:solidFill>
                          <a:effectLst/>
                          <a:latin typeface="AvenirNext LT Pro Bold" panose="020B0804020202020204" pitchFamily="34" charset="0"/>
                          <a:ea typeface="+mn-ea"/>
                          <a:cs typeface="+mn-cs"/>
                          <a:sym typeface="Arial"/>
                        </a:rPr>
                        <a:t>new clubs in Europe last year (34 incl. Africa)</a:t>
                      </a:r>
                    </a:p>
                  </a:txBody>
                  <a:tcPr marL="7749" marR="7749" marT="7749" marB="0" anchor="ctr"/>
                </a:tc>
                <a:extLst>
                  <a:ext uri="{0D108BD9-81ED-4DB2-BD59-A6C34878D82A}">
                    <a16:rowId xmlns:a16="http://schemas.microsoft.com/office/drawing/2014/main" val="3236501743"/>
                  </a:ext>
                </a:extLst>
              </a:tr>
              <a:tr h="320656">
                <a:tc>
                  <a:txBody>
                    <a:bodyPr/>
                    <a:lstStyle/>
                    <a:p>
                      <a:pPr algn="r" fontAlgn="ctr"/>
                      <a:r>
                        <a:rPr lang="nl-BE" sz="2000" b="0" i="0" u="none" strike="noStrike" cap="none" dirty="0">
                          <a:solidFill>
                            <a:srgbClr val="B4975A"/>
                          </a:solidFill>
                          <a:effectLst/>
                          <a:latin typeface="AvenirNext LT Pro Bold" panose="020B0804020202020204" pitchFamily="34" charset="0"/>
                          <a:ea typeface="+mn-ea"/>
                          <a:cs typeface="+mn-cs"/>
                          <a:sym typeface="Arial"/>
                        </a:rPr>
                        <a:t>36</a:t>
                      </a:r>
                    </a:p>
                  </a:txBody>
                  <a:tcPr marL="7749" marR="7749" marT="7749" marB="0" anchor="ctr"/>
                </a:tc>
                <a:tc>
                  <a:txBody>
                    <a:bodyPr/>
                    <a:lstStyle/>
                    <a:p>
                      <a:pPr algn="l" fontAlgn="ctr"/>
                      <a:endParaRPr lang="en-US" sz="1400" b="0" i="0" u="none" strike="noStrike" cap="none" dirty="0">
                        <a:solidFill>
                          <a:srgbClr val="003974"/>
                        </a:solidFill>
                        <a:effectLst/>
                        <a:latin typeface="AvenirNext LT Pro Bold" panose="020B0804020202020204" pitchFamily="34" charset="0"/>
                        <a:ea typeface="+mn-ea"/>
                        <a:cs typeface="+mn-cs"/>
                        <a:sym typeface="Arial"/>
                      </a:endParaRPr>
                    </a:p>
                  </a:txBody>
                  <a:tcPr marL="7749" marR="7749" marT="7749" marB="0" anchor="ctr"/>
                </a:tc>
                <a:tc>
                  <a:txBody>
                    <a:bodyPr/>
                    <a:lstStyle/>
                    <a:p>
                      <a:pPr algn="l" fontAlgn="ctr"/>
                      <a:r>
                        <a:rPr lang="en-US" sz="1400" b="0" i="0" u="none" strike="noStrike" cap="none" dirty="0">
                          <a:solidFill>
                            <a:srgbClr val="003974"/>
                          </a:solidFill>
                          <a:effectLst/>
                          <a:latin typeface="AvenirNext LT Pro Bold" panose="020B0804020202020204" pitchFamily="34" charset="0"/>
                          <a:ea typeface="+mn-ea"/>
                          <a:cs typeface="+mn-cs"/>
                          <a:sym typeface="Arial"/>
                        </a:rPr>
                        <a:t>clubs that closed in Europe last year</a:t>
                      </a:r>
                    </a:p>
                  </a:txBody>
                  <a:tcPr marL="7749" marR="7749" marT="7749" marB="0" anchor="ctr"/>
                </a:tc>
                <a:extLst>
                  <a:ext uri="{0D108BD9-81ED-4DB2-BD59-A6C34878D82A}">
                    <a16:rowId xmlns:a16="http://schemas.microsoft.com/office/drawing/2014/main" val="46106057"/>
                  </a:ext>
                </a:extLst>
              </a:tr>
            </a:tbl>
          </a:graphicData>
        </a:graphic>
      </p:graphicFrame>
    </p:spTree>
    <p:extLst>
      <p:ext uri="{BB962C8B-B14F-4D97-AF65-F5344CB8AC3E}">
        <p14:creationId xmlns:p14="http://schemas.microsoft.com/office/powerpoint/2010/main" val="3480353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6558305" y="2866448"/>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93620" y="0"/>
            <a:ext cx="6858000" cy="634603"/>
          </a:xfrm>
        </p:spPr>
        <p:txBody>
          <a:bodyPr/>
          <a:lstStyle/>
          <a:p>
            <a:pPr algn="r"/>
            <a:r>
              <a:rPr lang="nl-BE" dirty="0"/>
              <a:t>Approaches</a:t>
            </a:r>
          </a:p>
        </p:txBody>
      </p:sp>
      <p:sp>
        <p:nvSpPr>
          <p:cNvPr id="5" name="Ovaal 4">
            <a:extLst>
              <a:ext uri="{FF2B5EF4-FFF2-40B4-BE49-F238E27FC236}">
                <a16:creationId xmlns:a16="http://schemas.microsoft.com/office/drawing/2014/main" id="{AA61493E-40FE-437B-86AB-A883BDA24F80}"/>
              </a:ext>
            </a:extLst>
          </p:cNvPr>
          <p:cNvSpPr/>
          <p:nvPr/>
        </p:nvSpPr>
        <p:spPr>
          <a:xfrm rot="5400000">
            <a:off x="3371140" y="-741433"/>
            <a:ext cx="1606425" cy="3383275"/>
          </a:xfrm>
          <a:prstGeom prst="ellipse">
            <a:avLst/>
          </a:prstGeom>
          <a:gradFill>
            <a:gsLst>
              <a:gs pos="0">
                <a:srgbClr val="00397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6" name="Ovaal 5">
            <a:extLst>
              <a:ext uri="{FF2B5EF4-FFF2-40B4-BE49-F238E27FC236}">
                <a16:creationId xmlns:a16="http://schemas.microsoft.com/office/drawing/2014/main" id="{A3EA406E-8DB6-47DA-B117-8246AE2BE74E}"/>
              </a:ext>
            </a:extLst>
          </p:cNvPr>
          <p:cNvSpPr/>
          <p:nvPr/>
        </p:nvSpPr>
        <p:spPr>
          <a:xfrm>
            <a:off x="6509040" y="1047748"/>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7" name="Ovaal 6">
            <a:extLst>
              <a:ext uri="{FF2B5EF4-FFF2-40B4-BE49-F238E27FC236}">
                <a16:creationId xmlns:a16="http://schemas.microsoft.com/office/drawing/2014/main" id="{D7C7913A-49E0-4B79-9185-EA41A039AC9E}"/>
              </a:ext>
            </a:extLst>
          </p:cNvPr>
          <p:cNvSpPr/>
          <p:nvPr/>
        </p:nvSpPr>
        <p:spPr>
          <a:xfrm>
            <a:off x="2585840" y="506795"/>
            <a:ext cx="957336" cy="93835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9" name="Ovaal 8">
            <a:extLst>
              <a:ext uri="{FF2B5EF4-FFF2-40B4-BE49-F238E27FC236}">
                <a16:creationId xmlns:a16="http://schemas.microsoft.com/office/drawing/2014/main" id="{6A984FA7-9042-45F3-9E2B-F6AFBCFBCC9D}"/>
              </a:ext>
            </a:extLst>
          </p:cNvPr>
          <p:cNvSpPr/>
          <p:nvPr/>
        </p:nvSpPr>
        <p:spPr>
          <a:xfrm>
            <a:off x="4765284" y="498297"/>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1" name="Tekstvak 10">
            <a:extLst>
              <a:ext uri="{FF2B5EF4-FFF2-40B4-BE49-F238E27FC236}">
                <a16:creationId xmlns:a16="http://schemas.microsoft.com/office/drawing/2014/main" id="{E317164A-9371-4DD6-ACEC-E5C2A8C1E533}"/>
              </a:ext>
            </a:extLst>
          </p:cNvPr>
          <p:cNvSpPr txBox="1"/>
          <p:nvPr/>
        </p:nvSpPr>
        <p:spPr>
          <a:xfrm>
            <a:off x="4960608" y="670790"/>
            <a:ext cx="1359478" cy="523220"/>
          </a:xfrm>
          <a:prstGeom prst="rect">
            <a:avLst/>
          </a:prstGeom>
          <a:noFill/>
        </p:spPr>
        <p:txBody>
          <a:bodyPr wrap="square" rtlCol="0">
            <a:spAutoFit/>
          </a:bodyPr>
          <a:lstStyle/>
          <a:p>
            <a:r>
              <a:rPr lang="nl-BE" dirty="0">
                <a:solidFill>
                  <a:schemeClr val="bg1"/>
                </a:solidFill>
                <a:latin typeface="Garamond" panose="02020404030301010803" pitchFamily="18" charset="0"/>
              </a:rPr>
              <a:t>Food </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trucks</a:t>
            </a:r>
          </a:p>
        </p:txBody>
      </p:sp>
      <p:sp>
        <p:nvSpPr>
          <p:cNvPr id="13" name="Tekstvak 12">
            <a:extLst>
              <a:ext uri="{FF2B5EF4-FFF2-40B4-BE49-F238E27FC236}">
                <a16:creationId xmlns:a16="http://schemas.microsoft.com/office/drawing/2014/main" id="{14A969DE-037B-4C66-8193-9F7FD5B9878F}"/>
              </a:ext>
            </a:extLst>
          </p:cNvPr>
          <p:cNvSpPr txBox="1"/>
          <p:nvPr/>
        </p:nvSpPr>
        <p:spPr>
          <a:xfrm>
            <a:off x="2293620" y="689760"/>
            <a:ext cx="1359478" cy="523220"/>
          </a:xfrm>
          <a:prstGeom prst="rect">
            <a:avLst/>
          </a:prstGeom>
          <a:noFill/>
        </p:spPr>
        <p:txBody>
          <a:bodyPr wrap="square" rtlCol="0">
            <a:spAutoFit/>
          </a:bodyPr>
          <a:lstStyle/>
          <a:p>
            <a:pPr algn="ctr"/>
            <a:r>
              <a:rPr lang="nl-BE" dirty="0">
                <a:solidFill>
                  <a:schemeClr val="bg2"/>
                </a:solidFill>
                <a:latin typeface="Garamond" panose="02020404030301010803" pitchFamily="18" charset="0"/>
              </a:rPr>
              <a:t>Classic</a:t>
            </a:r>
            <a:br>
              <a:rPr lang="nl-BE" dirty="0">
                <a:solidFill>
                  <a:schemeClr val="bg2"/>
                </a:solidFill>
                <a:latin typeface="Garamond" panose="02020404030301010803" pitchFamily="18" charset="0"/>
              </a:rPr>
            </a:br>
            <a:r>
              <a:rPr lang="nl-BE" dirty="0" err="1">
                <a:solidFill>
                  <a:schemeClr val="bg2"/>
                </a:solidFill>
                <a:latin typeface="Garamond" panose="02020404030301010803" pitchFamily="18" charset="0"/>
              </a:rPr>
              <a:t>resto’s</a:t>
            </a:r>
            <a:endParaRPr lang="nl-BE" dirty="0">
              <a:solidFill>
                <a:schemeClr val="bg2"/>
              </a:solidFill>
              <a:latin typeface="Garamond" panose="02020404030301010803" pitchFamily="18" charset="0"/>
            </a:endParaRPr>
          </a:p>
        </p:txBody>
      </p:sp>
      <p:sp>
        <p:nvSpPr>
          <p:cNvPr id="15" name="Ovaal 14">
            <a:extLst>
              <a:ext uri="{FF2B5EF4-FFF2-40B4-BE49-F238E27FC236}">
                <a16:creationId xmlns:a16="http://schemas.microsoft.com/office/drawing/2014/main" id="{0CCACE9E-6DFA-4E05-84F1-F4847E7C3BC7}"/>
              </a:ext>
            </a:extLst>
          </p:cNvPr>
          <p:cNvSpPr/>
          <p:nvPr/>
        </p:nvSpPr>
        <p:spPr>
          <a:xfrm rot="5400000">
            <a:off x="3363520" y="2553992"/>
            <a:ext cx="1606425" cy="3383275"/>
          </a:xfrm>
          <a:prstGeom prst="ellipse">
            <a:avLst/>
          </a:prstGeom>
          <a:gradFill>
            <a:gsLst>
              <a:gs pos="0">
                <a:srgbClr val="00397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6" name="Ovaal 15">
            <a:extLst>
              <a:ext uri="{FF2B5EF4-FFF2-40B4-BE49-F238E27FC236}">
                <a16:creationId xmlns:a16="http://schemas.microsoft.com/office/drawing/2014/main" id="{69D765E7-9E23-4DD7-9F68-CF06D123B52E}"/>
              </a:ext>
            </a:extLst>
          </p:cNvPr>
          <p:cNvSpPr/>
          <p:nvPr/>
        </p:nvSpPr>
        <p:spPr>
          <a:xfrm>
            <a:off x="2585840" y="3794357"/>
            <a:ext cx="957336" cy="93835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7" name="Ovaal 16">
            <a:extLst>
              <a:ext uri="{FF2B5EF4-FFF2-40B4-BE49-F238E27FC236}">
                <a16:creationId xmlns:a16="http://schemas.microsoft.com/office/drawing/2014/main" id="{214FE676-5B62-412E-BE42-ECE52E7EE3D3}"/>
              </a:ext>
            </a:extLst>
          </p:cNvPr>
          <p:cNvSpPr/>
          <p:nvPr/>
        </p:nvSpPr>
        <p:spPr>
          <a:xfrm>
            <a:off x="4765284" y="3775288"/>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8" name="Ovaal 17">
            <a:extLst>
              <a:ext uri="{FF2B5EF4-FFF2-40B4-BE49-F238E27FC236}">
                <a16:creationId xmlns:a16="http://schemas.microsoft.com/office/drawing/2014/main" id="{DD687B16-F83F-4D08-9DEA-673A0A2B2C8E}"/>
              </a:ext>
            </a:extLst>
          </p:cNvPr>
          <p:cNvSpPr/>
          <p:nvPr/>
        </p:nvSpPr>
        <p:spPr>
          <a:xfrm rot="5400000">
            <a:off x="3363520" y="920149"/>
            <a:ext cx="1606425" cy="3383275"/>
          </a:xfrm>
          <a:prstGeom prst="ellipse">
            <a:avLst/>
          </a:prstGeom>
          <a:gradFill>
            <a:gsLst>
              <a:gs pos="0">
                <a:srgbClr val="00397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9" name="Ovaal 18">
            <a:extLst>
              <a:ext uri="{FF2B5EF4-FFF2-40B4-BE49-F238E27FC236}">
                <a16:creationId xmlns:a16="http://schemas.microsoft.com/office/drawing/2014/main" id="{533946D2-A8B5-4507-8E19-A62E70AE4CB9}"/>
              </a:ext>
            </a:extLst>
          </p:cNvPr>
          <p:cNvSpPr/>
          <p:nvPr/>
        </p:nvSpPr>
        <p:spPr>
          <a:xfrm>
            <a:off x="2585840" y="2160514"/>
            <a:ext cx="957336" cy="93835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0" name="Ovaal 19">
            <a:extLst>
              <a:ext uri="{FF2B5EF4-FFF2-40B4-BE49-F238E27FC236}">
                <a16:creationId xmlns:a16="http://schemas.microsoft.com/office/drawing/2014/main" id="{C11596B6-E2BB-4F08-9693-D3767FDFC4A5}"/>
              </a:ext>
            </a:extLst>
          </p:cNvPr>
          <p:cNvSpPr/>
          <p:nvPr/>
        </p:nvSpPr>
        <p:spPr>
          <a:xfrm>
            <a:off x="4765284" y="2141445"/>
            <a:ext cx="957336" cy="938353"/>
          </a:xfrm>
          <a:prstGeom prst="ellipse">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1" name="Tekstvak 20">
            <a:extLst>
              <a:ext uri="{FF2B5EF4-FFF2-40B4-BE49-F238E27FC236}">
                <a16:creationId xmlns:a16="http://schemas.microsoft.com/office/drawing/2014/main" id="{7FE5F20E-A0D5-4A93-981D-3AF0F3F49F04}"/>
              </a:ext>
            </a:extLst>
          </p:cNvPr>
          <p:cNvSpPr txBox="1"/>
          <p:nvPr/>
        </p:nvSpPr>
        <p:spPr>
          <a:xfrm>
            <a:off x="2320434" y="2376961"/>
            <a:ext cx="1359478" cy="523220"/>
          </a:xfrm>
          <a:prstGeom prst="rect">
            <a:avLst/>
          </a:prstGeom>
          <a:noFill/>
        </p:spPr>
        <p:txBody>
          <a:bodyPr wrap="square" rtlCol="0">
            <a:spAutoFit/>
          </a:bodyPr>
          <a:lstStyle/>
          <a:p>
            <a:pPr algn="ctr"/>
            <a:r>
              <a:rPr lang="nl-BE" dirty="0">
                <a:solidFill>
                  <a:schemeClr val="bg2"/>
                </a:solidFill>
                <a:latin typeface="Garamond" panose="02020404030301010803" pitchFamily="18" charset="0"/>
              </a:rPr>
              <a:t>Gin-tonic</a:t>
            </a:r>
            <a:br>
              <a:rPr lang="nl-BE" dirty="0">
                <a:solidFill>
                  <a:schemeClr val="bg2"/>
                </a:solidFill>
                <a:latin typeface="Garamond" panose="02020404030301010803" pitchFamily="18" charset="0"/>
              </a:rPr>
            </a:br>
            <a:r>
              <a:rPr lang="nl-BE" dirty="0">
                <a:solidFill>
                  <a:schemeClr val="bg2"/>
                </a:solidFill>
                <a:latin typeface="Garamond" panose="02020404030301010803" pitchFamily="18" charset="0"/>
              </a:rPr>
              <a:t>bars</a:t>
            </a:r>
          </a:p>
        </p:txBody>
      </p:sp>
      <p:sp>
        <p:nvSpPr>
          <p:cNvPr id="22" name="Tekstvak 21">
            <a:extLst>
              <a:ext uri="{FF2B5EF4-FFF2-40B4-BE49-F238E27FC236}">
                <a16:creationId xmlns:a16="http://schemas.microsoft.com/office/drawing/2014/main" id="{6E694E21-86C9-4021-99EE-5D906CDCC062}"/>
              </a:ext>
            </a:extLst>
          </p:cNvPr>
          <p:cNvSpPr txBox="1"/>
          <p:nvPr/>
        </p:nvSpPr>
        <p:spPr>
          <a:xfrm>
            <a:off x="2384769" y="3898041"/>
            <a:ext cx="1359478" cy="738664"/>
          </a:xfrm>
          <a:prstGeom prst="rect">
            <a:avLst/>
          </a:prstGeom>
          <a:noFill/>
        </p:spPr>
        <p:txBody>
          <a:bodyPr wrap="square" rtlCol="0">
            <a:spAutoFit/>
          </a:bodyPr>
          <a:lstStyle/>
          <a:p>
            <a:pPr algn="ctr"/>
            <a:r>
              <a:rPr lang="nl-BE" dirty="0" err="1">
                <a:solidFill>
                  <a:schemeClr val="bg2"/>
                </a:solidFill>
                <a:latin typeface="Garamond" panose="02020404030301010803" pitchFamily="18" charset="0"/>
              </a:rPr>
              <a:t>Individual</a:t>
            </a:r>
            <a:br>
              <a:rPr lang="nl-BE" dirty="0">
                <a:solidFill>
                  <a:schemeClr val="bg2"/>
                </a:solidFill>
                <a:latin typeface="Garamond" panose="02020404030301010803" pitchFamily="18" charset="0"/>
              </a:rPr>
            </a:br>
            <a:r>
              <a:rPr lang="nl-BE" dirty="0">
                <a:solidFill>
                  <a:schemeClr val="bg2"/>
                </a:solidFill>
                <a:latin typeface="Garamond" panose="02020404030301010803" pitchFamily="18" charset="0"/>
              </a:rPr>
              <a:t>(</a:t>
            </a:r>
            <a:r>
              <a:rPr lang="nl-BE" dirty="0" err="1">
                <a:solidFill>
                  <a:schemeClr val="bg2"/>
                </a:solidFill>
                <a:latin typeface="Garamond" panose="02020404030301010803" pitchFamily="18" charset="0"/>
              </a:rPr>
              <a:t>seperate</a:t>
            </a:r>
            <a:r>
              <a:rPr lang="nl-BE" dirty="0">
                <a:solidFill>
                  <a:schemeClr val="bg2"/>
                </a:solidFill>
                <a:latin typeface="Garamond" panose="02020404030301010803" pitchFamily="18" charset="0"/>
              </a:rPr>
              <a:t>)</a:t>
            </a:r>
            <a:br>
              <a:rPr lang="nl-BE" dirty="0">
                <a:solidFill>
                  <a:schemeClr val="bg2"/>
                </a:solidFill>
                <a:latin typeface="Garamond" panose="02020404030301010803" pitchFamily="18" charset="0"/>
              </a:rPr>
            </a:br>
            <a:r>
              <a:rPr lang="nl-BE" dirty="0">
                <a:solidFill>
                  <a:schemeClr val="bg2"/>
                </a:solidFill>
                <a:latin typeface="Garamond" panose="02020404030301010803" pitchFamily="18" charset="0"/>
              </a:rPr>
              <a:t>actions</a:t>
            </a:r>
          </a:p>
        </p:txBody>
      </p:sp>
      <p:sp>
        <p:nvSpPr>
          <p:cNvPr id="23" name="Tekstvak 22">
            <a:extLst>
              <a:ext uri="{FF2B5EF4-FFF2-40B4-BE49-F238E27FC236}">
                <a16:creationId xmlns:a16="http://schemas.microsoft.com/office/drawing/2014/main" id="{322733E9-94BC-4209-9C61-1A1069741A8F}"/>
              </a:ext>
            </a:extLst>
          </p:cNvPr>
          <p:cNvSpPr txBox="1"/>
          <p:nvPr/>
        </p:nvSpPr>
        <p:spPr>
          <a:xfrm>
            <a:off x="4960607" y="2371847"/>
            <a:ext cx="1359478" cy="523220"/>
          </a:xfrm>
          <a:prstGeom prst="rect">
            <a:avLst/>
          </a:prstGeom>
          <a:noFill/>
        </p:spPr>
        <p:txBody>
          <a:bodyPr wrap="square" rtlCol="0">
            <a:spAutoFit/>
          </a:bodyPr>
          <a:lstStyle/>
          <a:p>
            <a:r>
              <a:rPr lang="nl-BE" dirty="0">
                <a:solidFill>
                  <a:schemeClr val="bg1"/>
                </a:solidFill>
                <a:latin typeface="Garamond" panose="02020404030301010803" pitchFamily="18" charset="0"/>
              </a:rPr>
              <a:t>Wine</a:t>
            </a:r>
            <a:br>
              <a:rPr lang="nl-BE" dirty="0">
                <a:solidFill>
                  <a:schemeClr val="bg1"/>
                </a:solidFill>
                <a:latin typeface="Garamond" panose="02020404030301010803" pitchFamily="18" charset="0"/>
              </a:rPr>
            </a:br>
            <a:r>
              <a:rPr lang="nl-BE" dirty="0" err="1">
                <a:solidFill>
                  <a:schemeClr val="bg1"/>
                </a:solidFill>
                <a:latin typeface="Garamond" panose="02020404030301010803" pitchFamily="18" charset="0"/>
              </a:rPr>
              <a:t>tastings</a:t>
            </a:r>
            <a:endParaRPr lang="nl-BE" dirty="0">
              <a:solidFill>
                <a:schemeClr val="bg1"/>
              </a:solidFill>
              <a:latin typeface="Garamond" panose="02020404030301010803" pitchFamily="18" charset="0"/>
            </a:endParaRPr>
          </a:p>
        </p:txBody>
      </p:sp>
      <p:sp>
        <p:nvSpPr>
          <p:cNvPr id="24" name="Tekstvak 23">
            <a:extLst>
              <a:ext uri="{FF2B5EF4-FFF2-40B4-BE49-F238E27FC236}">
                <a16:creationId xmlns:a16="http://schemas.microsoft.com/office/drawing/2014/main" id="{04B311BF-EF3F-4109-991F-D47B85E35EBD}"/>
              </a:ext>
            </a:extLst>
          </p:cNvPr>
          <p:cNvSpPr txBox="1"/>
          <p:nvPr/>
        </p:nvSpPr>
        <p:spPr>
          <a:xfrm>
            <a:off x="4818629" y="3875762"/>
            <a:ext cx="1359478" cy="769441"/>
          </a:xfrm>
          <a:prstGeom prst="rect">
            <a:avLst/>
          </a:prstGeom>
          <a:noFill/>
        </p:spPr>
        <p:txBody>
          <a:bodyPr wrap="square" rtlCol="0">
            <a:spAutoFit/>
          </a:bodyPr>
          <a:lstStyle/>
          <a:p>
            <a:r>
              <a:rPr lang="nl-BE" dirty="0">
                <a:solidFill>
                  <a:schemeClr val="bg1"/>
                </a:solidFill>
                <a:latin typeface="Garamond" panose="02020404030301010803" pitchFamily="18" charset="0"/>
              </a:rPr>
              <a:t>Mass</a:t>
            </a:r>
            <a:br>
              <a:rPr lang="nl-BE" dirty="0">
                <a:solidFill>
                  <a:schemeClr val="bg1"/>
                </a:solidFill>
                <a:latin typeface="Garamond" panose="02020404030301010803" pitchFamily="18" charset="0"/>
              </a:rPr>
            </a:br>
            <a:r>
              <a:rPr lang="nl-BE" dirty="0">
                <a:solidFill>
                  <a:schemeClr val="bg1"/>
                </a:solidFill>
                <a:latin typeface="Garamond" panose="02020404030301010803" pitchFamily="18" charset="0"/>
              </a:rPr>
              <a:t>fundraising</a:t>
            </a:r>
            <a:br>
              <a:rPr lang="nl-BE" dirty="0">
                <a:solidFill>
                  <a:schemeClr val="bg1"/>
                </a:solidFill>
                <a:latin typeface="Garamond" panose="02020404030301010803" pitchFamily="18" charset="0"/>
              </a:rPr>
            </a:br>
            <a:r>
              <a:rPr lang="nl-BE" sz="800" dirty="0">
                <a:solidFill>
                  <a:schemeClr val="bg1"/>
                </a:solidFill>
                <a:latin typeface="Garamond" panose="02020404030301010803" pitchFamily="18" charset="0"/>
              </a:rPr>
              <a:t>(e.g. </a:t>
            </a:r>
            <a:r>
              <a:rPr lang="nl-BE" sz="800" dirty="0" err="1">
                <a:solidFill>
                  <a:schemeClr val="bg1"/>
                </a:solidFill>
                <a:latin typeface="Garamond" panose="02020404030301010803" pitchFamily="18" charset="0"/>
              </a:rPr>
              <a:t>warmest</a:t>
            </a:r>
            <a:r>
              <a:rPr lang="nl-BE" sz="800" dirty="0">
                <a:solidFill>
                  <a:schemeClr val="bg1"/>
                </a:solidFill>
                <a:latin typeface="Garamond" panose="02020404030301010803" pitchFamily="18" charset="0"/>
              </a:rPr>
              <a:t> </a:t>
            </a:r>
            <a:br>
              <a:rPr lang="nl-BE" sz="800" dirty="0">
                <a:solidFill>
                  <a:schemeClr val="bg1"/>
                </a:solidFill>
                <a:latin typeface="Garamond" panose="02020404030301010803" pitchFamily="18" charset="0"/>
              </a:rPr>
            </a:br>
            <a:r>
              <a:rPr lang="nl-BE" sz="800" dirty="0">
                <a:solidFill>
                  <a:schemeClr val="bg1"/>
                </a:solidFill>
                <a:latin typeface="Garamond" panose="02020404030301010803" pitchFamily="18" charset="0"/>
              </a:rPr>
              <a:t>week)</a:t>
            </a:r>
            <a:endParaRPr lang="nl-BE"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119157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Tijdelijke aanduiding voor inhoud 4" descr="Afbeelding met lucht, buiten, gebouw, grond&#10;&#10;Beschrijving is gegenereerd met zeer hoge betrouwbaarheid">
            <a:extLst>
              <a:ext uri="{FF2B5EF4-FFF2-40B4-BE49-F238E27FC236}">
                <a16:creationId xmlns:a16="http://schemas.microsoft.com/office/drawing/2014/main" id="{8F6CAC27-A999-4FA2-82A8-2278C0416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0" y="-959797"/>
            <a:ext cx="9417459" cy="7063094"/>
          </a:xfrm>
          <a:prstGeom prst="rect">
            <a:avLst/>
          </a:prstGeom>
          <a:noFill/>
          <a:ln>
            <a:noFill/>
          </a:ln>
        </p:spPr>
      </p:pic>
    </p:spTree>
    <p:extLst>
      <p:ext uri="{BB962C8B-B14F-4D97-AF65-F5344CB8AC3E}">
        <p14:creationId xmlns:p14="http://schemas.microsoft.com/office/powerpoint/2010/main" val="150110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Tijdelijke aanduiding voor inhoud 4" descr="Afbeelding met binnen, vloer&#10;&#10;Beschrijving is gegenereerd met hoge betrouwbaarheid">
            <a:extLst>
              <a:ext uri="{FF2B5EF4-FFF2-40B4-BE49-F238E27FC236}">
                <a16:creationId xmlns:a16="http://schemas.microsoft.com/office/drawing/2014/main" id="{C07868E2-6BC4-4EF2-91B4-575E0400D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19250"/>
            <a:ext cx="9372600" cy="7029450"/>
          </a:xfrm>
          <a:prstGeom prst="rect">
            <a:avLst/>
          </a:prstGeom>
          <a:noFill/>
          <a:ln>
            <a:noFill/>
          </a:ln>
        </p:spPr>
      </p:pic>
    </p:spTree>
    <p:extLst>
      <p:ext uri="{BB962C8B-B14F-4D97-AF65-F5344CB8AC3E}">
        <p14:creationId xmlns:p14="http://schemas.microsoft.com/office/powerpoint/2010/main" val="51471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Tijdelijke aanduiding voor inhoud 4">
            <a:extLst>
              <a:ext uri="{FF2B5EF4-FFF2-40B4-BE49-F238E27FC236}">
                <a16:creationId xmlns:a16="http://schemas.microsoft.com/office/drawing/2014/main" id="{D16747CD-6823-44A3-802B-4B296FF4F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8" y="-628650"/>
            <a:ext cx="9151856" cy="6863892"/>
          </a:xfrm>
          <a:prstGeom prst="rect">
            <a:avLst/>
          </a:prstGeom>
          <a:noFill/>
          <a:ln>
            <a:noFill/>
          </a:ln>
        </p:spPr>
      </p:pic>
    </p:spTree>
    <p:extLst>
      <p:ext uri="{BB962C8B-B14F-4D97-AF65-F5344CB8AC3E}">
        <p14:creationId xmlns:p14="http://schemas.microsoft.com/office/powerpoint/2010/main" val="53551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124247B-A8FD-4922-A898-81C81E6D5843}"/>
              </a:ext>
            </a:extLst>
          </p:cNvPr>
          <p:cNvPicPr>
            <a:picLocks noChangeAspect="1"/>
          </p:cNvPicPr>
          <p:nvPr/>
        </p:nvPicPr>
        <p:blipFill>
          <a:blip r:embed="rId3"/>
          <a:stretch>
            <a:fillRect/>
          </a:stretch>
        </p:blipFill>
        <p:spPr>
          <a:xfrm>
            <a:off x="0" y="-489348"/>
            <a:ext cx="9258300" cy="6943725"/>
          </a:xfrm>
          <a:prstGeom prst="rect">
            <a:avLst/>
          </a:prstGeom>
        </p:spPr>
      </p:pic>
    </p:spTree>
    <p:extLst>
      <p:ext uri="{BB962C8B-B14F-4D97-AF65-F5344CB8AC3E}">
        <p14:creationId xmlns:p14="http://schemas.microsoft.com/office/powerpoint/2010/main" val="670502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F69D173A-D55D-4BE4-A76A-4A9F399723F0}"/>
              </a:ext>
            </a:extLst>
          </p:cNvPr>
          <p:cNvPicPr>
            <a:picLocks noChangeAspect="1"/>
          </p:cNvPicPr>
          <p:nvPr/>
        </p:nvPicPr>
        <p:blipFill>
          <a:blip r:embed="rId3"/>
          <a:stretch>
            <a:fillRect/>
          </a:stretch>
        </p:blipFill>
        <p:spPr>
          <a:xfrm>
            <a:off x="0" y="-1466850"/>
            <a:ext cx="9220200" cy="6915150"/>
          </a:xfrm>
          <a:prstGeom prst="rect">
            <a:avLst/>
          </a:prstGeom>
        </p:spPr>
      </p:pic>
    </p:spTree>
    <p:extLst>
      <p:ext uri="{BB962C8B-B14F-4D97-AF65-F5344CB8AC3E}">
        <p14:creationId xmlns:p14="http://schemas.microsoft.com/office/powerpoint/2010/main" val="688871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3741A0B2-C256-4BF4-A6A8-A1B818801CC8}"/>
              </a:ext>
            </a:extLst>
          </p:cNvPr>
          <p:cNvPicPr>
            <a:picLocks noChangeAspect="1"/>
          </p:cNvPicPr>
          <p:nvPr/>
        </p:nvPicPr>
        <p:blipFill>
          <a:blip r:embed="rId3"/>
          <a:stretch>
            <a:fillRect/>
          </a:stretch>
        </p:blipFill>
        <p:spPr>
          <a:xfrm>
            <a:off x="0" y="-1733550"/>
            <a:ext cx="9448800" cy="7086600"/>
          </a:xfrm>
          <a:prstGeom prst="rect">
            <a:avLst/>
          </a:prstGeom>
        </p:spPr>
      </p:pic>
    </p:spTree>
    <p:extLst>
      <p:ext uri="{BB962C8B-B14F-4D97-AF65-F5344CB8AC3E}">
        <p14:creationId xmlns:p14="http://schemas.microsoft.com/office/powerpoint/2010/main" val="2374334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10B3-560A-44A7-A2BB-87F45520BF73}"/>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36A7CE8-030C-43C2-839E-9B86327E9C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8CC90E7E-21D1-4D43-8117-9B6B3B032F42}"/>
              </a:ext>
            </a:extLst>
          </p:cNvPr>
          <p:cNvSpPr/>
          <p:nvPr/>
        </p:nvSpPr>
        <p:spPr>
          <a:xfrm>
            <a:off x="0" y="-95250"/>
            <a:ext cx="9220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F29D40D0-6DE0-4D3E-B961-5097FE0E3152}"/>
              </a:ext>
            </a:extLst>
          </p:cNvPr>
          <p:cNvPicPr>
            <a:picLocks noChangeAspect="1"/>
          </p:cNvPicPr>
          <p:nvPr/>
        </p:nvPicPr>
        <p:blipFill>
          <a:blip r:embed="rId3"/>
          <a:stretch>
            <a:fillRect/>
          </a:stretch>
        </p:blipFill>
        <p:spPr>
          <a:xfrm>
            <a:off x="0" y="-704850"/>
            <a:ext cx="9258300" cy="6943725"/>
          </a:xfrm>
          <a:prstGeom prst="rect">
            <a:avLst/>
          </a:prstGeom>
        </p:spPr>
      </p:pic>
    </p:spTree>
    <p:extLst>
      <p:ext uri="{BB962C8B-B14F-4D97-AF65-F5344CB8AC3E}">
        <p14:creationId xmlns:p14="http://schemas.microsoft.com/office/powerpoint/2010/main" val="2932614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0FCD6C20-6036-4BB2-A2A0-04BB6E5CF9AB}"/>
              </a:ext>
            </a:extLst>
          </p:cNvPr>
          <p:cNvSpPr/>
          <p:nvPr/>
        </p:nvSpPr>
        <p:spPr>
          <a:xfrm rot="16200000">
            <a:off x="1714500" y="1162050"/>
            <a:ext cx="4953001" cy="274319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93620" y="0"/>
            <a:ext cx="6858000" cy="634603"/>
          </a:xfrm>
        </p:spPr>
        <p:txBody>
          <a:bodyPr/>
          <a:lstStyle/>
          <a:p>
            <a:pPr algn="r"/>
            <a:r>
              <a:rPr lang="nl-BE" dirty="0"/>
              <a:t>Approaches</a:t>
            </a:r>
          </a:p>
        </p:txBody>
      </p:sp>
      <p:sp>
        <p:nvSpPr>
          <p:cNvPr id="6" name="Ovaal 5">
            <a:extLst>
              <a:ext uri="{FF2B5EF4-FFF2-40B4-BE49-F238E27FC236}">
                <a16:creationId xmlns:a16="http://schemas.microsoft.com/office/drawing/2014/main" id="{A3EA406E-8DB6-47DA-B117-8246AE2BE74E}"/>
              </a:ext>
            </a:extLst>
          </p:cNvPr>
          <p:cNvSpPr/>
          <p:nvPr/>
        </p:nvSpPr>
        <p:spPr>
          <a:xfrm>
            <a:off x="3551439" y="357402"/>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10" name="Tekstvak 9">
            <a:extLst>
              <a:ext uri="{FF2B5EF4-FFF2-40B4-BE49-F238E27FC236}">
                <a16:creationId xmlns:a16="http://schemas.microsoft.com/office/drawing/2014/main" id="{B1B9999B-F9C2-4DE3-BFB1-08EFDF285749}"/>
              </a:ext>
            </a:extLst>
          </p:cNvPr>
          <p:cNvSpPr txBox="1"/>
          <p:nvPr/>
        </p:nvSpPr>
        <p:spPr>
          <a:xfrm>
            <a:off x="3532785" y="492830"/>
            <a:ext cx="1359478" cy="1169551"/>
          </a:xfrm>
          <a:prstGeom prst="rect">
            <a:avLst/>
          </a:prstGeom>
          <a:noFill/>
        </p:spPr>
        <p:txBody>
          <a:bodyPr wrap="square" rtlCol="0">
            <a:spAutoFit/>
          </a:bodyPr>
          <a:lstStyle/>
          <a:p>
            <a:pPr algn="ctr"/>
            <a:r>
              <a:rPr lang="nl-BE" dirty="0" err="1">
                <a:latin typeface="Garamond" panose="02020404030301010803" pitchFamily="18" charset="0"/>
              </a:rPr>
              <a:t>Only</a:t>
            </a:r>
            <a:r>
              <a:rPr lang="nl-BE" dirty="0">
                <a:latin typeface="Garamond" panose="02020404030301010803" pitchFamily="18" charset="0"/>
              </a:rPr>
              <a:t> </a:t>
            </a:r>
            <a:br>
              <a:rPr lang="nl-BE" dirty="0">
                <a:latin typeface="Garamond" panose="02020404030301010803" pitchFamily="18" charset="0"/>
              </a:rPr>
            </a:br>
            <a:r>
              <a:rPr lang="nl-BE" dirty="0" err="1">
                <a:latin typeface="Garamond" panose="02020404030301010803" pitchFamily="18" charset="0"/>
              </a:rPr>
              <a:t>nominated</a:t>
            </a:r>
            <a:r>
              <a:rPr lang="nl-BE" dirty="0">
                <a:latin typeface="Garamond" panose="02020404030301010803" pitchFamily="18" charset="0"/>
              </a:rPr>
              <a:t> /</a:t>
            </a:r>
            <a:br>
              <a:rPr lang="nl-BE" dirty="0">
                <a:latin typeface="Garamond" panose="02020404030301010803" pitchFamily="18" charset="0"/>
              </a:rPr>
            </a:br>
            <a:r>
              <a:rPr lang="nl-BE" dirty="0" err="1">
                <a:latin typeface="Garamond" panose="02020404030301010803" pitchFamily="18" charset="0"/>
              </a:rPr>
              <a:t>recommended</a:t>
            </a:r>
            <a:br>
              <a:rPr lang="nl-BE" dirty="0">
                <a:latin typeface="Garamond" panose="02020404030301010803" pitchFamily="18" charset="0"/>
              </a:rPr>
            </a:br>
            <a:r>
              <a:rPr lang="nl-BE" dirty="0" err="1">
                <a:latin typeface="Garamond" panose="02020404030301010803" pitchFamily="18" charset="0"/>
              </a:rPr>
              <a:t>friends</a:t>
            </a:r>
            <a:r>
              <a:rPr lang="nl-BE" dirty="0">
                <a:latin typeface="Garamond" panose="02020404030301010803" pitchFamily="18" charset="0"/>
              </a:rPr>
              <a:t> of</a:t>
            </a:r>
            <a:br>
              <a:rPr lang="nl-BE" dirty="0">
                <a:latin typeface="Garamond" panose="02020404030301010803" pitchFamily="18" charset="0"/>
              </a:rPr>
            </a:br>
            <a:r>
              <a:rPr lang="nl-BE" dirty="0" err="1">
                <a:latin typeface="Garamond" panose="02020404030301010803" pitchFamily="18" charset="0"/>
              </a:rPr>
              <a:t>friends</a:t>
            </a:r>
            <a:endParaRPr lang="nl-BE" dirty="0">
              <a:latin typeface="Garamond" panose="02020404030301010803" pitchFamily="18" charset="0"/>
            </a:endParaRPr>
          </a:p>
        </p:txBody>
      </p:sp>
      <p:sp>
        <p:nvSpPr>
          <p:cNvPr id="25" name="Tekstvak 24">
            <a:extLst>
              <a:ext uri="{FF2B5EF4-FFF2-40B4-BE49-F238E27FC236}">
                <a16:creationId xmlns:a16="http://schemas.microsoft.com/office/drawing/2014/main" id="{CCC31CE4-BB1F-4795-9012-3D76968DAE6C}"/>
              </a:ext>
            </a:extLst>
          </p:cNvPr>
          <p:cNvSpPr txBox="1"/>
          <p:nvPr/>
        </p:nvSpPr>
        <p:spPr>
          <a:xfrm>
            <a:off x="3487975" y="3787634"/>
            <a:ext cx="1359478" cy="738664"/>
          </a:xfrm>
          <a:prstGeom prst="rect">
            <a:avLst/>
          </a:prstGeom>
          <a:noFill/>
        </p:spPr>
        <p:txBody>
          <a:bodyPr wrap="square" rtlCol="0">
            <a:spAutoFit/>
          </a:bodyPr>
          <a:lstStyle/>
          <a:p>
            <a:pPr algn="ctr"/>
            <a:r>
              <a:rPr lang="nl-BE" dirty="0">
                <a:latin typeface="Garamond" panose="02020404030301010803" pitchFamily="18" charset="0"/>
              </a:rPr>
              <a:t>Active </a:t>
            </a:r>
            <a:br>
              <a:rPr lang="nl-BE" dirty="0">
                <a:latin typeface="Garamond" panose="02020404030301010803" pitchFamily="18" charset="0"/>
              </a:rPr>
            </a:br>
            <a:r>
              <a:rPr lang="nl-BE" dirty="0">
                <a:latin typeface="Garamond" panose="02020404030301010803" pitchFamily="18" charset="0"/>
              </a:rPr>
              <a:t>&amp; open recruitment</a:t>
            </a:r>
          </a:p>
        </p:txBody>
      </p:sp>
    </p:spTree>
    <p:extLst>
      <p:ext uri="{BB962C8B-B14F-4D97-AF65-F5344CB8AC3E}">
        <p14:creationId xmlns:p14="http://schemas.microsoft.com/office/powerpoint/2010/main" val="134041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2D2F0-52D3-40A4-9367-9B75B050E5F1}"/>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3EC8576-B9B8-4E8D-BD6A-545422643881}"/>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E53574F3-13F5-4B57-A45D-136F4574FCFF}"/>
              </a:ext>
            </a:extLst>
          </p:cNvPr>
          <p:cNvSpPr/>
          <p:nvPr/>
        </p:nvSpPr>
        <p:spPr>
          <a:xfrm>
            <a:off x="-76200" y="-95250"/>
            <a:ext cx="92964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Diagram 4">
            <a:extLst>
              <a:ext uri="{FF2B5EF4-FFF2-40B4-BE49-F238E27FC236}">
                <a16:creationId xmlns:a16="http://schemas.microsoft.com/office/drawing/2014/main" id="{A4EB5912-824F-44AC-9D66-F0DD8139BD06}"/>
              </a:ext>
            </a:extLst>
          </p:cNvPr>
          <p:cNvGraphicFramePr/>
          <p:nvPr/>
        </p:nvGraphicFramePr>
        <p:xfrm>
          <a:off x="457200" y="-95250"/>
          <a:ext cx="8001000" cy="523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982F5134-491D-4FF7-8114-9CE55A18C0CA}"/>
              </a:ext>
            </a:extLst>
          </p:cNvPr>
          <p:cNvSpPr txBox="1"/>
          <p:nvPr/>
        </p:nvSpPr>
        <p:spPr>
          <a:xfrm>
            <a:off x="3962400" y="752777"/>
            <a:ext cx="1604928" cy="707886"/>
          </a:xfrm>
          <a:prstGeom prst="rect">
            <a:avLst/>
          </a:prstGeom>
          <a:noFill/>
        </p:spPr>
        <p:txBody>
          <a:bodyPr wrap="none" rtlCol="0">
            <a:spAutoFit/>
          </a:bodyPr>
          <a:lstStyle/>
          <a:p>
            <a:pPr algn="ctr"/>
            <a:r>
              <a:rPr lang="nl-BE" sz="2000" dirty="0">
                <a:solidFill>
                  <a:schemeClr val="bg1"/>
                </a:solidFill>
                <a:latin typeface="AvenirNext LT Pro Bold" panose="020B0804020202020204" pitchFamily="34" charset="0"/>
              </a:rPr>
              <a:t>Member</a:t>
            </a:r>
            <a:br>
              <a:rPr lang="nl-BE" sz="2000" dirty="0">
                <a:solidFill>
                  <a:schemeClr val="bg1"/>
                </a:solidFill>
                <a:latin typeface="AvenirNext LT Pro Bold" panose="020B0804020202020204" pitchFamily="34" charset="0"/>
              </a:rPr>
            </a:br>
            <a:r>
              <a:rPr lang="nl-BE" sz="2000" dirty="0" err="1">
                <a:solidFill>
                  <a:schemeClr val="bg1"/>
                </a:solidFill>
                <a:latin typeface="AvenirNext LT Pro Bold" panose="020B0804020202020204" pitchFamily="34" charset="0"/>
              </a:rPr>
              <a:t>satisfaction</a:t>
            </a:r>
            <a:endParaRPr lang="nl-BE" sz="2000" dirty="0">
              <a:solidFill>
                <a:schemeClr val="bg1"/>
              </a:solidFill>
              <a:latin typeface="AvenirNext LT Pro Bold" panose="020B0804020202020204" pitchFamily="34" charset="0"/>
            </a:endParaRPr>
          </a:p>
        </p:txBody>
      </p:sp>
      <p:sp>
        <p:nvSpPr>
          <p:cNvPr id="7" name="Tekstvak 6">
            <a:extLst>
              <a:ext uri="{FF2B5EF4-FFF2-40B4-BE49-F238E27FC236}">
                <a16:creationId xmlns:a16="http://schemas.microsoft.com/office/drawing/2014/main" id="{069FDA36-25E9-4092-9DA9-A621727C4D6E}"/>
              </a:ext>
            </a:extLst>
          </p:cNvPr>
          <p:cNvSpPr txBox="1"/>
          <p:nvPr/>
        </p:nvSpPr>
        <p:spPr>
          <a:xfrm>
            <a:off x="2819400" y="2063918"/>
            <a:ext cx="1527982" cy="1015663"/>
          </a:xfrm>
          <a:prstGeom prst="rect">
            <a:avLst/>
          </a:prstGeom>
          <a:noFill/>
        </p:spPr>
        <p:txBody>
          <a:bodyPr wrap="none" rtlCol="0">
            <a:spAutoFit/>
          </a:bodyPr>
          <a:lstStyle/>
          <a:p>
            <a:pPr algn="ctr"/>
            <a:r>
              <a:rPr lang="nl-BE" sz="2000" dirty="0" err="1">
                <a:solidFill>
                  <a:schemeClr val="bg1"/>
                </a:solidFill>
                <a:latin typeface="AvenirNext LT Pro Bold" panose="020B0804020202020204" pitchFamily="34" charset="0"/>
              </a:rPr>
              <a:t>Quality</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of club</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operations</a:t>
            </a:r>
          </a:p>
        </p:txBody>
      </p:sp>
      <p:sp>
        <p:nvSpPr>
          <p:cNvPr id="8" name="Tekstvak 7">
            <a:extLst>
              <a:ext uri="{FF2B5EF4-FFF2-40B4-BE49-F238E27FC236}">
                <a16:creationId xmlns:a16="http://schemas.microsoft.com/office/drawing/2014/main" id="{3F40EA68-CCE8-4213-A26B-D95C076ED1B0}"/>
              </a:ext>
            </a:extLst>
          </p:cNvPr>
          <p:cNvSpPr txBox="1"/>
          <p:nvPr/>
        </p:nvSpPr>
        <p:spPr>
          <a:xfrm>
            <a:off x="5028754" y="3181350"/>
            <a:ext cx="1372492" cy="1015663"/>
          </a:xfrm>
          <a:prstGeom prst="rect">
            <a:avLst/>
          </a:prstGeom>
          <a:noFill/>
        </p:spPr>
        <p:txBody>
          <a:bodyPr wrap="none" rtlCol="0">
            <a:spAutoFit/>
          </a:bodyPr>
          <a:lstStyle/>
          <a:p>
            <a:pPr algn="ctr"/>
            <a:r>
              <a:rPr lang="nl-BE" sz="2000" dirty="0" err="1">
                <a:solidFill>
                  <a:schemeClr val="bg1"/>
                </a:solidFill>
                <a:latin typeface="AvenirNext LT Pro Bold" panose="020B0804020202020204" pitchFamily="34" charset="0"/>
              </a:rPr>
              <a:t>Closing</a:t>
            </a:r>
            <a:r>
              <a:rPr lang="nl-BE" sz="2000" dirty="0">
                <a:solidFill>
                  <a:schemeClr val="bg1"/>
                </a:solidFill>
                <a:latin typeface="AvenirNext LT Pro Bold" panose="020B0804020202020204" pitchFamily="34" charset="0"/>
              </a:rPr>
              <a:t> </a:t>
            </a:r>
            <a:br>
              <a:rPr lang="nl-BE" sz="2000" dirty="0">
                <a:solidFill>
                  <a:schemeClr val="bg1"/>
                </a:solidFill>
                <a:latin typeface="AvenirNext LT Pro Bold" panose="020B0804020202020204" pitchFamily="34" charset="0"/>
              </a:rPr>
            </a:br>
            <a:r>
              <a:rPr lang="nl-BE" sz="2000" dirty="0" err="1">
                <a:solidFill>
                  <a:schemeClr val="bg1"/>
                </a:solidFill>
                <a:latin typeface="AvenirNext LT Pro Bold" panose="020B0804020202020204" pitchFamily="34" charset="0"/>
              </a:rPr>
              <a:t>the</a:t>
            </a:r>
            <a:r>
              <a:rPr lang="nl-BE" sz="2000" dirty="0">
                <a:solidFill>
                  <a:schemeClr val="bg1"/>
                </a:solidFill>
                <a:latin typeface="AvenirNext LT Pro Bold" panose="020B0804020202020204" pitchFamily="34" charset="0"/>
              </a:rPr>
              <a:t> </a:t>
            </a:r>
            <a:br>
              <a:rPr lang="nl-BE" sz="2000" dirty="0">
                <a:solidFill>
                  <a:schemeClr val="bg1"/>
                </a:solidFill>
                <a:latin typeface="AvenirNext LT Pro Bold" panose="020B0804020202020204" pitchFamily="34" charset="0"/>
              </a:rPr>
            </a:br>
            <a:r>
              <a:rPr lang="nl-BE" sz="2000" dirty="0">
                <a:solidFill>
                  <a:schemeClr val="bg1"/>
                </a:solidFill>
                <a:latin typeface="AvenirNext LT Pro Bold" panose="020B0804020202020204" pitchFamily="34" charset="0"/>
              </a:rPr>
              <a:t>backdoor</a:t>
            </a:r>
          </a:p>
        </p:txBody>
      </p:sp>
    </p:spTree>
    <p:extLst>
      <p:ext uri="{BB962C8B-B14F-4D97-AF65-F5344CB8AC3E}">
        <p14:creationId xmlns:p14="http://schemas.microsoft.com/office/powerpoint/2010/main" val="286138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A81E5-4F2B-4113-8A2F-D16F8FA5DD36}"/>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9690CFCC-BB69-4E0E-9BC3-653047C88DBE}"/>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06DF0A35-59AD-4C86-BEF3-843C512E1A71}"/>
              </a:ext>
            </a:extLst>
          </p:cNvPr>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Grafiek 4">
            <a:extLst>
              <a:ext uri="{FF2B5EF4-FFF2-40B4-BE49-F238E27FC236}">
                <a16:creationId xmlns:a16="http://schemas.microsoft.com/office/drawing/2014/main" id="{DD43421E-3718-4622-89F8-A2C039D49C89}"/>
              </a:ext>
            </a:extLst>
          </p:cNvPr>
          <p:cNvGraphicFramePr>
            <a:graphicFrameLocks/>
          </p:cNvGraphicFramePr>
          <p:nvPr>
            <p:extLst>
              <p:ext uri="{D42A27DB-BD31-4B8C-83A1-F6EECF244321}">
                <p14:modId xmlns:p14="http://schemas.microsoft.com/office/powerpoint/2010/main" val="2366643272"/>
              </p:ext>
            </p:extLst>
          </p:nvPr>
        </p:nvGraphicFramePr>
        <p:xfrm>
          <a:off x="76200" y="57151"/>
          <a:ext cx="8991600" cy="5086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1000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93620" y="0"/>
            <a:ext cx="6858000" cy="634603"/>
          </a:xfrm>
        </p:spPr>
        <p:txBody>
          <a:bodyPr/>
          <a:lstStyle/>
          <a:p>
            <a:pPr algn="r"/>
            <a:r>
              <a:rPr lang="nl-BE" dirty="0" err="1"/>
              <a:t>Securing</a:t>
            </a:r>
            <a:r>
              <a:rPr lang="nl-BE" dirty="0"/>
              <a:t> </a:t>
            </a:r>
            <a:r>
              <a:rPr lang="nl-BE" dirty="0" err="1"/>
              <a:t>the</a:t>
            </a:r>
            <a:r>
              <a:rPr lang="nl-BE" dirty="0"/>
              <a:t> </a:t>
            </a:r>
            <a:r>
              <a:rPr lang="nl-BE" dirty="0" err="1"/>
              <a:t>future</a:t>
            </a:r>
            <a:endParaRPr lang="nl-BE" dirty="0"/>
          </a:p>
        </p:txBody>
      </p:sp>
    </p:spTree>
    <p:extLst>
      <p:ext uri="{BB962C8B-B14F-4D97-AF65-F5344CB8AC3E}">
        <p14:creationId xmlns:p14="http://schemas.microsoft.com/office/powerpoint/2010/main" val="252538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F0632F-2AB6-44AA-95A0-ED7B03C64979}"/>
              </a:ext>
            </a:extLst>
          </p:cNvPr>
          <p:cNvSpPr/>
          <p:nvPr/>
        </p:nvSpPr>
        <p:spPr>
          <a:xfrm>
            <a:off x="-152400" y="-95250"/>
            <a:ext cx="95250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Grafiek 4">
            <a:extLst>
              <a:ext uri="{FF2B5EF4-FFF2-40B4-BE49-F238E27FC236}">
                <a16:creationId xmlns:a16="http://schemas.microsoft.com/office/drawing/2014/main" id="{516CF638-A891-4C7F-A08C-3447CAEDE3C4}"/>
              </a:ext>
            </a:extLst>
          </p:cNvPr>
          <p:cNvGraphicFramePr>
            <a:graphicFrameLocks/>
          </p:cNvGraphicFramePr>
          <p:nvPr/>
        </p:nvGraphicFramePr>
        <p:xfrm>
          <a:off x="-76201" y="666750"/>
          <a:ext cx="9448801" cy="4478721"/>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Rechte verbindingslijn 8">
            <a:extLst>
              <a:ext uri="{FF2B5EF4-FFF2-40B4-BE49-F238E27FC236}">
                <a16:creationId xmlns:a16="http://schemas.microsoft.com/office/drawing/2014/main" id="{4D694B51-B24A-444D-9A38-A155C1D918E2}"/>
              </a:ext>
            </a:extLst>
          </p:cNvPr>
          <p:cNvCxnSpPr>
            <a:cxnSpLocks/>
          </p:cNvCxnSpPr>
          <p:nvPr/>
        </p:nvCxnSpPr>
        <p:spPr>
          <a:xfrm>
            <a:off x="4343400" y="-476250"/>
            <a:ext cx="0" cy="5181600"/>
          </a:xfrm>
          <a:prstGeom prst="line">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7B3A8BA1-6C42-41FA-BD68-B1C964B3747F}"/>
              </a:ext>
            </a:extLst>
          </p:cNvPr>
          <p:cNvSpPr txBox="1"/>
          <p:nvPr/>
        </p:nvSpPr>
        <p:spPr>
          <a:xfrm>
            <a:off x="2743200" y="-104662"/>
            <a:ext cx="2781531" cy="769441"/>
          </a:xfrm>
          <a:prstGeom prst="rect">
            <a:avLst/>
          </a:prstGeom>
          <a:solidFill>
            <a:schemeClr val="bg1"/>
          </a:solidFill>
        </p:spPr>
        <p:txBody>
          <a:bodyPr wrap="none" rtlCol="0">
            <a:spAutoFit/>
          </a:bodyPr>
          <a:lstStyle/>
          <a:p>
            <a:r>
              <a:rPr lang="nl-BE" sz="4400" dirty="0">
                <a:solidFill>
                  <a:srgbClr val="B4975A"/>
                </a:solidFill>
                <a:latin typeface="Knockout" panose="02000608030000020004" pitchFamily="2" charset="0"/>
              </a:rPr>
              <a:t>CHARTER STRENGHT  </a:t>
            </a:r>
          </a:p>
        </p:txBody>
      </p:sp>
    </p:spTree>
    <p:extLst>
      <p:ext uri="{BB962C8B-B14F-4D97-AF65-F5344CB8AC3E}">
        <p14:creationId xmlns:p14="http://schemas.microsoft.com/office/powerpoint/2010/main" val="3014268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F0632F-2AB6-44AA-95A0-ED7B03C64979}"/>
              </a:ext>
            </a:extLst>
          </p:cNvPr>
          <p:cNvSpPr/>
          <p:nvPr/>
        </p:nvSpPr>
        <p:spPr>
          <a:xfrm>
            <a:off x="-152400" y="-95250"/>
            <a:ext cx="95250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Ovaal 2">
            <a:extLst>
              <a:ext uri="{FF2B5EF4-FFF2-40B4-BE49-F238E27FC236}">
                <a16:creationId xmlns:a16="http://schemas.microsoft.com/office/drawing/2014/main" id="{8538C5E1-D100-464D-B47F-B165EC3265D3}"/>
              </a:ext>
            </a:extLst>
          </p:cNvPr>
          <p:cNvSpPr/>
          <p:nvPr/>
        </p:nvSpPr>
        <p:spPr>
          <a:xfrm>
            <a:off x="1105222" y="1748790"/>
            <a:ext cx="1199338"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&lt; =5 </a:t>
            </a:r>
            <a:endParaRPr lang="nl-BE" dirty="0">
              <a:latin typeface="AvenirNext LT Pro Bold" panose="020B0804020202020204" pitchFamily="34" charset="0"/>
            </a:endParaRPr>
          </a:p>
        </p:txBody>
      </p:sp>
      <p:sp>
        <p:nvSpPr>
          <p:cNvPr id="4" name="Ovaal 3">
            <a:extLst>
              <a:ext uri="{FF2B5EF4-FFF2-40B4-BE49-F238E27FC236}">
                <a16:creationId xmlns:a16="http://schemas.microsoft.com/office/drawing/2014/main" id="{B0C60457-061B-4496-AC38-205E02F3BE82}"/>
              </a:ext>
            </a:extLst>
          </p:cNvPr>
          <p:cNvSpPr/>
          <p:nvPr/>
        </p:nvSpPr>
        <p:spPr>
          <a:xfrm>
            <a:off x="2678465" y="1733550"/>
            <a:ext cx="1324266"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5 </a:t>
            </a:r>
            <a:br>
              <a:rPr lang="nl-BE" sz="2000" dirty="0">
                <a:latin typeface="AvenirNext LT Pro Bold" panose="020B0804020202020204" pitchFamily="34" charset="0"/>
              </a:rPr>
            </a:br>
            <a:r>
              <a:rPr lang="nl-BE" sz="2000" dirty="0">
                <a:latin typeface="AvenirNext LT Pro Bold" panose="020B0804020202020204" pitchFamily="34" charset="0"/>
              </a:rPr>
              <a:t>&lt; 10 </a:t>
            </a:r>
            <a:endParaRPr lang="nl-BE" dirty="0">
              <a:latin typeface="AvenirNext LT Pro Bold" panose="020B0804020202020204" pitchFamily="34" charset="0"/>
            </a:endParaRPr>
          </a:p>
        </p:txBody>
      </p:sp>
      <p:sp>
        <p:nvSpPr>
          <p:cNvPr id="5" name="Ovaal 4">
            <a:extLst>
              <a:ext uri="{FF2B5EF4-FFF2-40B4-BE49-F238E27FC236}">
                <a16:creationId xmlns:a16="http://schemas.microsoft.com/office/drawing/2014/main" id="{4F2F20AD-3C4B-4BA5-B287-64661B8507F0}"/>
              </a:ext>
            </a:extLst>
          </p:cNvPr>
          <p:cNvSpPr/>
          <p:nvPr/>
        </p:nvSpPr>
        <p:spPr>
          <a:xfrm>
            <a:off x="4376636" y="1742769"/>
            <a:ext cx="1400460"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10 </a:t>
            </a:r>
            <a:br>
              <a:rPr lang="nl-BE" sz="2000" dirty="0">
                <a:latin typeface="AvenirNext LT Pro Bold" panose="020B0804020202020204" pitchFamily="34" charset="0"/>
              </a:rPr>
            </a:br>
            <a:r>
              <a:rPr lang="nl-BE" sz="2000" dirty="0">
                <a:latin typeface="AvenirNext LT Pro Bold" panose="020B0804020202020204" pitchFamily="34" charset="0"/>
              </a:rPr>
              <a:t>&lt; 15 </a:t>
            </a:r>
            <a:endParaRPr lang="nl-BE" dirty="0">
              <a:latin typeface="AvenirNext LT Pro Bold" panose="020B0804020202020204" pitchFamily="34" charset="0"/>
            </a:endParaRPr>
          </a:p>
        </p:txBody>
      </p:sp>
      <p:sp>
        <p:nvSpPr>
          <p:cNvPr id="6" name="Ovaal 5">
            <a:extLst>
              <a:ext uri="{FF2B5EF4-FFF2-40B4-BE49-F238E27FC236}">
                <a16:creationId xmlns:a16="http://schemas.microsoft.com/office/drawing/2014/main" id="{2E44FA54-5DED-4CCE-8A7B-6A875BD7F73E}"/>
              </a:ext>
            </a:extLst>
          </p:cNvPr>
          <p:cNvSpPr/>
          <p:nvPr/>
        </p:nvSpPr>
        <p:spPr>
          <a:xfrm>
            <a:off x="6324600" y="1733550"/>
            <a:ext cx="1312055"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15  </a:t>
            </a:r>
            <a:endParaRPr lang="nl-BE" dirty="0">
              <a:latin typeface="AvenirNext LT Pro Bold" panose="020B0804020202020204" pitchFamily="34" charset="0"/>
            </a:endParaRPr>
          </a:p>
        </p:txBody>
      </p:sp>
      <p:sp>
        <p:nvSpPr>
          <p:cNvPr id="7" name="Rechthoek 6">
            <a:extLst>
              <a:ext uri="{FF2B5EF4-FFF2-40B4-BE49-F238E27FC236}">
                <a16:creationId xmlns:a16="http://schemas.microsoft.com/office/drawing/2014/main" id="{DB7CEB73-695B-4CA0-A4EE-A03BCF64387A}"/>
              </a:ext>
            </a:extLst>
          </p:cNvPr>
          <p:cNvSpPr/>
          <p:nvPr/>
        </p:nvSpPr>
        <p:spPr>
          <a:xfrm>
            <a:off x="962102" y="2727960"/>
            <a:ext cx="1485578"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C8F04936-48FC-4EA3-9618-A158A74241F1}"/>
              </a:ext>
            </a:extLst>
          </p:cNvPr>
          <p:cNvSpPr/>
          <p:nvPr/>
        </p:nvSpPr>
        <p:spPr>
          <a:xfrm>
            <a:off x="2447680" y="2727960"/>
            <a:ext cx="1743320" cy="2286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EB069013-61A9-48B6-A153-CE4F8075365F}"/>
              </a:ext>
            </a:extLst>
          </p:cNvPr>
          <p:cNvSpPr/>
          <p:nvPr/>
        </p:nvSpPr>
        <p:spPr>
          <a:xfrm>
            <a:off x="4200280" y="2727960"/>
            <a:ext cx="1743320" cy="2286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23B33C08-5090-4B6E-A22F-EADD1ACC624A}"/>
              </a:ext>
            </a:extLst>
          </p:cNvPr>
          <p:cNvSpPr/>
          <p:nvPr/>
        </p:nvSpPr>
        <p:spPr>
          <a:xfrm>
            <a:off x="5952880" y="2727960"/>
            <a:ext cx="3429000"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F24AF5BD-D22D-4F66-AED1-63710E6D4E3D}"/>
              </a:ext>
            </a:extLst>
          </p:cNvPr>
          <p:cNvSpPr txBox="1"/>
          <p:nvPr/>
        </p:nvSpPr>
        <p:spPr>
          <a:xfrm>
            <a:off x="2995565" y="133350"/>
            <a:ext cx="4432624" cy="1077218"/>
          </a:xfrm>
          <a:prstGeom prst="rect">
            <a:avLst/>
          </a:prstGeom>
          <a:noFill/>
        </p:spPr>
        <p:txBody>
          <a:bodyPr wrap="none" rtlCol="0">
            <a:spAutoFit/>
          </a:bodyPr>
          <a:lstStyle/>
          <a:p>
            <a:r>
              <a:rPr lang="nl-BE" sz="4400" dirty="0">
                <a:solidFill>
                  <a:srgbClr val="B4975A"/>
                </a:solidFill>
                <a:latin typeface="Knockout" panose="02000608030000020004" pitchFamily="2" charset="0"/>
              </a:rPr>
              <a:t>CHARTER STRENGHT  </a:t>
            </a:r>
          </a:p>
          <a:p>
            <a:r>
              <a:rPr lang="nl-BE" sz="2000" dirty="0">
                <a:solidFill>
                  <a:srgbClr val="003974"/>
                </a:solidFill>
                <a:latin typeface="AvenirNext LT Pro Bold" panose="020B0804020202020204" pitchFamily="34" charset="0"/>
              </a:rPr>
              <a:t>A closer look </a:t>
            </a:r>
            <a:r>
              <a:rPr lang="nl-BE" sz="2000" dirty="0" err="1">
                <a:solidFill>
                  <a:srgbClr val="003974"/>
                </a:solidFill>
                <a:latin typeface="AvenirNext LT Pro Bold" panose="020B0804020202020204" pitchFamily="34" charset="0"/>
              </a:rPr>
              <a:t>to</a:t>
            </a:r>
            <a:r>
              <a:rPr lang="nl-BE" sz="2000" dirty="0">
                <a:solidFill>
                  <a:srgbClr val="003974"/>
                </a:solidFill>
                <a:latin typeface="AvenirNext LT Pro Bold" panose="020B0804020202020204" pitchFamily="34" charset="0"/>
              </a:rPr>
              <a:t> members per club</a:t>
            </a:r>
            <a:endParaRPr lang="nl-BE" sz="4400" dirty="0">
              <a:solidFill>
                <a:srgbClr val="003974"/>
              </a:solidFill>
              <a:latin typeface="AvenirNext LT Pro Bold" panose="020B0804020202020204" pitchFamily="34" charset="0"/>
            </a:endParaRPr>
          </a:p>
        </p:txBody>
      </p:sp>
    </p:spTree>
    <p:extLst>
      <p:ext uri="{BB962C8B-B14F-4D97-AF65-F5344CB8AC3E}">
        <p14:creationId xmlns:p14="http://schemas.microsoft.com/office/powerpoint/2010/main" val="3111880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F0632F-2AB6-44AA-95A0-ED7B03C64979}"/>
              </a:ext>
            </a:extLst>
          </p:cNvPr>
          <p:cNvSpPr/>
          <p:nvPr/>
        </p:nvSpPr>
        <p:spPr>
          <a:xfrm>
            <a:off x="-152400" y="-95250"/>
            <a:ext cx="95250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Grafiek 4">
            <a:extLst>
              <a:ext uri="{FF2B5EF4-FFF2-40B4-BE49-F238E27FC236}">
                <a16:creationId xmlns:a16="http://schemas.microsoft.com/office/drawing/2014/main" id="{516CF638-A891-4C7F-A08C-3447CAEDE3C4}"/>
              </a:ext>
            </a:extLst>
          </p:cNvPr>
          <p:cNvGraphicFramePr>
            <a:graphicFrameLocks/>
          </p:cNvGraphicFramePr>
          <p:nvPr>
            <p:extLst>
              <p:ext uri="{D42A27DB-BD31-4B8C-83A1-F6EECF244321}">
                <p14:modId xmlns:p14="http://schemas.microsoft.com/office/powerpoint/2010/main" val="4042255295"/>
              </p:ext>
            </p:extLst>
          </p:nvPr>
        </p:nvGraphicFramePr>
        <p:xfrm>
          <a:off x="-76201" y="666750"/>
          <a:ext cx="9448801" cy="44787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vak 6">
            <a:extLst>
              <a:ext uri="{FF2B5EF4-FFF2-40B4-BE49-F238E27FC236}">
                <a16:creationId xmlns:a16="http://schemas.microsoft.com/office/drawing/2014/main" id="{7B3A8BA1-6C42-41FA-BD68-B1C964B3747F}"/>
              </a:ext>
            </a:extLst>
          </p:cNvPr>
          <p:cNvSpPr txBox="1"/>
          <p:nvPr/>
        </p:nvSpPr>
        <p:spPr>
          <a:xfrm>
            <a:off x="2743200" y="-104662"/>
            <a:ext cx="2781531" cy="769441"/>
          </a:xfrm>
          <a:prstGeom prst="rect">
            <a:avLst/>
          </a:prstGeom>
          <a:noFill/>
        </p:spPr>
        <p:txBody>
          <a:bodyPr wrap="none" rtlCol="0">
            <a:spAutoFit/>
          </a:bodyPr>
          <a:lstStyle/>
          <a:p>
            <a:r>
              <a:rPr lang="nl-BE" sz="4400" dirty="0">
                <a:solidFill>
                  <a:srgbClr val="B4975A"/>
                </a:solidFill>
                <a:latin typeface="Knockout" panose="02000608030000020004" pitchFamily="2" charset="0"/>
              </a:rPr>
              <a:t>CHARTER STRENGHT  </a:t>
            </a:r>
          </a:p>
        </p:txBody>
      </p:sp>
    </p:spTree>
    <p:extLst>
      <p:ext uri="{BB962C8B-B14F-4D97-AF65-F5344CB8AC3E}">
        <p14:creationId xmlns:p14="http://schemas.microsoft.com/office/powerpoint/2010/main" val="3197969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F0632F-2AB6-44AA-95A0-ED7B03C64979}"/>
              </a:ext>
            </a:extLst>
          </p:cNvPr>
          <p:cNvSpPr/>
          <p:nvPr/>
        </p:nvSpPr>
        <p:spPr>
          <a:xfrm>
            <a:off x="-152400" y="-95250"/>
            <a:ext cx="9525000" cy="523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5" name="Grafiek 4">
            <a:extLst>
              <a:ext uri="{FF2B5EF4-FFF2-40B4-BE49-F238E27FC236}">
                <a16:creationId xmlns:a16="http://schemas.microsoft.com/office/drawing/2014/main" id="{516CF638-A891-4C7F-A08C-3447CAEDE3C4}"/>
              </a:ext>
            </a:extLst>
          </p:cNvPr>
          <p:cNvGraphicFramePr>
            <a:graphicFrameLocks/>
          </p:cNvGraphicFramePr>
          <p:nvPr/>
        </p:nvGraphicFramePr>
        <p:xfrm>
          <a:off x="-76201" y="666750"/>
          <a:ext cx="9448801" cy="4478721"/>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Rechte verbindingslijn 5">
            <a:extLst>
              <a:ext uri="{FF2B5EF4-FFF2-40B4-BE49-F238E27FC236}">
                <a16:creationId xmlns:a16="http://schemas.microsoft.com/office/drawing/2014/main" id="{9284288C-A7D2-4CE7-BD9C-902CCCA6803B}"/>
              </a:ext>
            </a:extLst>
          </p:cNvPr>
          <p:cNvCxnSpPr>
            <a:cxnSpLocks/>
          </p:cNvCxnSpPr>
          <p:nvPr/>
        </p:nvCxnSpPr>
        <p:spPr>
          <a:xfrm>
            <a:off x="3124200" y="-400050"/>
            <a:ext cx="0" cy="5181600"/>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2FBC45B9-F439-41C2-ADEA-EE3C7A0C8FFB}"/>
              </a:ext>
            </a:extLst>
          </p:cNvPr>
          <p:cNvCxnSpPr>
            <a:cxnSpLocks/>
          </p:cNvCxnSpPr>
          <p:nvPr/>
        </p:nvCxnSpPr>
        <p:spPr>
          <a:xfrm>
            <a:off x="3429000" y="-476250"/>
            <a:ext cx="0" cy="5181600"/>
          </a:xfrm>
          <a:prstGeom prst="line">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694B51-B24A-444D-9A38-A155C1D918E2}"/>
              </a:ext>
            </a:extLst>
          </p:cNvPr>
          <p:cNvCxnSpPr>
            <a:cxnSpLocks/>
          </p:cNvCxnSpPr>
          <p:nvPr/>
        </p:nvCxnSpPr>
        <p:spPr>
          <a:xfrm>
            <a:off x="4343400" y="-476250"/>
            <a:ext cx="0" cy="5181600"/>
          </a:xfrm>
          <a:prstGeom prst="line">
            <a:avLst/>
          </a:prstGeom>
          <a:ln w="317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7B3A8BA1-6C42-41FA-BD68-B1C964B3747F}"/>
              </a:ext>
            </a:extLst>
          </p:cNvPr>
          <p:cNvSpPr txBox="1"/>
          <p:nvPr/>
        </p:nvSpPr>
        <p:spPr>
          <a:xfrm>
            <a:off x="2743200" y="-104662"/>
            <a:ext cx="2781531" cy="769441"/>
          </a:xfrm>
          <a:prstGeom prst="rect">
            <a:avLst/>
          </a:prstGeom>
          <a:solidFill>
            <a:schemeClr val="bg1"/>
          </a:solidFill>
        </p:spPr>
        <p:txBody>
          <a:bodyPr wrap="none" rtlCol="0">
            <a:spAutoFit/>
          </a:bodyPr>
          <a:lstStyle/>
          <a:p>
            <a:r>
              <a:rPr lang="nl-BE" sz="4400" dirty="0">
                <a:solidFill>
                  <a:srgbClr val="B4975A"/>
                </a:solidFill>
                <a:latin typeface="Knockout" panose="02000608030000020004" pitchFamily="2" charset="0"/>
              </a:rPr>
              <a:t>CHARTER STRENGHT  </a:t>
            </a:r>
          </a:p>
        </p:txBody>
      </p:sp>
    </p:spTree>
    <p:extLst>
      <p:ext uri="{BB962C8B-B14F-4D97-AF65-F5344CB8AC3E}">
        <p14:creationId xmlns:p14="http://schemas.microsoft.com/office/powerpoint/2010/main" val="107396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BEB83B5-6ABA-43D6-83DD-6C506CFC4834}"/>
              </a:ext>
            </a:extLst>
          </p:cNvPr>
          <p:cNvSpPr txBox="1">
            <a:spLocks/>
          </p:cNvSpPr>
          <p:nvPr/>
        </p:nvSpPr>
        <p:spPr>
          <a:xfrm>
            <a:off x="2305793" y="61638"/>
            <a:ext cx="6858000" cy="634603"/>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r"/>
            <a:r>
              <a:rPr lang="nl-BE" dirty="0" err="1"/>
              <a:t>Securing</a:t>
            </a:r>
            <a:r>
              <a:rPr lang="nl-BE" dirty="0"/>
              <a:t> </a:t>
            </a:r>
            <a:r>
              <a:rPr lang="nl-BE" dirty="0" err="1"/>
              <a:t>the</a:t>
            </a:r>
            <a:r>
              <a:rPr lang="nl-BE" dirty="0"/>
              <a:t> </a:t>
            </a:r>
            <a:r>
              <a:rPr lang="nl-BE" dirty="0" err="1"/>
              <a:t>future</a:t>
            </a:r>
            <a:endParaRPr lang="nl-BE" dirty="0"/>
          </a:p>
        </p:txBody>
      </p:sp>
      <p:sp>
        <p:nvSpPr>
          <p:cNvPr id="6" name="Rechthoek 5">
            <a:extLst>
              <a:ext uri="{FF2B5EF4-FFF2-40B4-BE49-F238E27FC236}">
                <a16:creationId xmlns:a16="http://schemas.microsoft.com/office/drawing/2014/main" id="{3F39BF2C-D3F4-4D0B-ADDE-306B08B50EC3}"/>
              </a:ext>
            </a:extLst>
          </p:cNvPr>
          <p:cNvSpPr/>
          <p:nvPr/>
        </p:nvSpPr>
        <p:spPr>
          <a:xfrm>
            <a:off x="2300350" y="1344765"/>
            <a:ext cx="6510944" cy="4185761"/>
          </a:xfrm>
          <a:prstGeom prst="rect">
            <a:avLst/>
          </a:prstGeom>
        </p:spPr>
        <p:txBody>
          <a:bodyPr wrap="square">
            <a:spAutoFit/>
          </a:bodyPr>
          <a:lstStyle/>
          <a:p>
            <a:r>
              <a:rPr lang="nl-BE" dirty="0">
                <a:solidFill>
                  <a:srgbClr val="003974"/>
                </a:solidFill>
                <a:latin typeface="AvenirNext LT Pro Bold" panose="020B0804020202020204" pitchFamily="34" charset="0"/>
              </a:rPr>
              <a:t>no </a:t>
            </a:r>
            <a:r>
              <a:rPr lang="nl-BE" dirty="0" err="1">
                <a:solidFill>
                  <a:srgbClr val="003974"/>
                </a:solidFill>
                <a:latin typeface="AvenirNext LT Pro Bold" panose="020B0804020202020204" pitchFamily="34" charset="0"/>
              </a:rPr>
              <a:t>perspective</a:t>
            </a:r>
            <a:r>
              <a:rPr lang="nl-BE" dirty="0">
                <a:solidFill>
                  <a:srgbClr val="003974"/>
                </a:solidFill>
                <a:latin typeface="AvenirNext LT Pro Bold" panose="020B0804020202020204" pitchFamily="34" charset="0"/>
              </a:rPr>
              <a:t> </a:t>
            </a:r>
            <a:r>
              <a:rPr lang="nl-BE" dirty="0" err="1">
                <a:solidFill>
                  <a:schemeClr val="tx1"/>
                </a:solidFill>
                <a:latin typeface="AvenirNext LT Pro Bold" panose="020B0804020202020204" pitchFamily="34" charset="0"/>
              </a:rPr>
              <a:t>for</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continuation</a:t>
            </a:r>
            <a:br>
              <a:rPr lang="nl-BE" dirty="0">
                <a:solidFill>
                  <a:schemeClr val="tx1"/>
                </a:solidFill>
                <a:latin typeface="AvenirNext LT Pro Bold" panose="020B0804020202020204" pitchFamily="34" charset="0"/>
              </a:rPr>
            </a:br>
            <a:r>
              <a:rPr lang="nl-BE" dirty="0">
                <a:solidFill>
                  <a:schemeClr val="tx1"/>
                </a:solidFill>
                <a:latin typeface="AvenirNext LT Pro Bold" panose="020B0804020202020204" pitchFamily="34" charset="0"/>
              </a:rPr>
              <a:t>leads </a:t>
            </a: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closure</a:t>
            </a:r>
            <a:r>
              <a:rPr lang="nl-BE" dirty="0">
                <a:solidFill>
                  <a:schemeClr val="tx1"/>
                </a:solidFill>
                <a:latin typeface="AvenirNext LT Pro Bold" panose="020B0804020202020204" pitchFamily="34" charset="0"/>
              </a:rPr>
              <a:t> in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reality</a:t>
            </a:r>
            <a:endParaRPr lang="nl-BE" dirty="0">
              <a:solidFill>
                <a:schemeClr val="tx1"/>
              </a:solidFill>
              <a:latin typeface="AvenirNext LT Pro Bold" panose="020B0804020202020204" pitchFamily="34" charset="0"/>
            </a:endParaRPr>
          </a:p>
          <a:p>
            <a:r>
              <a:rPr lang="nl-BE" dirty="0" err="1">
                <a:solidFill>
                  <a:schemeClr val="tx1"/>
                </a:solidFill>
                <a:latin typeface="AvenirNext LT Pro Bold" panose="020B0804020202020204" pitchFamily="34" charset="0"/>
              </a:rPr>
              <a:t>propose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a:t>
            </a:r>
            <a:r>
              <a:rPr lang="nl-BE" dirty="0" err="1">
                <a:solidFill>
                  <a:srgbClr val="003974"/>
                </a:solidFill>
                <a:latin typeface="AvenirNext LT Pro Bold" panose="020B0804020202020204" pitchFamily="34" charset="0"/>
              </a:rPr>
              <a:t>incorporate</a:t>
            </a:r>
            <a:r>
              <a:rPr lang="nl-BE" dirty="0">
                <a:solidFill>
                  <a:srgbClr val="003974"/>
                </a:solidFill>
                <a:latin typeface="AvenirNext LT Pro Bold" panose="020B0804020202020204" pitchFamily="34" charset="0"/>
              </a:rPr>
              <a:t> in </a:t>
            </a:r>
            <a:r>
              <a:rPr lang="nl-BE" dirty="0" err="1">
                <a:solidFill>
                  <a:srgbClr val="003974"/>
                </a:solidFill>
                <a:latin typeface="AvenirNext LT Pro Bold" panose="020B0804020202020204" pitchFamily="34" charset="0"/>
              </a:rPr>
              <a:t>another</a:t>
            </a:r>
            <a:r>
              <a:rPr lang="nl-BE" dirty="0">
                <a:solidFill>
                  <a:srgbClr val="003974"/>
                </a:solidFill>
                <a:latin typeface="AvenirNext LT Pro Bold" panose="020B0804020202020204" pitchFamily="34" charset="0"/>
              </a:rPr>
              <a:t> club</a:t>
            </a:r>
            <a:r>
              <a:rPr lang="nl-BE" dirty="0">
                <a:solidFill>
                  <a:schemeClr val="tx1"/>
                </a:solidFill>
                <a:latin typeface="AvenirNext LT Pro Bold" panose="020B0804020202020204" pitchFamily="34" charset="0"/>
              </a:rPr>
              <a:t> or </a:t>
            </a: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be</a:t>
            </a:r>
            <a:r>
              <a:rPr lang="nl-BE" dirty="0">
                <a:solidFill>
                  <a:schemeClr val="tx1"/>
                </a:solidFill>
                <a:latin typeface="AvenirNext LT Pro Bold" panose="020B0804020202020204" pitchFamily="34" charset="0"/>
              </a:rPr>
              <a:t> a </a:t>
            </a:r>
            <a:r>
              <a:rPr lang="nl-BE" dirty="0" err="1">
                <a:solidFill>
                  <a:srgbClr val="003974"/>
                </a:solidFill>
                <a:latin typeface="AvenirNext LT Pro Bold" panose="020B0804020202020204" pitchFamily="34" charset="0"/>
              </a:rPr>
              <a:t>satellite</a:t>
            </a:r>
            <a:r>
              <a:rPr lang="nl-BE" dirty="0">
                <a:solidFill>
                  <a:srgbClr val="003974"/>
                </a:solidFill>
                <a:latin typeface="AvenirNext LT Pro Bold" panose="020B0804020202020204" pitchFamily="34" charset="0"/>
              </a:rPr>
              <a:t> </a:t>
            </a:r>
            <a:r>
              <a:rPr lang="nl-BE" dirty="0" err="1">
                <a:solidFill>
                  <a:srgbClr val="003974"/>
                </a:solidFill>
                <a:latin typeface="AvenirNext LT Pro Bold" panose="020B0804020202020204" pitchFamily="34" charset="0"/>
              </a:rPr>
              <a:t>group</a:t>
            </a:r>
            <a:endParaRPr lang="nl-BE" dirty="0">
              <a:solidFill>
                <a:srgbClr val="003974"/>
              </a:solidFill>
              <a:latin typeface="AvenirNext LT Pro Bold" panose="020B0804020202020204" pitchFamily="34" charset="0"/>
            </a:endParaRPr>
          </a:p>
          <a:p>
            <a:endParaRPr lang="nl-BE" dirty="0">
              <a:solidFill>
                <a:schemeClr val="tx1"/>
              </a:solidFill>
              <a:latin typeface="AvenirNext LT Pro Bold" panose="020B0804020202020204" pitchFamily="34" charset="0"/>
            </a:endParaRPr>
          </a:p>
          <a:p>
            <a:r>
              <a:rPr lang="nl-BE" dirty="0">
                <a:solidFill>
                  <a:schemeClr val="tx1"/>
                </a:solidFill>
                <a:latin typeface="AvenirNext LT Pro Bold" panose="020B0804020202020204" pitchFamily="34" charset="0"/>
              </a:rPr>
              <a:t>set a </a:t>
            </a:r>
            <a:r>
              <a:rPr lang="nl-BE" dirty="0">
                <a:solidFill>
                  <a:srgbClr val="003974"/>
                </a:solidFill>
                <a:latin typeface="AvenirNext LT Pro Bold" panose="020B0804020202020204" pitchFamily="34" charset="0"/>
              </a:rPr>
              <a:t>concrete action plan</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reach</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first </a:t>
            </a:r>
            <a:r>
              <a:rPr lang="nl-BE" dirty="0" err="1">
                <a:solidFill>
                  <a:schemeClr val="tx1"/>
                </a:solidFill>
                <a:latin typeface="AvenirNext LT Pro Bold" panose="020B0804020202020204" pitchFamily="34" charset="0"/>
              </a:rPr>
              <a:t>year</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level of 10 members </a:t>
            </a:r>
            <a:br>
              <a:rPr lang="nl-BE" dirty="0">
                <a:solidFill>
                  <a:schemeClr val="tx1"/>
                </a:solidFill>
                <a:latin typeface="AvenirNext LT Pro Bold" panose="020B0804020202020204" pitchFamily="34" charset="0"/>
              </a:rPr>
            </a:br>
            <a:r>
              <a:rPr lang="nl-BE" dirty="0" err="1">
                <a:solidFill>
                  <a:schemeClr val="tx1"/>
                </a:solidFill>
                <a:latin typeface="AvenirNext LT Pro Bold" panose="020B0804020202020204" pitchFamily="34" charset="0"/>
              </a:rPr>
              <a:t>and</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year</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after</a:t>
            </a:r>
            <a:r>
              <a:rPr lang="nl-BE" dirty="0">
                <a:solidFill>
                  <a:schemeClr val="tx1"/>
                </a:solidFill>
                <a:latin typeface="AvenirNext LT Pro Bold" panose="020B0804020202020204" pitchFamily="34" charset="0"/>
              </a:rPr>
              <a:t> 15 members</a:t>
            </a:r>
          </a:p>
          <a:p>
            <a:endParaRPr lang="nl-BE" dirty="0">
              <a:solidFill>
                <a:schemeClr val="tx1"/>
              </a:solidFill>
              <a:latin typeface="AvenirNext LT Pro Bold" panose="020B0804020202020204" pitchFamily="34" charset="0"/>
            </a:endParaRPr>
          </a:p>
          <a:p>
            <a:endParaRPr lang="nl-BE" dirty="0">
              <a:solidFill>
                <a:schemeClr val="tx1"/>
              </a:solidFill>
              <a:latin typeface="AvenirNext LT Pro Bold" panose="020B0804020202020204" pitchFamily="34" charset="0"/>
            </a:endParaRPr>
          </a:p>
          <a:p>
            <a:r>
              <a:rPr lang="nl-BE" dirty="0" err="1">
                <a:solidFill>
                  <a:schemeClr val="tx1"/>
                </a:solidFill>
                <a:latin typeface="AvenirNext LT Pro Bold" panose="020B0804020202020204" pitchFamily="34" charset="0"/>
              </a:rPr>
              <a:t>determine</a:t>
            </a:r>
            <a:r>
              <a:rPr lang="nl-BE" dirty="0">
                <a:solidFill>
                  <a:schemeClr val="tx1"/>
                </a:solidFill>
                <a:latin typeface="AvenirNext LT Pro Bold" panose="020B0804020202020204" pitchFamily="34" charset="0"/>
              </a:rPr>
              <a:t> </a:t>
            </a:r>
            <a:r>
              <a:rPr lang="nl-BE" dirty="0" err="1">
                <a:solidFill>
                  <a:srgbClr val="003974"/>
                </a:solidFill>
                <a:latin typeface="AvenirNext LT Pro Bold" panose="020B0804020202020204" pitchFamily="34" charset="0"/>
              </a:rPr>
              <a:t>very</a:t>
            </a:r>
            <a:r>
              <a:rPr lang="nl-BE" dirty="0">
                <a:solidFill>
                  <a:srgbClr val="003974"/>
                </a:solidFill>
                <a:latin typeface="AvenirNext LT Pro Bold" panose="020B0804020202020204" pitchFamily="34" charset="0"/>
              </a:rPr>
              <a:t> concrete </a:t>
            </a:r>
            <a:r>
              <a:rPr lang="nl-BE" dirty="0" err="1">
                <a:solidFill>
                  <a:srgbClr val="003974"/>
                </a:solidFill>
                <a:latin typeface="AvenirNext LT Pro Bold" panose="020B0804020202020204" pitchFamily="34" charset="0"/>
              </a:rPr>
              <a:t>recruitement</a:t>
            </a:r>
            <a:r>
              <a:rPr lang="nl-BE" dirty="0">
                <a:solidFill>
                  <a:srgbClr val="003974"/>
                </a:solidFill>
                <a:latin typeface="AvenirNext LT Pro Bold" panose="020B0804020202020204" pitchFamily="34" charset="0"/>
              </a:rPr>
              <a:t> actions</a:t>
            </a:r>
            <a:r>
              <a:rPr lang="nl-BE" dirty="0">
                <a:solidFill>
                  <a:schemeClr val="tx1"/>
                </a:solidFill>
                <a:latin typeface="AvenirNext LT Pro Bold" panose="020B0804020202020204" pitchFamily="34" charset="0"/>
              </a:rPr>
              <a:t> </a:t>
            </a:r>
            <a:br>
              <a:rPr lang="nl-BE" dirty="0">
                <a:solidFill>
                  <a:schemeClr val="tx1"/>
                </a:solidFill>
                <a:latin typeface="AvenirNext LT Pro Bold" panose="020B0804020202020204" pitchFamily="34" charset="0"/>
              </a:rPr>
            </a:b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increase</a:t>
            </a:r>
            <a:r>
              <a:rPr lang="nl-BE" dirty="0">
                <a:solidFill>
                  <a:schemeClr val="tx1"/>
                </a:solidFill>
                <a:latin typeface="AvenirNext LT Pro Bold" panose="020B0804020202020204" pitchFamily="34" charset="0"/>
              </a:rPr>
              <a:t> on </a:t>
            </a:r>
            <a:r>
              <a:rPr lang="nl-BE" dirty="0" err="1">
                <a:solidFill>
                  <a:schemeClr val="tx1"/>
                </a:solidFill>
                <a:latin typeface="AvenirNext LT Pro Bold" panose="020B0804020202020204" pitchFamily="34" charset="0"/>
              </a:rPr>
              <a:t>one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year</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membership</a:t>
            </a:r>
            <a:r>
              <a:rPr lang="nl-BE" dirty="0">
                <a:solidFill>
                  <a:schemeClr val="tx1"/>
                </a:solidFill>
                <a:latin typeface="AvenirNext LT Pro Bold" panose="020B0804020202020204" pitchFamily="34" charset="0"/>
              </a:rPr>
              <a:t> up </a:t>
            </a:r>
            <a:r>
              <a:rPr lang="nl-BE" dirty="0" err="1">
                <a:solidFill>
                  <a:schemeClr val="tx1"/>
                </a:solidFill>
                <a:latin typeface="AvenirNext LT Pro Bold" panose="020B0804020202020204" pitchFamily="34" charset="0"/>
              </a:rPr>
              <a:t>to</a:t>
            </a:r>
            <a:r>
              <a:rPr lang="nl-BE" dirty="0">
                <a:solidFill>
                  <a:schemeClr val="tx1"/>
                </a:solidFill>
                <a:latin typeface="AvenirNext LT Pro Bold" panose="020B0804020202020204" pitchFamily="34" charset="0"/>
              </a:rPr>
              <a:t> 15 </a:t>
            </a:r>
          </a:p>
          <a:p>
            <a:endParaRPr lang="nl-BE" dirty="0">
              <a:solidFill>
                <a:schemeClr val="tx1"/>
              </a:solidFill>
              <a:latin typeface="AvenirNext LT Pro Bold" panose="020B0804020202020204" pitchFamily="34" charset="0"/>
            </a:endParaRPr>
          </a:p>
          <a:p>
            <a:endParaRPr lang="nl-BE" dirty="0">
              <a:solidFill>
                <a:schemeClr val="tx1"/>
              </a:solidFill>
              <a:latin typeface="AvenirNext LT Pro Bold" panose="020B0804020202020204" pitchFamily="34" charset="0"/>
            </a:endParaRPr>
          </a:p>
          <a:p>
            <a:r>
              <a:rPr lang="nl-BE" dirty="0" err="1">
                <a:solidFill>
                  <a:schemeClr val="tx1"/>
                </a:solidFill>
                <a:latin typeface="AvenirNext LT Pro Bold" panose="020B0804020202020204" pitchFamily="34" charset="0"/>
              </a:rPr>
              <a:t>increasing</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membership</a:t>
            </a:r>
            <a:r>
              <a:rPr lang="nl-BE" dirty="0">
                <a:solidFill>
                  <a:schemeClr val="tx1"/>
                </a:solidFill>
                <a:latin typeface="AvenirNext LT Pro Bold" panose="020B0804020202020204" pitchFamily="34" charset="0"/>
              </a:rPr>
              <a:t> </a:t>
            </a:r>
            <a:br>
              <a:rPr lang="nl-BE" dirty="0">
                <a:solidFill>
                  <a:schemeClr val="tx1"/>
                </a:solidFill>
                <a:latin typeface="AvenirNext LT Pro Bold" panose="020B0804020202020204" pitchFamily="34" charset="0"/>
              </a:rPr>
            </a:br>
            <a:r>
              <a:rPr lang="nl-BE" dirty="0">
                <a:solidFill>
                  <a:schemeClr val="tx1"/>
                </a:solidFill>
                <a:latin typeface="AvenirNext LT Pro Bold" panose="020B0804020202020204" pitchFamily="34" charset="0"/>
              </a:rPr>
              <a:t>but </a:t>
            </a:r>
            <a:r>
              <a:rPr lang="nl-BE" dirty="0" err="1">
                <a:solidFill>
                  <a:schemeClr val="tx1"/>
                </a:solidFill>
                <a:latin typeface="AvenirNext LT Pro Bold" panose="020B0804020202020204" pitchFamily="34" charset="0"/>
              </a:rPr>
              <a:t>also</a:t>
            </a:r>
            <a:r>
              <a:rPr lang="nl-BE" dirty="0">
                <a:solidFill>
                  <a:schemeClr val="tx1"/>
                </a:solidFill>
                <a:latin typeface="AvenirNext LT Pro Bold" panose="020B0804020202020204" pitchFamily="34" charset="0"/>
              </a:rPr>
              <a:t> </a:t>
            </a:r>
            <a:r>
              <a:rPr lang="nl-BE" dirty="0" err="1">
                <a:solidFill>
                  <a:srgbClr val="003974"/>
                </a:solidFill>
                <a:latin typeface="AvenirNext LT Pro Bold" panose="020B0804020202020204" pitchFamily="34" charset="0"/>
              </a:rPr>
              <a:t>analyze</a:t>
            </a:r>
            <a:r>
              <a:rPr lang="nl-BE" dirty="0">
                <a:solidFill>
                  <a:srgbClr val="003974"/>
                </a:solidFill>
                <a:latin typeface="AvenirNext LT Pro Bold" panose="020B0804020202020204" pitchFamily="34" charset="0"/>
              </a:rPr>
              <a:t> </a:t>
            </a:r>
            <a:r>
              <a:rPr lang="nl-BE" dirty="0" err="1">
                <a:solidFill>
                  <a:srgbClr val="003974"/>
                </a:solidFill>
                <a:latin typeface="AvenirNext LT Pro Bold" panose="020B0804020202020204" pitchFamily="34" charset="0"/>
              </a:rPr>
              <a:t>the</a:t>
            </a:r>
            <a:r>
              <a:rPr lang="nl-BE" dirty="0">
                <a:solidFill>
                  <a:srgbClr val="003974"/>
                </a:solidFill>
                <a:latin typeface="AvenirNext LT Pro Bold" panose="020B0804020202020204" pitchFamily="34" charset="0"/>
              </a:rPr>
              <a:t> </a:t>
            </a:r>
            <a:r>
              <a:rPr lang="nl-BE" dirty="0" err="1">
                <a:solidFill>
                  <a:srgbClr val="003974"/>
                </a:solidFill>
                <a:latin typeface="AvenirNext LT Pro Bold" panose="020B0804020202020204" pitchFamily="34" charset="0"/>
              </a:rPr>
              <a:t>average</a:t>
            </a:r>
            <a:r>
              <a:rPr lang="nl-BE" dirty="0">
                <a:solidFill>
                  <a:srgbClr val="003974"/>
                </a:solidFill>
                <a:latin typeface="AvenirNext LT Pro Bold" panose="020B0804020202020204" pitchFamily="34" charset="0"/>
              </a:rPr>
              <a:t> </a:t>
            </a:r>
            <a:r>
              <a:rPr lang="nl-BE" dirty="0" err="1">
                <a:solidFill>
                  <a:srgbClr val="003974"/>
                </a:solidFill>
                <a:latin typeface="AvenirNext LT Pro Bold" panose="020B0804020202020204" pitchFamily="34" charset="0"/>
              </a:rPr>
              <a:t>age</a:t>
            </a:r>
            <a:r>
              <a:rPr lang="nl-BE" dirty="0">
                <a:solidFill>
                  <a:srgbClr val="003974"/>
                </a:solidFill>
                <a:latin typeface="AvenirNext LT Pro Bold" panose="020B0804020202020204" pitchFamily="34" charset="0"/>
              </a:rPr>
              <a:t> </a:t>
            </a:r>
            <a:r>
              <a:rPr lang="nl-BE" dirty="0">
                <a:solidFill>
                  <a:schemeClr val="tx1"/>
                </a:solidFill>
                <a:latin typeface="AvenirNext LT Pro Bold" panose="020B0804020202020204" pitchFamily="34" charset="0"/>
              </a:rPr>
              <a:t>of </a:t>
            </a:r>
            <a:r>
              <a:rPr lang="nl-BE" dirty="0" err="1">
                <a:solidFill>
                  <a:schemeClr val="tx1"/>
                </a:solidFill>
                <a:latin typeface="AvenirNext LT Pro Bold" panose="020B0804020202020204" pitchFamily="34" charset="0"/>
              </a:rPr>
              <a:t>the</a:t>
            </a:r>
            <a:r>
              <a:rPr lang="nl-BE" dirty="0">
                <a:solidFill>
                  <a:schemeClr val="tx1"/>
                </a:solidFill>
                <a:latin typeface="AvenirNext LT Pro Bold" panose="020B0804020202020204" pitchFamily="34" charset="0"/>
              </a:rPr>
              <a:t> members, </a:t>
            </a:r>
            <a:r>
              <a:rPr lang="nl-BE" dirty="0" err="1">
                <a:solidFill>
                  <a:schemeClr val="tx1"/>
                </a:solidFill>
                <a:latin typeface="AvenirNext LT Pro Bold" panose="020B0804020202020204" pitchFamily="34" charset="0"/>
              </a:rPr>
              <a:t>how</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many</a:t>
            </a:r>
            <a:r>
              <a:rPr lang="nl-BE" dirty="0">
                <a:solidFill>
                  <a:schemeClr val="tx1"/>
                </a:solidFill>
                <a:latin typeface="AvenirNext LT Pro Bold" panose="020B0804020202020204" pitchFamily="34" charset="0"/>
              </a:rPr>
              <a:t> members </a:t>
            </a:r>
            <a:r>
              <a:rPr lang="nl-BE" dirty="0" err="1">
                <a:solidFill>
                  <a:schemeClr val="tx1"/>
                </a:solidFill>
                <a:latin typeface="AvenirNext LT Pro Bold" panose="020B0804020202020204" pitchFamily="34" charset="0"/>
              </a:rPr>
              <a:t>how</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many</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under</a:t>
            </a:r>
            <a:r>
              <a:rPr lang="nl-BE" dirty="0">
                <a:solidFill>
                  <a:schemeClr val="tx1"/>
                </a:solidFill>
                <a:latin typeface="AvenirNext LT Pro Bold" panose="020B0804020202020204" pitchFamily="34" charset="0"/>
              </a:rPr>
              <a:t> 40 </a:t>
            </a:r>
            <a:r>
              <a:rPr lang="nl-BE" dirty="0" err="1">
                <a:solidFill>
                  <a:schemeClr val="tx1"/>
                </a:solidFill>
                <a:latin typeface="AvenirNext LT Pro Bold" panose="020B0804020202020204" pitchFamily="34" charset="0"/>
              </a:rPr>
              <a:t>how</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many</a:t>
            </a:r>
            <a:r>
              <a:rPr lang="nl-BE" dirty="0">
                <a:solidFill>
                  <a:schemeClr val="tx1"/>
                </a:solidFill>
                <a:latin typeface="AvenirNext LT Pro Bold" panose="020B0804020202020204" pitchFamily="34" charset="0"/>
              </a:rPr>
              <a:t> </a:t>
            </a:r>
            <a:r>
              <a:rPr lang="nl-BE" dirty="0" err="1">
                <a:solidFill>
                  <a:schemeClr val="tx1"/>
                </a:solidFill>
                <a:latin typeface="AvenirNext LT Pro Bold" panose="020B0804020202020204" pitchFamily="34" charset="0"/>
              </a:rPr>
              <a:t>under</a:t>
            </a:r>
            <a:r>
              <a:rPr lang="nl-BE" dirty="0">
                <a:solidFill>
                  <a:schemeClr val="tx1"/>
                </a:solidFill>
                <a:latin typeface="AvenirNext LT Pro Bold" panose="020B0804020202020204" pitchFamily="34" charset="0"/>
              </a:rPr>
              <a:t> 50, </a:t>
            </a:r>
            <a:r>
              <a:rPr lang="nl-BE" dirty="0" err="1">
                <a:solidFill>
                  <a:schemeClr val="tx1"/>
                </a:solidFill>
                <a:latin typeface="AvenirNext LT Pro Bold" panose="020B0804020202020204" pitchFamily="34" charset="0"/>
              </a:rPr>
              <a:t>and</a:t>
            </a:r>
            <a:r>
              <a:rPr lang="nl-BE" dirty="0">
                <a:solidFill>
                  <a:schemeClr val="tx1"/>
                </a:solidFill>
                <a:latin typeface="AvenirNext LT Pro Bold" panose="020B0804020202020204" pitchFamily="34" charset="0"/>
              </a:rPr>
              <a:t> &lt;60 </a:t>
            </a:r>
            <a:r>
              <a:rPr lang="nl-BE" dirty="0" err="1">
                <a:solidFill>
                  <a:schemeClr val="tx1"/>
                </a:solidFill>
                <a:latin typeface="AvenirNext LT Pro Bold" panose="020B0804020202020204" pitchFamily="34" charset="0"/>
              </a:rPr>
              <a:t>and</a:t>
            </a:r>
            <a:r>
              <a:rPr lang="nl-BE" dirty="0">
                <a:solidFill>
                  <a:schemeClr val="tx1"/>
                </a:solidFill>
                <a:latin typeface="AvenirNext LT Pro Bold" panose="020B0804020202020204" pitchFamily="34" charset="0"/>
              </a:rPr>
              <a:t> over 70 </a:t>
            </a:r>
            <a:br>
              <a:rPr lang="nl-BE" dirty="0">
                <a:solidFill>
                  <a:schemeClr val="tx1"/>
                </a:solidFill>
                <a:latin typeface="AvenirNext LT Pro Bold" panose="020B0804020202020204" pitchFamily="34" charset="0"/>
              </a:rPr>
            </a:br>
            <a:r>
              <a:rPr lang="nl-BE" dirty="0">
                <a:solidFill>
                  <a:schemeClr val="tx1"/>
                </a:solidFill>
                <a:latin typeface="AvenirNext LT Pro Bold" panose="020B0804020202020204" pitchFamily="34" charset="0"/>
              </a:rPr>
              <a:t>&amp; make </a:t>
            </a:r>
            <a:r>
              <a:rPr lang="nl-BE" dirty="0" err="1">
                <a:solidFill>
                  <a:srgbClr val="003974"/>
                </a:solidFill>
                <a:latin typeface="AvenirNext LT Pro Bold" panose="020B0804020202020204" pitchFamily="34" charset="0"/>
              </a:rPr>
              <a:t>good</a:t>
            </a:r>
            <a:r>
              <a:rPr lang="nl-BE" dirty="0">
                <a:solidFill>
                  <a:srgbClr val="003974"/>
                </a:solidFill>
                <a:latin typeface="AvenirNext LT Pro Bold" panose="020B0804020202020204" pitchFamily="34" charset="0"/>
              </a:rPr>
              <a:t> mix</a:t>
            </a:r>
          </a:p>
          <a:p>
            <a:endParaRPr lang="nl-BE" dirty="0">
              <a:solidFill>
                <a:schemeClr val="tx1"/>
              </a:solidFill>
              <a:latin typeface="AvenirNext LT Pro Bold" panose="020B0804020202020204" pitchFamily="34" charset="0"/>
            </a:endParaRPr>
          </a:p>
          <a:p>
            <a:endParaRPr lang="nl-BE" dirty="0">
              <a:solidFill>
                <a:schemeClr val="tx1"/>
              </a:solidFill>
              <a:latin typeface="AvenirNext LT Pro Bold" panose="020B0804020202020204" pitchFamily="34" charset="0"/>
            </a:endParaRPr>
          </a:p>
          <a:p>
            <a:endParaRPr lang="nl-BE" dirty="0">
              <a:solidFill>
                <a:schemeClr val="tx1"/>
              </a:solidFill>
              <a:latin typeface="AvenirNext LT Pro Bold" panose="020B0804020202020204" pitchFamily="34" charset="0"/>
            </a:endParaRPr>
          </a:p>
        </p:txBody>
      </p:sp>
      <p:sp>
        <p:nvSpPr>
          <p:cNvPr id="7" name="Ovaal 6">
            <a:extLst>
              <a:ext uri="{FF2B5EF4-FFF2-40B4-BE49-F238E27FC236}">
                <a16:creationId xmlns:a16="http://schemas.microsoft.com/office/drawing/2014/main" id="{532CCFE5-9AD0-4646-85A1-A097512C989A}"/>
              </a:ext>
            </a:extLst>
          </p:cNvPr>
          <p:cNvSpPr/>
          <p:nvPr/>
        </p:nvSpPr>
        <p:spPr>
          <a:xfrm>
            <a:off x="1142997" y="1308429"/>
            <a:ext cx="1062474"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&lt; 5 </a:t>
            </a:r>
            <a:endParaRPr lang="nl-BE" dirty="0">
              <a:latin typeface="AvenirNext LT Pro Bold" panose="020B0804020202020204" pitchFamily="34" charset="0"/>
            </a:endParaRPr>
          </a:p>
        </p:txBody>
      </p:sp>
      <p:sp>
        <p:nvSpPr>
          <p:cNvPr id="8" name="Ovaal 7">
            <a:extLst>
              <a:ext uri="{FF2B5EF4-FFF2-40B4-BE49-F238E27FC236}">
                <a16:creationId xmlns:a16="http://schemas.microsoft.com/office/drawing/2014/main" id="{2C7839B8-ED13-4EF8-9E39-26C0A76F2C4C}"/>
              </a:ext>
            </a:extLst>
          </p:cNvPr>
          <p:cNvSpPr/>
          <p:nvPr/>
        </p:nvSpPr>
        <p:spPr>
          <a:xfrm>
            <a:off x="1142997" y="2175610"/>
            <a:ext cx="1062473"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5 </a:t>
            </a:r>
            <a:br>
              <a:rPr lang="nl-BE" sz="2000" dirty="0">
                <a:latin typeface="AvenirNext LT Pro Bold" panose="020B0804020202020204" pitchFamily="34" charset="0"/>
              </a:rPr>
            </a:br>
            <a:r>
              <a:rPr lang="nl-BE" sz="2000" dirty="0">
                <a:latin typeface="AvenirNext LT Pro Bold" panose="020B0804020202020204" pitchFamily="34" charset="0"/>
              </a:rPr>
              <a:t>&lt; 10 </a:t>
            </a:r>
            <a:endParaRPr lang="nl-BE" dirty="0">
              <a:latin typeface="AvenirNext LT Pro Bold" panose="020B0804020202020204" pitchFamily="34" charset="0"/>
            </a:endParaRPr>
          </a:p>
        </p:txBody>
      </p:sp>
      <p:sp>
        <p:nvSpPr>
          <p:cNvPr id="9" name="Ovaal 8">
            <a:extLst>
              <a:ext uri="{FF2B5EF4-FFF2-40B4-BE49-F238E27FC236}">
                <a16:creationId xmlns:a16="http://schemas.microsoft.com/office/drawing/2014/main" id="{D21644A7-9849-4EB2-9783-AE473944F580}"/>
              </a:ext>
            </a:extLst>
          </p:cNvPr>
          <p:cNvSpPr/>
          <p:nvPr/>
        </p:nvSpPr>
        <p:spPr>
          <a:xfrm>
            <a:off x="1190340" y="3094745"/>
            <a:ext cx="1062472"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10 </a:t>
            </a:r>
            <a:br>
              <a:rPr lang="nl-BE" sz="2000" dirty="0">
                <a:latin typeface="AvenirNext LT Pro Bold" panose="020B0804020202020204" pitchFamily="34" charset="0"/>
              </a:rPr>
            </a:br>
            <a:r>
              <a:rPr lang="nl-BE" sz="2000" dirty="0">
                <a:latin typeface="AvenirNext LT Pro Bold" panose="020B0804020202020204" pitchFamily="34" charset="0"/>
              </a:rPr>
              <a:t>&lt; 15 </a:t>
            </a:r>
            <a:endParaRPr lang="nl-BE" dirty="0">
              <a:latin typeface="AvenirNext LT Pro Bold" panose="020B0804020202020204" pitchFamily="34" charset="0"/>
            </a:endParaRPr>
          </a:p>
        </p:txBody>
      </p:sp>
      <p:sp>
        <p:nvSpPr>
          <p:cNvPr id="10" name="Ovaal 9">
            <a:extLst>
              <a:ext uri="{FF2B5EF4-FFF2-40B4-BE49-F238E27FC236}">
                <a16:creationId xmlns:a16="http://schemas.microsoft.com/office/drawing/2014/main" id="{BD3A41B7-61B8-4EF7-91BC-B2EBEF3FA074}"/>
              </a:ext>
            </a:extLst>
          </p:cNvPr>
          <p:cNvSpPr/>
          <p:nvPr/>
        </p:nvSpPr>
        <p:spPr>
          <a:xfrm>
            <a:off x="1173679" y="4152900"/>
            <a:ext cx="1062471" cy="685800"/>
          </a:xfrm>
          <a:prstGeom prst="ellipse">
            <a:avLst/>
          </a:prstGeom>
          <a:solidFill>
            <a:srgbClr val="B4975A"/>
          </a:solidFill>
          <a:ln>
            <a:solidFill>
              <a:srgbClr val="B49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latin typeface="AvenirNext LT Pro Bold" panose="020B0804020202020204" pitchFamily="34" charset="0"/>
              </a:rPr>
              <a:t>&gt; 15  </a:t>
            </a:r>
            <a:endParaRPr lang="nl-BE" dirty="0">
              <a:latin typeface="AvenirNext LT Pro Bold" panose="020B0804020202020204" pitchFamily="34" charset="0"/>
            </a:endParaRPr>
          </a:p>
        </p:txBody>
      </p:sp>
    </p:spTree>
    <p:extLst>
      <p:ext uri="{BB962C8B-B14F-4D97-AF65-F5344CB8AC3E}">
        <p14:creationId xmlns:p14="http://schemas.microsoft.com/office/powerpoint/2010/main" val="2498308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GB" sz="3600" dirty="0"/>
              <a:t>What you need to do</a:t>
            </a:r>
            <a:endParaRPr lang="en-US" sz="3600"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E77DC268-B71A-4C70-9018-2A35BF978A3D}"/>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2000" dirty="0" err="1">
                <a:latin typeface="AvenirNext LT Pro Bold" panose="020B0804020202020204" pitchFamily="34" charset="0"/>
              </a:rPr>
              <a:t>Work</a:t>
            </a:r>
            <a:r>
              <a:rPr lang="nl-BE" sz="2000" dirty="0">
                <a:latin typeface="AvenirNext LT Pro Bold" panose="020B0804020202020204" pitchFamily="34" charset="0"/>
              </a:rPr>
              <a:t> out </a:t>
            </a:r>
            <a:r>
              <a:rPr lang="nl-BE" sz="2000" dirty="0" err="1">
                <a:latin typeface="AvenirNext LT Pro Bold" panose="020B0804020202020204" pitchFamily="34" charset="0"/>
              </a:rPr>
              <a:t>and</a:t>
            </a:r>
            <a:r>
              <a:rPr lang="nl-BE" sz="2000" dirty="0">
                <a:latin typeface="AvenirNext LT Pro Bold" panose="020B0804020202020204" pitchFamily="34" charset="0"/>
              </a:rPr>
              <a:t> take </a:t>
            </a:r>
            <a:r>
              <a:rPr lang="nl-BE" sz="2000" dirty="0">
                <a:solidFill>
                  <a:srgbClr val="003974"/>
                </a:solidFill>
                <a:latin typeface="AvenirNext LT Pro Bold" panose="020B0804020202020204" pitchFamily="34" charset="0"/>
              </a:rPr>
              <a:t>action</a:t>
            </a:r>
            <a:r>
              <a:rPr lang="nl-BE" sz="2000" dirty="0">
                <a:latin typeface="AvenirNext LT Pro Bold" panose="020B0804020202020204" pitchFamily="34" charset="0"/>
              </a:rPr>
              <a:t> </a:t>
            </a:r>
            <a:r>
              <a:rPr lang="nl-BE" sz="2000" dirty="0" err="1">
                <a:latin typeface="AvenirNext LT Pro Bold" panose="020B0804020202020204" pitchFamily="34" charset="0"/>
              </a:rPr>
              <a:t>to</a:t>
            </a:r>
            <a:r>
              <a:rPr lang="nl-BE" sz="2000" dirty="0">
                <a:latin typeface="AvenirNext LT Pro Bold" panose="020B0804020202020204" pitchFamily="34" charset="0"/>
              </a:rPr>
              <a:t> </a:t>
            </a:r>
            <a:r>
              <a:rPr lang="nl-BE" sz="2000" dirty="0">
                <a:solidFill>
                  <a:schemeClr val="bg1"/>
                </a:solidFill>
                <a:highlight>
                  <a:srgbClr val="003974"/>
                </a:highlight>
                <a:latin typeface="AvenirNext LT Pro Bold" panose="020B0804020202020204" pitchFamily="34" charset="0"/>
              </a:rPr>
              <a:t>get long-</a:t>
            </a:r>
            <a:r>
              <a:rPr lang="nl-BE" sz="2000" dirty="0" err="1">
                <a:solidFill>
                  <a:schemeClr val="bg1"/>
                </a:solidFill>
                <a:highlight>
                  <a:srgbClr val="003974"/>
                </a:highlight>
                <a:latin typeface="AvenirNext LT Pro Bold" panose="020B0804020202020204" pitchFamily="34" charset="0"/>
              </a:rPr>
              <a:t>lasting</a:t>
            </a:r>
            <a:r>
              <a:rPr lang="nl-BE" sz="2000" dirty="0">
                <a:solidFill>
                  <a:schemeClr val="bg1"/>
                </a:solidFill>
                <a:highlight>
                  <a:srgbClr val="003974"/>
                </a:highlight>
                <a:latin typeface="AvenirNext LT Pro Bold" panose="020B0804020202020204" pitchFamily="34" charset="0"/>
              </a:rPr>
              <a:t> new clubs</a:t>
            </a:r>
            <a:br>
              <a:rPr lang="nl-BE" sz="2000" dirty="0">
                <a:solidFill>
                  <a:schemeClr val="bg1"/>
                </a:solidFill>
                <a:highlight>
                  <a:srgbClr val="003974"/>
                </a:highlight>
                <a:latin typeface="AvenirNext LT Pro Bold" panose="020B0804020202020204" pitchFamily="34" charset="0"/>
              </a:rPr>
            </a:br>
            <a:endParaRPr lang="nl-BE" sz="2000" dirty="0">
              <a:solidFill>
                <a:schemeClr val="bg1"/>
              </a:solidFill>
              <a:highlight>
                <a:srgbClr val="003974"/>
              </a:highlight>
              <a:latin typeface="AvenirNext LT Pro Bold" panose="020B0804020202020204" pitchFamily="34" charset="0"/>
            </a:endParaRPr>
          </a:p>
          <a:p>
            <a:pPr marL="285750" indent="-285750">
              <a:buFont typeface="Arial" panose="020B0604020202020204" pitchFamily="34" charset="0"/>
              <a:buChar char="•"/>
            </a:pPr>
            <a:r>
              <a:rPr lang="nl-BE" sz="2000" dirty="0">
                <a:latin typeface="AvenirNext LT Pro Bold" panose="020B0804020202020204" pitchFamily="34" charset="0"/>
              </a:rPr>
              <a:t>Experiment </a:t>
            </a:r>
            <a:r>
              <a:rPr lang="nl-BE" sz="2000" dirty="0" err="1">
                <a:latin typeface="AvenirNext LT Pro Bold" panose="020B0804020202020204" pitchFamily="34" charset="0"/>
              </a:rPr>
              <a:t>with</a:t>
            </a:r>
            <a:r>
              <a:rPr lang="nl-BE" sz="2000" dirty="0">
                <a:latin typeface="AvenirNext LT Pro Bold" panose="020B0804020202020204" pitchFamily="34" charset="0"/>
              </a:rPr>
              <a:t> </a:t>
            </a:r>
            <a:r>
              <a:rPr lang="nl-BE" sz="2000" dirty="0">
                <a:solidFill>
                  <a:schemeClr val="bg1"/>
                </a:solidFill>
                <a:highlight>
                  <a:srgbClr val="003974"/>
                </a:highlight>
                <a:latin typeface="AvenirNext LT Pro Bold" panose="020B0804020202020204" pitchFamily="34" charset="0"/>
              </a:rPr>
              <a:t>new formats (</a:t>
            </a:r>
            <a:r>
              <a:rPr lang="nl-BE" sz="2000" dirty="0" err="1">
                <a:solidFill>
                  <a:schemeClr val="bg1"/>
                </a:solidFill>
                <a:highlight>
                  <a:srgbClr val="003974"/>
                </a:highlight>
                <a:latin typeface="AvenirNext LT Pro Bold" panose="020B0804020202020204" pitchFamily="34" charset="0"/>
              </a:rPr>
              <a:t>innovation</a:t>
            </a:r>
            <a:r>
              <a:rPr lang="nl-BE" sz="2000" dirty="0">
                <a:solidFill>
                  <a:schemeClr val="bg1"/>
                </a:solidFill>
                <a:highlight>
                  <a:srgbClr val="003974"/>
                </a:highlight>
                <a:latin typeface="AvenirNext LT Pro Bold" panose="020B0804020202020204" pitchFamily="34" charset="0"/>
              </a:rPr>
              <a:t>) </a:t>
            </a:r>
            <a:r>
              <a:rPr lang="nl-BE" sz="2000" dirty="0">
                <a:latin typeface="AvenirNext LT Pro Bold" panose="020B0804020202020204" pitchFamily="34" charset="0"/>
              </a:rPr>
              <a:t>in </a:t>
            </a:r>
            <a:r>
              <a:rPr lang="nl-BE" sz="2000" dirty="0" err="1">
                <a:solidFill>
                  <a:srgbClr val="003974"/>
                </a:solidFill>
                <a:latin typeface="AvenirNext LT Pro Bold" panose="020B0804020202020204" pitchFamily="34" charset="0"/>
              </a:rPr>
              <a:t>all</a:t>
            </a:r>
            <a:r>
              <a:rPr lang="nl-BE" sz="2000" dirty="0">
                <a:latin typeface="AvenirNext LT Pro Bold" panose="020B0804020202020204" pitchFamily="34" charset="0"/>
              </a:rPr>
              <a:t> </a:t>
            </a:r>
            <a:r>
              <a:rPr lang="nl-BE" sz="2000" dirty="0" err="1">
                <a:latin typeface="AvenirNext LT Pro Bold" panose="020B0804020202020204" pitchFamily="34" charset="0"/>
              </a:rPr>
              <a:t>divisions</a:t>
            </a:r>
            <a:r>
              <a:rPr lang="nl-BE" sz="2000" dirty="0">
                <a:latin typeface="AvenirNext LT Pro Bold" panose="020B0804020202020204" pitchFamily="34" charset="0"/>
              </a:rPr>
              <a:t> (</a:t>
            </a:r>
            <a:r>
              <a:rPr lang="nl-BE" sz="2000" dirty="0" err="1">
                <a:latin typeface="AvenirNext LT Pro Bold" panose="020B0804020202020204" pitchFamily="34" charset="0"/>
              </a:rPr>
              <a:t>with</a:t>
            </a:r>
            <a:r>
              <a:rPr lang="nl-BE" sz="2000" dirty="0">
                <a:latin typeface="AvenirNext LT Pro Bold" panose="020B0804020202020204" pitchFamily="34" charset="0"/>
              </a:rPr>
              <a:t> </a:t>
            </a:r>
            <a:r>
              <a:rPr lang="nl-BE" sz="2000" dirty="0" err="1">
                <a:latin typeface="AvenirNext LT Pro Bold" panose="020B0804020202020204" pitchFamily="34" charset="0"/>
              </a:rPr>
              <a:t>LG’s</a:t>
            </a:r>
            <a:r>
              <a:rPr lang="nl-BE" sz="2000" dirty="0">
                <a:latin typeface="AvenirNext LT Pro Bold" panose="020B0804020202020204" pitchFamily="34" charset="0"/>
              </a:rPr>
              <a:t>) </a:t>
            </a:r>
            <a:r>
              <a:rPr lang="nl-BE" sz="2000" dirty="0" err="1">
                <a:latin typeface="AvenirNext LT Pro Bold" panose="020B0804020202020204" pitchFamily="34" charset="0"/>
              </a:rPr>
              <a:t>for</a:t>
            </a:r>
            <a:r>
              <a:rPr lang="nl-BE" sz="2000" dirty="0">
                <a:latin typeface="AvenirNext LT Pro Bold" panose="020B0804020202020204" pitchFamily="34" charset="0"/>
              </a:rPr>
              <a:t> </a:t>
            </a:r>
            <a:r>
              <a:rPr lang="nl-BE" sz="2000" dirty="0" err="1">
                <a:latin typeface="AvenirNext LT Pro Bold" panose="020B0804020202020204" pitchFamily="34" charset="0"/>
              </a:rPr>
              <a:t>increasing</a:t>
            </a:r>
            <a:r>
              <a:rPr lang="nl-BE" sz="2000" dirty="0">
                <a:latin typeface="AvenirNext LT Pro Bold" panose="020B0804020202020204" pitchFamily="34" charset="0"/>
              </a:rPr>
              <a:t> footprint and </a:t>
            </a:r>
            <a:r>
              <a:rPr lang="nl-BE" sz="2000" dirty="0" err="1">
                <a:latin typeface="AvenirNext LT Pro Bold" panose="020B0804020202020204" pitchFamily="34" charset="0"/>
              </a:rPr>
              <a:t>attract</a:t>
            </a:r>
            <a:r>
              <a:rPr lang="nl-BE" sz="2000" dirty="0">
                <a:latin typeface="AvenirNext LT Pro Bold" panose="020B0804020202020204" pitchFamily="34" charset="0"/>
              </a:rPr>
              <a:t> </a:t>
            </a:r>
            <a:r>
              <a:rPr lang="nl-BE" sz="2000" dirty="0" err="1">
                <a:latin typeface="AvenirNext LT Pro Bold" panose="020B0804020202020204" pitchFamily="34" charset="0"/>
              </a:rPr>
              <a:t>younger</a:t>
            </a:r>
            <a:r>
              <a:rPr lang="nl-BE" sz="2000" dirty="0">
                <a:latin typeface="AvenirNext LT Pro Bold" panose="020B0804020202020204" pitchFamily="34" charset="0"/>
              </a:rPr>
              <a:t> </a:t>
            </a:r>
            <a:r>
              <a:rPr lang="nl-BE" sz="2000" dirty="0" err="1">
                <a:latin typeface="AvenirNext LT Pro Bold" panose="020B0804020202020204" pitchFamily="34" charset="0"/>
              </a:rPr>
              <a:t>potential</a:t>
            </a:r>
            <a:r>
              <a:rPr lang="nl-BE" sz="2000" dirty="0">
                <a:latin typeface="AvenirNext LT Pro Bold" panose="020B0804020202020204" pitchFamily="34" charset="0"/>
              </a:rPr>
              <a:t> members </a:t>
            </a:r>
            <a:br>
              <a:rPr lang="nl-BE" sz="2000" dirty="0">
                <a:latin typeface="AvenirNext LT Pro Bold" panose="020B0804020202020204" pitchFamily="34" charset="0"/>
              </a:rPr>
            </a:br>
            <a:endParaRPr lang="nl-BE" sz="2000" dirty="0">
              <a:latin typeface="AvenirNext LT Pro Bold" panose="020B0804020202020204" pitchFamily="34" charset="0"/>
            </a:endParaRPr>
          </a:p>
          <a:p>
            <a:pPr marL="285750" indent="-285750">
              <a:buFont typeface="Arial" panose="020B0604020202020204" pitchFamily="34" charset="0"/>
              <a:buChar char="•"/>
            </a:pPr>
            <a:r>
              <a:rPr lang="nl-BE" sz="2000" dirty="0">
                <a:solidFill>
                  <a:schemeClr val="bg1"/>
                </a:solidFill>
                <a:highlight>
                  <a:srgbClr val="003974"/>
                </a:highlight>
                <a:latin typeface="AvenirNext LT Pro Bold" panose="020B0804020202020204" pitchFamily="34" charset="0"/>
              </a:rPr>
              <a:t>Monitor</a:t>
            </a:r>
            <a:r>
              <a:rPr lang="nl-BE" sz="2000" dirty="0">
                <a:latin typeface="AvenirNext LT Pro Bold" panose="020B0804020202020204" pitchFamily="34" charset="0"/>
              </a:rPr>
              <a:t> </a:t>
            </a:r>
            <a:r>
              <a:rPr lang="nl-BE" sz="2000" dirty="0" err="1">
                <a:latin typeface="AvenirNext LT Pro Bold" panose="020B0804020202020204" pitchFamily="34" charset="0"/>
              </a:rPr>
              <a:t>the</a:t>
            </a:r>
            <a:r>
              <a:rPr lang="nl-BE" sz="2000" dirty="0">
                <a:latin typeface="AvenirNext LT Pro Bold" panose="020B0804020202020204" pitchFamily="34" charset="0"/>
              </a:rPr>
              <a:t> </a:t>
            </a:r>
            <a:r>
              <a:rPr lang="nl-BE" sz="2000" dirty="0" err="1">
                <a:latin typeface="AvenirNext LT Pro Bold" panose="020B0804020202020204" pitchFamily="34" charset="0"/>
              </a:rPr>
              <a:t>membership</a:t>
            </a:r>
            <a:r>
              <a:rPr lang="nl-BE" sz="2000" dirty="0">
                <a:latin typeface="AvenirNext LT Pro Bold" panose="020B0804020202020204" pitchFamily="34" charset="0"/>
              </a:rPr>
              <a:t> </a:t>
            </a:r>
            <a:r>
              <a:rPr lang="nl-BE" sz="2000" dirty="0" err="1">
                <a:latin typeface="AvenirNext LT Pro Bold" panose="020B0804020202020204" pitchFamily="34" charset="0"/>
              </a:rPr>
              <a:t>numbers</a:t>
            </a:r>
            <a:r>
              <a:rPr lang="nl-BE" sz="2000" dirty="0">
                <a:latin typeface="AvenirNext LT Pro Bold" panose="020B0804020202020204" pitchFamily="34" charset="0"/>
              </a:rPr>
              <a:t> </a:t>
            </a:r>
            <a:r>
              <a:rPr lang="nl-BE" sz="2000" dirty="0" err="1">
                <a:latin typeface="AvenirNext LT Pro Bold" panose="020B0804020202020204" pitchFamily="34" charset="0"/>
              </a:rPr>
              <a:t>and</a:t>
            </a:r>
            <a:r>
              <a:rPr lang="nl-BE" sz="2000" dirty="0">
                <a:latin typeface="AvenirNext LT Pro Bold" panose="020B0804020202020204" pitchFamily="34" charset="0"/>
              </a:rPr>
              <a:t> report </a:t>
            </a:r>
            <a:r>
              <a:rPr lang="nl-BE" sz="2000" dirty="0" err="1">
                <a:latin typeface="AvenirNext LT Pro Bold" panose="020B0804020202020204" pitchFamily="34" charset="0"/>
              </a:rPr>
              <a:t>statistics</a:t>
            </a:r>
            <a:r>
              <a:rPr lang="nl-BE" sz="2000" dirty="0">
                <a:latin typeface="AvenirNext LT Pro Bold" panose="020B0804020202020204" pitchFamily="34" charset="0"/>
              </a:rPr>
              <a:t> of </a:t>
            </a:r>
            <a:r>
              <a:rPr lang="nl-BE" sz="2000" dirty="0" err="1">
                <a:latin typeface="AvenirNext LT Pro Bold" panose="020B0804020202020204" pitchFamily="34" charset="0"/>
              </a:rPr>
              <a:t>growth</a:t>
            </a:r>
            <a:br>
              <a:rPr lang="nl-BE" sz="2000" dirty="0">
                <a:latin typeface="AvenirNext LT Pro Bold" panose="020B0804020202020204" pitchFamily="34" charset="0"/>
              </a:rPr>
            </a:br>
            <a:endParaRPr lang="nl-BE" sz="2000" dirty="0">
              <a:latin typeface="AvenirNext LT Pro Bold" panose="020B0804020202020204" pitchFamily="34" charset="0"/>
            </a:endParaRPr>
          </a:p>
          <a:p>
            <a:pPr marL="285750" indent="-285750">
              <a:buFont typeface="Arial" panose="020B0604020202020204" pitchFamily="34" charset="0"/>
              <a:buChar char="•"/>
            </a:pPr>
            <a:r>
              <a:rPr lang="nl-BE" sz="2000" dirty="0">
                <a:latin typeface="AvenirNext LT Pro Bold" panose="020B0804020202020204" pitchFamily="34" charset="0"/>
              </a:rPr>
              <a:t>Support </a:t>
            </a:r>
            <a:r>
              <a:rPr lang="nl-BE" sz="2000" dirty="0">
                <a:solidFill>
                  <a:schemeClr val="bg1"/>
                </a:solidFill>
                <a:highlight>
                  <a:srgbClr val="003974"/>
                </a:highlight>
                <a:latin typeface="AvenirNext LT Pro Bold" panose="020B0804020202020204" pitchFamily="34" charset="0"/>
              </a:rPr>
              <a:t>clubs in </a:t>
            </a:r>
            <a:r>
              <a:rPr lang="nl-BE" sz="2000" dirty="0" err="1">
                <a:solidFill>
                  <a:schemeClr val="bg1"/>
                </a:solidFill>
                <a:highlight>
                  <a:srgbClr val="003974"/>
                </a:highlight>
                <a:latin typeface="AvenirNext LT Pro Bold" panose="020B0804020202020204" pitchFamily="34" charset="0"/>
              </a:rPr>
              <a:t>the</a:t>
            </a:r>
            <a:r>
              <a:rPr lang="nl-BE" sz="2000" dirty="0">
                <a:solidFill>
                  <a:schemeClr val="bg1"/>
                </a:solidFill>
                <a:highlight>
                  <a:srgbClr val="003974"/>
                </a:highlight>
                <a:latin typeface="AvenirNext LT Pro Bold" panose="020B0804020202020204" pitchFamily="34" charset="0"/>
              </a:rPr>
              <a:t> red zone </a:t>
            </a:r>
            <a:r>
              <a:rPr lang="nl-BE" sz="2000" dirty="0">
                <a:latin typeface="AvenirNext LT Pro Bold" panose="020B0804020202020204" pitchFamily="34" charset="0"/>
              </a:rPr>
              <a:t> </a:t>
            </a:r>
            <a:r>
              <a:rPr lang="nl-BE" sz="2000" dirty="0" err="1">
                <a:latin typeface="AvenirNext LT Pro Bold" panose="020B0804020202020204" pitchFamily="34" charset="0"/>
              </a:rPr>
              <a:t>and</a:t>
            </a:r>
            <a:r>
              <a:rPr lang="nl-BE" sz="2000" dirty="0">
                <a:latin typeface="AvenirNext LT Pro Bold" panose="020B0804020202020204" pitchFamily="34" charset="0"/>
              </a:rPr>
              <a:t> </a:t>
            </a:r>
            <a:r>
              <a:rPr lang="nl-BE" sz="2000" dirty="0" err="1">
                <a:latin typeface="AvenirNext LT Pro Bold" panose="020B0804020202020204" pitchFamily="34" charset="0"/>
              </a:rPr>
              <a:t>implement</a:t>
            </a:r>
            <a:r>
              <a:rPr lang="nl-BE" sz="2000" dirty="0">
                <a:latin typeface="AvenirNext LT Pro Bold" panose="020B0804020202020204" pitchFamily="34" charset="0"/>
              </a:rPr>
              <a:t> actions </a:t>
            </a:r>
            <a:r>
              <a:rPr lang="nl-BE" sz="2000" dirty="0" err="1">
                <a:latin typeface="AvenirNext LT Pro Bold" panose="020B0804020202020204" pitchFamily="34" charset="0"/>
              </a:rPr>
              <a:t>to</a:t>
            </a:r>
            <a:r>
              <a:rPr lang="nl-BE" sz="2000" dirty="0">
                <a:latin typeface="AvenirNext LT Pro Bold" panose="020B0804020202020204" pitchFamily="34" charset="0"/>
              </a:rPr>
              <a:t> </a:t>
            </a:r>
            <a:r>
              <a:rPr lang="nl-BE" sz="2000" dirty="0" err="1">
                <a:latin typeface="AvenirNext LT Pro Bold" panose="020B0804020202020204" pitchFamily="34" charset="0"/>
              </a:rPr>
              <a:t>strenghten</a:t>
            </a:r>
            <a:r>
              <a:rPr lang="nl-BE" sz="2000" dirty="0">
                <a:latin typeface="AvenirNext LT Pro Bold" panose="020B0804020202020204" pitchFamily="34" charset="0"/>
              </a:rPr>
              <a:t> </a:t>
            </a:r>
            <a:r>
              <a:rPr lang="nl-BE" sz="2000" dirty="0" err="1">
                <a:latin typeface="AvenirNext LT Pro Bold" panose="020B0804020202020204" pitchFamily="34" charset="0"/>
              </a:rPr>
              <a:t>those</a:t>
            </a:r>
            <a:r>
              <a:rPr lang="nl-BE" sz="2000" dirty="0">
                <a:latin typeface="AvenirNext LT Pro Bold" panose="020B0804020202020204" pitchFamily="34" charset="0"/>
              </a:rPr>
              <a:t> clubs  </a:t>
            </a:r>
          </a:p>
        </p:txBody>
      </p:sp>
    </p:spTree>
    <p:extLst>
      <p:ext uri="{BB962C8B-B14F-4D97-AF65-F5344CB8AC3E}">
        <p14:creationId xmlns:p14="http://schemas.microsoft.com/office/powerpoint/2010/main" val="4203610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r>
              <a:rPr lang="en-GB" sz="3600" dirty="0"/>
              <a:t>What you need to do</a:t>
            </a:r>
            <a:endParaRPr lang="en-US" sz="3600"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E77DC268-B71A-4C70-9018-2A35BF978A3D}"/>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1800" dirty="0" err="1">
                <a:latin typeface="AvenirNext LT Pro Bold" panose="020B0804020202020204" pitchFamily="34" charset="0"/>
              </a:rPr>
              <a:t>Create</a:t>
            </a:r>
            <a:r>
              <a:rPr lang="nl-BE" sz="1800" dirty="0">
                <a:latin typeface="AvenirNext LT Pro Bold" panose="020B0804020202020204" pitchFamily="34" charset="0"/>
              </a:rPr>
              <a:t> a </a:t>
            </a:r>
            <a:r>
              <a:rPr lang="nl-BE" sz="1800" dirty="0">
                <a:solidFill>
                  <a:schemeClr val="bg1"/>
                </a:solidFill>
                <a:highlight>
                  <a:srgbClr val="003974"/>
                </a:highlight>
                <a:latin typeface="AvenirNext LT Pro Bold" panose="020B0804020202020204" pitchFamily="34" charset="0"/>
              </a:rPr>
              <a:t>team</a:t>
            </a:r>
            <a:r>
              <a:rPr lang="nl-BE" sz="1800" dirty="0">
                <a:latin typeface="AvenirNext LT Pro Bold" panose="020B0804020202020204" pitchFamily="34" charset="0"/>
              </a:rPr>
              <a:t>  of club openers, club </a:t>
            </a:r>
            <a:r>
              <a:rPr lang="nl-BE" sz="1800" dirty="0" err="1">
                <a:latin typeface="AvenirNext LT Pro Bold" panose="020B0804020202020204" pitchFamily="34" charset="0"/>
              </a:rPr>
              <a:t>strenghtening</a:t>
            </a:r>
            <a:r>
              <a:rPr lang="nl-BE" sz="1800" dirty="0">
                <a:latin typeface="AvenirNext LT Pro Bold" panose="020B0804020202020204" pitchFamily="34" charset="0"/>
              </a:rPr>
              <a:t> leaders, </a:t>
            </a:r>
            <a:r>
              <a:rPr lang="nl-BE" sz="1800" dirty="0" err="1">
                <a:latin typeface="AvenirNext LT Pro Bold" panose="020B0804020202020204" pitchFamily="34" charset="0"/>
              </a:rPr>
              <a:t>LG’s</a:t>
            </a:r>
            <a:r>
              <a:rPr lang="nl-BE" sz="1800" dirty="0">
                <a:latin typeface="AvenirNext LT Pro Bold" panose="020B0804020202020204" pitchFamily="34" charset="0"/>
              </a:rPr>
              <a:t> and </a:t>
            </a:r>
            <a:r>
              <a:rPr lang="nl-BE" sz="1800" dirty="0" err="1">
                <a:latin typeface="AvenirNext LT Pro Bold" panose="020B0804020202020204" pitchFamily="34" charset="0"/>
              </a:rPr>
              <a:t>others</a:t>
            </a:r>
            <a:r>
              <a:rPr lang="nl-BE" sz="1800" dirty="0">
                <a:latin typeface="AvenirNext LT Pro Bold" panose="020B0804020202020204" pitchFamily="34" charset="0"/>
              </a:rPr>
              <a:t> </a:t>
            </a:r>
            <a:r>
              <a:rPr lang="nl-BE" sz="1800" dirty="0" err="1">
                <a:latin typeface="AvenirNext LT Pro Bold" panose="020B0804020202020204" pitchFamily="34" charset="0"/>
              </a:rPr>
              <a:t>that</a:t>
            </a:r>
            <a:r>
              <a:rPr lang="nl-BE" sz="1800" dirty="0">
                <a:latin typeface="AvenirNext LT Pro Bold" panose="020B0804020202020204" pitchFamily="34" charset="0"/>
              </a:rPr>
              <a:t> are </a:t>
            </a:r>
            <a:r>
              <a:rPr lang="nl-BE" sz="1800" dirty="0" err="1">
                <a:solidFill>
                  <a:schemeClr val="tx1"/>
                </a:solidFill>
                <a:latin typeface="AvenirNext LT Pro Bold" panose="020B0804020202020204" pitchFamily="34" charset="0"/>
              </a:rPr>
              <a:t>motivated</a:t>
            </a:r>
            <a:r>
              <a:rPr lang="nl-BE" sz="1800" dirty="0">
                <a:latin typeface="AvenirNext LT Pro Bold" panose="020B0804020202020204" pitchFamily="34" charset="0"/>
              </a:rPr>
              <a:t> </a:t>
            </a:r>
            <a:r>
              <a:rPr lang="nl-BE" sz="1800" dirty="0" err="1">
                <a:latin typeface="AvenirNext LT Pro Bold" panose="020B0804020202020204" pitchFamily="34" charset="0"/>
              </a:rPr>
              <a:t>to</a:t>
            </a:r>
            <a:r>
              <a:rPr lang="nl-BE" sz="1800" dirty="0">
                <a:latin typeface="AvenirNext LT Pro Bold" panose="020B0804020202020204" pitchFamily="34" charset="0"/>
              </a:rPr>
              <a:t> </a:t>
            </a:r>
            <a:r>
              <a:rPr lang="nl-BE" sz="1800" dirty="0" err="1">
                <a:latin typeface="AvenirNext LT Pro Bold" panose="020B0804020202020204" pitchFamily="34" charset="0"/>
              </a:rPr>
              <a:t>work</a:t>
            </a:r>
            <a:r>
              <a:rPr lang="nl-BE" sz="1800" dirty="0">
                <a:latin typeface="AvenirNext LT Pro Bold" panose="020B0804020202020204" pitchFamily="34" charset="0"/>
              </a:rPr>
              <a:t> on </a:t>
            </a:r>
            <a:r>
              <a:rPr lang="nl-BE" sz="1800" dirty="0" err="1">
                <a:latin typeface="AvenirNext LT Pro Bold" panose="020B0804020202020204" pitchFamily="34" charset="0"/>
              </a:rPr>
              <a:t>growth</a:t>
            </a:r>
            <a:r>
              <a:rPr lang="nl-BE" sz="1800" dirty="0">
                <a:latin typeface="AvenirNext LT Pro Bold" panose="020B0804020202020204" pitchFamily="34" charset="0"/>
              </a:rPr>
              <a:t> in </a:t>
            </a:r>
            <a:r>
              <a:rPr lang="nl-BE" sz="1800" dirty="0" err="1">
                <a:latin typeface="AvenirNext LT Pro Bold" panose="020B0804020202020204" pitchFamily="34" charset="0"/>
              </a:rPr>
              <a:t>their</a:t>
            </a:r>
            <a:r>
              <a:rPr lang="nl-BE" sz="1800" dirty="0">
                <a:latin typeface="AvenirNext LT Pro Bold" panose="020B0804020202020204" pitchFamily="34" charset="0"/>
              </a:rPr>
              <a:t> </a:t>
            </a:r>
            <a:r>
              <a:rPr lang="nl-BE" sz="1800" dirty="0" err="1">
                <a:latin typeface="AvenirNext LT Pro Bold" panose="020B0804020202020204" pitchFamily="34" charset="0"/>
              </a:rPr>
              <a:t>divisions</a:t>
            </a:r>
            <a:br>
              <a:rPr lang="nl-BE" sz="1800" dirty="0">
                <a:latin typeface="AvenirNext LT Pro Bold" panose="020B0804020202020204" pitchFamily="34" charset="0"/>
              </a:rPr>
            </a:br>
            <a:endParaRPr lang="nl-BE" sz="1800" dirty="0">
              <a:latin typeface="AvenirNext LT Pro Bold" panose="020B0804020202020204" pitchFamily="34" charset="0"/>
            </a:endParaRPr>
          </a:p>
          <a:p>
            <a:pPr marL="285750" indent="-285750">
              <a:buFont typeface="Arial" panose="020B0604020202020204" pitchFamily="34" charset="0"/>
              <a:buChar char="•"/>
            </a:pPr>
            <a:r>
              <a:rPr lang="nl-BE" sz="1800" dirty="0" err="1">
                <a:solidFill>
                  <a:schemeClr val="bg1"/>
                </a:solidFill>
                <a:highlight>
                  <a:srgbClr val="003974"/>
                </a:highlight>
                <a:latin typeface="AvenirNext LT Pro Bold" panose="020B0804020202020204" pitchFamily="34" charset="0"/>
              </a:rPr>
              <a:t>Motivate</a:t>
            </a:r>
            <a:r>
              <a:rPr lang="nl-BE" sz="1800" dirty="0">
                <a:latin typeface="AvenirNext LT Pro Bold" panose="020B0804020202020204" pitchFamily="34" charset="0"/>
              </a:rPr>
              <a:t> </a:t>
            </a:r>
            <a:r>
              <a:rPr lang="nl-BE" sz="1800" dirty="0" err="1">
                <a:latin typeface="AvenirNext LT Pro Bold" panose="020B0804020202020204" pitchFamily="34" charset="0"/>
              </a:rPr>
              <a:t>everybody</a:t>
            </a:r>
            <a:r>
              <a:rPr lang="nl-BE" sz="1800" dirty="0">
                <a:latin typeface="AvenirNext LT Pro Bold" panose="020B0804020202020204" pitchFamily="34" charset="0"/>
              </a:rPr>
              <a:t> </a:t>
            </a:r>
            <a:r>
              <a:rPr lang="nl-BE" sz="1800" dirty="0" err="1">
                <a:latin typeface="AvenirNext LT Pro Bold" panose="020B0804020202020204" pitchFamily="34" charset="0"/>
              </a:rPr>
              <a:t>for</a:t>
            </a:r>
            <a:r>
              <a:rPr lang="nl-BE" sz="1800" dirty="0">
                <a:latin typeface="AvenirNext LT Pro Bold" panose="020B0804020202020204" pitchFamily="34" charset="0"/>
              </a:rPr>
              <a:t> </a:t>
            </a:r>
            <a:r>
              <a:rPr lang="nl-BE" sz="1800" dirty="0" err="1">
                <a:latin typeface="AvenirNext LT Pro Bold" panose="020B0804020202020204" pitchFamily="34" charset="0"/>
              </a:rPr>
              <a:t>growth</a:t>
            </a:r>
            <a:r>
              <a:rPr lang="nl-BE" sz="1800" dirty="0">
                <a:latin typeface="AvenirNext LT Pro Bold" panose="020B0804020202020204" pitchFamily="34" charset="0"/>
              </a:rPr>
              <a:t> at </a:t>
            </a:r>
            <a:r>
              <a:rPr lang="nl-BE" sz="1800" dirty="0" err="1">
                <a:latin typeface="AvenirNext LT Pro Bold" panose="020B0804020202020204" pitchFamily="34" charset="0"/>
              </a:rPr>
              <a:t>all</a:t>
            </a:r>
            <a:r>
              <a:rPr lang="nl-BE" sz="1800" dirty="0">
                <a:latin typeface="AvenirNext LT Pro Bold" panose="020B0804020202020204" pitchFamily="34" charset="0"/>
              </a:rPr>
              <a:t> levels (club/</a:t>
            </a:r>
            <a:r>
              <a:rPr lang="nl-BE" sz="1800" dirty="0" err="1">
                <a:latin typeface="AvenirNext LT Pro Bold" panose="020B0804020202020204" pitchFamily="34" charset="0"/>
              </a:rPr>
              <a:t>division</a:t>
            </a:r>
            <a:r>
              <a:rPr lang="nl-BE" sz="1800" dirty="0">
                <a:latin typeface="AvenirNext LT Pro Bold" panose="020B0804020202020204" pitchFamily="34" charset="0"/>
              </a:rPr>
              <a:t>/district) </a:t>
            </a:r>
            <a:br>
              <a:rPr lang="nl-BE" sz="1800" dirty="0">
                <a:latin typeface="AvenirNext LT Pro Bold" panose="020B0804020202020204" pitchFamily="34" charset="0"/>
              </a:rPr>
            </a:br>
            <a:endParaRPr lang="nl-BE" sz="1800" dirty="0">
              <a:latin typeface="AvenirNext LT Pro Bold" panose="020B0804020202020204" pitchFamily="34" charset="0"/>
            </a:endParaRPr>
          </a:p>
          <a:p>
            <a:pPr marL="285750" indent="-285750">
              <a:buFont typeface="Arial" panose="020B0604020202020204" pitchFamily="34" charset="0"/>
              <a:buChar char="•"/>
            </a:pPr>
            <a:r>
              <a:rPr lang="nl-BE" sz="1800" dirty="0" err="1">
                <a:latin typeface="AvenirNext LT Pro Bold" panose="020B0804020202020204" pitchFamily="34" charset="0"/>
              </a:rPr>
              <a:t>Work</a:t>
            </a:r>
            <a:r>
              <a:rPr lang="nl-BE" sz="1800" dirty="0">
                <a:latin typeface="AvenirNext LT Pro Bold" panose="020B0804020202020204" pitchFamily="34" charset="0"/>
              </a:rPr>
              <a:t> </a:t>
            </a:r>
            <a:r>
              <a:rPr lang="nl-BE" sz="1800" dirty="0" err="1">
                <a:latin typeface="AvenirNext LT Pro Bold" panose="020B0804020202020204" pitchFamily="34" charset="0"/>
              </a:rPr>
              <a:t>closely</a:t>
            </a:r>
            <a:r>
              <a:rPr lang="nl-BE" sz="1800" dirty="0">
                <a:latin typeface="AvenirNext LT Pro Bold" panose="020B0804020202020204" pitchFamily="34" charset="0"/>
              </a:rPr>
              <a:t> </a:t>
            </a:r>
            <a:r>
              <a:rPr lang="nl-BE" sz="1800" dirty="0" err="1">
                <a:latin typeface="AvenirNext LT Pro Bold" panose="020B0804020202020204" pitchFamily="34" charset="0"/>
              </a:rPr>
              <a:t>and</a:t>
            </a:r>
            <a:r>
              <a:rPr lang="nl-BE" sz="1800" dirty="0">
                <a:latin typeface="AvenirNext LT Pro Bold" panose="020B0804020202020204" pitchFamily="34" charset="0"/>
              </a:rPr>
              <a:t> </a:t>
            </a:r>
            <a:r>
              <a:rPr lang="nl-BE" sz="1800" dirty="0" err="1">
                <a:latin typeface="AvenirNext LT Pro Bold" panose="020B0804020202020204" pitchFamily="34" charset="0"/>
              </a:rPr>
              <a:t>intensively</a:t>
            </a:r>
            <a:r>
              <a:rPr lang="nl-BE" sz="1800" dirty="0">
                <a:latin typeface="AvenirNext LT Pro Bold" panose="020B0804020202020204" pitchFamily="34" charset="0"/>
              </a:rPr>
              <a:t> </a:t>
            </a:r>
            <a:r>
              <a:rPr lang="nl-BE" sz="1800" dirty="0" err="1">
                <a:latin typeface="AvenirNext LT Pro Bold" panose="020B0804020202020204" pitchFamily="34" charset="0"/>
              </a:rPr>
              <a:t>together</a:t>
            </a:r>
            <a:r>
              <a:rPr lang="nl-BE" sz="1800" dirty="0">
                <a:latin typeface="AvenirNext LT Pro Bold" panose="020B0804020202020204" pitchFamily="34" charset="0"/>
              </a:rPr>
              <a:t> </a:t>
            </a:r>
            <a:r>
              <a:rPr lang="nl-BE" sz="1800" dirty="0" err="1">
                <a:latin typeface="AvenirNext LT Pro Bold" panose="020B0804020202020204" pitchFamily="34" charset="0"/>
              </a:rPr>
              <a:t>with</a:t>
            </a:r>
            <a:r>
              <a:rPr lang="nl-BE" sz="1800" dirty="0">
                <a:latin typeface="AvenirNext LT Pro Bold" panose="020B0804020202020204" pitchFamily="34" charset="0"/>
              </a:rPr>
              <a:t> </a:t>
            </a:r>
            <a:r>
              <a:rPr lang="nl-BE" sz="1800" dirty="0" err="1">
                <a:latin typeface="AvenirNext LT Pro Bold" panose="020B0804020202020204" pitchFamily="34" charset="0"/>
              </a:rPr>
              <a:t>the</a:t>
            </a:r>
            <a:r>
              <a:rPr lang="nl-BE" sz="1800" dirty="0">
                <a:latin typeface="AvenirNext LT Pro Bold" panose="020B0804020202020204" pitchFamily="34" charset="0"/>
              </a:rPr>
              <a:t> </a:t>
            </a:r>
            <a:r>
              <a:rPr lang="nl-BE" sz="1800" dirty="0" err="1">
                <a:latin typeface="AvenirNext LT Pro Bold" panose="020B0804020202020204" pitchFamily="34" charset="0"/>
              </a:rPr>
              <a:t>governors</a:t>
            </a:r>
            <a:r>
              <a:rPr lang="nl-BE" sz="1800" dirty="0">
                <a:latin typeface="AvenirNext LT Pro Bold" panose="020B0804020202020204" pitchFamily="34" charset="0"/>
              </a:rPr>
              <a:t>, </a:t>
            </a:r>
            <a:r>
              <a:rPr lang="nl-BE" sz="1800" dirty="0" err="1">
                <a:latin typeface="AvenirNext LT Pro Bold" panose="020B0804020202020204" pitchFamily="34" charset="0"/>
              </a:rPr>
              <a:t>governors</a:t>
            </a:r>
            <a:r>
              <a:rPr lang="nl-BE" sz="1800" dirty="0">
                <a:latin typeface="AvenirNext LT Pro Bold" panose="020B0804020202020204" pitchFamily="34" charset="0"/>
              </a:rPr>
              <a:t>-elect </a:t>
            </a:r>
            <a:r>
              <a:rPr lang="nl-BE" sz="1800" dirty="0" err="1">
                <a:latin typeface="AvenirNext LT Pro Bold" panose="020B0804020202020204" pitchFamily="34" charset="0"/>
              </a:rPr>
              <a:t>and</a:t>
            </a:r>
            <a:r>
              <a:rPr lang="nl-BE" sz="1800" dirty="0">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all</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the</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Lt</a:t>
            </a:r>
            <a:r>
              <a:rPr lang="nl-BE" sz="1800" dirty="0">
                <a:solidFill>
                  <a:schemeClr val="bg1"/>
                </a:solidFill>
                <a:highlight>
                  <a:srgbClr val="003974"/>
                </a:highlight>
                <a:latin typeface="AvenirNext LT Pro Bold" panose="020B0804020202020204" pitchFamily="34" charset="0"/>
              </a:rPr>
              <a:t> </a:t>
            </a:r>
            <a:r>
              <a:rPr lang="nl-BE" sz="1800" dirty="0" err="1">
                <a:solidFill>
                  <a:schemeClr val="bg1"/>
                </a:solidFill>
                <a:highlight>
                  <a:srgbClr val="003974"/>
                </a:highlight>
                <a:latin typeface="AvenirNext LT Pro Bold" panose="020B0804020202020204" pitchFamily="34" charset="0"/>
              </a:rPr>
              <a:t>governors</a:t>
            </a:r>
            <a:r>
              <a:rPr lang="nl-BE" sz="1800" dirty="0">
                <a:solidFill>
                  <a:schemeClr val="bg1"/>
                </a:solidFill>
                <a:highlight>
                  <a:srgbClr val="003974"/>
                </a:highlight>
                <a:latin typeface="AvenirNext LT Pro Bold" panose="020B0804020202020204" pitchFamily="34" charset="0"/>
              </a:rPr>
              <a:t> in </a:t>
            </a:r>
            <a:r>
              <a:rPr lang="nl-BE" sz="1800" dirty="0" err="1">
                <a:solidFill>
                  <a:schemeClr val="bg1"/>
                </a:solidFill>
                <a:highlight>
                  <a:srgbClr val="003974"/>
                </a:highlight>
                <a:latin typeface="AvenirNext LT Pro Bold" panose="020B0804020202020204" pitchFamily="34" charset="0"/>
              </a:rPr>
              <a:t>your</a:t>
            </a:r>
            <a:r>
              <a:rPr lang="nl-BE" sz="1800" dirty="0">
                <a:solidFill>
                  <a:schemeClr val="bg1"/>
                </a:solidFill>
                <a:highlight>
                  <a:srgbClr val="003974"/>
                </a:highlight>
                <a:latin typeface="AvenirNext LT Pro Bold" panose="020B0804020202020204" pitchFamily="34" charset="0"/>
              </a:rPr>
              <a:t> district</a:t>
            </a:r>
            <a:br>
              <a:rPr lang="nl-BE" sz="1800" dirty="0">
                <a:solidFill>
                  <a:schemeClr val="bg1"/>
                </a:solidFill>
                <a:highlight>
                  <a:srgbClr val="003974"/>
                </a:highlight>
                <a:latin typeface="AvenirNext LT Pro Bold" panose="020B0804020202020204" pitchFamily="34" charset="0"/>
              </a:rPr>
            </a:br>
            <a:endParaRPr lang="nl-BE" sz="1800" dirty="0">
              <a:solidFill>
                <a:schemeClr val="bg1"/>
              </a:solidFill>
              <a:highlight>
                <a:srgbClr val="003974"/>
              </a:highlight>
              <a:latin typeface="AvenirNext LT Pro Bold" panose="020B0804020202020204" pitchFamily="34" charset="0"/>
            </a:endParaRPr>
          </a:p>
          <a:p>
            <a:pPr marL="285750" indent="-285750">
              <a:buFont typeface="Arial" panose="020B0604020202020204" pitchFamily="34" charset="0"/>
              <a:buChar char="•"/>
            </a:pPr>
            <a:r>
              <a:rPr lang="nl-BE" sz="1800" dirty="0">
                <a:solidFill>
                  <a:schemeClr val="bg1"/>
                </a:solidFill>
                <a:highlight>
                  <a:srgbClr val="003974"/>
                </a:highlight>
                <a:latin typeface="AvenirNext LT Pro Bold" panose="020B0804020202020204" pitchFamily="34" charset="0"/>
              </a:rPr>
              <a:t>MAKE IT  HAPPEN</a:t>
            </a:r>
            <a:r>
              <a:rPr lang="nl-BE" sz="1800" dirty="0">
                <a:solidFill>
                  <a:schemeClr val="tx1"/>
                </a:solidFill>
                <a:latin typeface="AvenirNext LT Pro Bold" panose="020B0804020202020204" pitchFamily="34" charset="0"/>
              </a:rPr>
              <a:t> : </a:t>
            </a:r>
            <a:r>
              <a:rPr lang="nl-BE" sz="1800" dirty="0" err="1">
                <a:solidFill>
                  <a:schemeClr val="tx1"/>
                </a:solidFill>
                <a:latin typeface="AvenirNext LT Pro Bold" panose="020B0804020202020204" pitchFamily="34" charset="0"/>
              </a:rPr>
              <a:t>Res</a:t>
            </a:r>
            <a:r>
              <a:rPr lang="nl-BE" sz="1800" dirty="0">
                <a:solidFill>
                  <a:schemeClr val="tx1"/>
                </a:solidFill>
                <a:latin typeface="AvenirNext LT Pro Bold" panose="020B0804020202020204" pitchFamily="34" charset="0"/>
              </a:rPr>
              <a:t>, non verba! </a:t>
            </a:r>
            <a:endParaRPr lang="nl-BE" sz="1800" dirty="0">
              <a:latin typeface="AvenirNext LT Pro Bold" panose="020B0804020202020204" pitchFamily="34" charset="0"/>
            </a:endParaRPr>
          </a:p>
        </p:txBody>
      </p:sp>
    </p:spTree>
    <p:extLst>
      <p:ext uri="{BB962C8B-B14F-4D97-AF65-F5344CB8AC3E}">
        <p14:creationId xmlns:p14="http://schemas.microsoft.com/office/powerpoint/2010/main" val="1638034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iet toegestaan-symbool 2">
            <a:extLst>
              <a:ext uri="{FF2B5EF4-FFF2-40B4-BE49-F238E27FC236}">
                <a16:creationId xmlns:a16="http://schemas.microsoft.com/office/drawing/2014/main" id="{54ECD80E-7A63-4C91-86AF-0140501C3865}"/>
              </a:ext>
            </a:extLst>
          </p:cNvPr>
          <p:cNvSpPr/>
          <p:nvPr/>
        </p:nvSpPr>
        <p:spPr>
          <a:xfrm>
            <a:off x="2302131" y="2769620"/>
            <a:ext cx="1295400" cy="1066800"/>
          </a:xfrm>
          <a:prstGeom prst="noSmoking">
            <a:avLst>
              <a:gd name="adj" fmla="val 862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a:xfrm>
            <a:off x="838200" y="137147"/>
            <a:ext cx="7620000" cy="986803"/>
          </a:xfrm>
        </p:spPr>
        <p:txBody>
          <a:bodyPr/>
          <a:lstStyle/>
          <a:p>
            <a:r>
              <a:rPr lang="en-GB" sz="3600" dirty="0"/>
              <a:t>Change the   </a:t>
            </a:r>
            <a:r>
              <a:rPr lang="en-GB" sz="6600" dirty="0">
                <a:highlight>
                  <a:srgbClr val="B4975A"/>
                </a:highlight>
                <a:latin typeface="Knockout" panose="02000608030000020004" pitchFamily="2" charset="0"/>
              </a:rPr>
              <a:t> B U T </a:t>
            </a:r>
            <a:r>
              <a:rPr lang="en-GB" sz="3600" dirty="0"/>
              <a:t>    word</a:t>
            </a:r>
            <a:endParaRPr lang="en-US" sz="3600"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1">
            <a:extLst>
              <a:ext uri="{FF2B5EF4-FFF2-40B4-BE49-F238E27FC236}">
                <a16:creationId xmlns:a16="http://schemas.microsoft.com/office/drawing/2014/main" id="{E77DC268-B71A-4C70-9018-2A35BF978A3D}"/>
              </a:ext>
            </a:extLst>
          </p:cNvPr>
          <p:cNvSpPr>
            <a:spLocks noGrp="1"/>
          </p:cNvSpPr>
          <p:nvPr>
            <p:ph type="body" idx="1"/>
          </p:nvPr>
        </p:nvSpPr>
        <p:spPr>
          <a:xfrm>
            <a:off x="1409700" y="1352550"/>
            <a:ext cx="7505700" cy="3699273"/>
          </a:xfrm>
        </p:spPr>
        <p:txBody>
          <a:bodyPr/>
          <a:lstStyle/>
          <a:p>
            <a:pPr marL="285750" indent="-285750">
              <a:buFont typeface="Arial" panose="020B0604020202020204" pitchFamily="34" charset="0"/>
              <a:buChar char="•"/>
            </a:pPr>
            <a:r>
              <a:rPr lang="nl-BE" sz="1800" dirty="0">
                <a:latin typeface="AvenirNext LT Pro Bold" panose="020B0804020202020204" pitchFamily="34" charset="0"/>
              </a:rPr>
              <a:t>… yes </a:t>
            </a:r>
            <a:r>
              <a:rPr lang="nl-BE" sz="1800" dirty="0">
                <a:solidFill>
                  <a:srgbClr val="003974"/>
                </a:solidFill>
                <a:latin typeface="AvenirNext LT Pro Bold" panose="020B0804020202020204" pitchFamily="34" charset="0"/>
              </a:rPr>
              <a:t>BUT</a:t>
            </a:r>
            <a:r>
              <a:rPr lang="nl-BE" sz="1800" dirty="0">
                <a:latin typeface="AvenirNext LT Pro Bold" panose="020B0804020202020204" pitchFamily="34" charset="0"/>
              </a:rPr>
              <a:t> </a:t>
            </a:r>
            <a:r>
              <a:rPr lang="nl-BE" sz="1800" dirty="0" err="1">
                <a:latin typeface="AvenirNext LT Pro Bold" panose="020B0804020202020204" pitchFamily="34" charset="0"/>
              </a:rPr>
              <a:t>our</a:t>
            </a:r>
            <a:r>
              <a:rPr lang="nl-BE" sz="1800" dirty="0">
                <a:latin typeface="AvenirNext LT Pro Bold" panose="020B0804020202020204" pitchFamily="34" charset="0"/>
              </a:rPr>
              <a:t> club is </a:t>
            </a:r>
            <a:r>
              <a:rPr lang="nl-BE" sz="1800" dirty="0" err="1">
                <a:latin typeface="AvenirNext LT Pro Bold" panose="020B0804020202020204" pitchFamily="34" charset="0"/>
              </a:rPr>
              <a:t>already</a:t>
            </a:r>
            <a:r>
              <a:rPr lang="nl-BE" sz="1800" dirty="0">
                <a:latin typeface="AvenirNext LT Pro Bold" panose="020B0804020202020204" pitchFamily="34" charset="0"/>
              </a:rPr>
              <a:t> </a:t>
            </a:r>
            <a:r>
              <a:rPr lang="nl-BE" sz="1800" dirty="0" err="1">
                <a:latin typeface="AvenirNext LT Pro Bold" panose="020B0804020202020204" pitchFamily="34" charset="0"/>
              </a:rPr>
              <a:t>so</a:t>
            </a:r>
            <a:r>
              <a:rPr lang="nl-BE" sz="1800" dirty="0">
                <a:latin typeface="AvenirNext LT Pro Bold" panose="020B0804020202020204" pitchFamily="34" charset="0"/>
              </a:rPr>
              <a:t> big</a:t>
            </a:r>
          </a:p>
          <a:p>
            <a:pPr marL="285750" indent="-285750">
              <a:buFont typeface="Arial" panose="020B0604020202020204" pitchFamily="34" charset="0"/>
              <a:buChar char="•"/>
            </a:pPr>
            <a:r>
              <a:rPr lang="nl-BE" sz="1800" dirty="0">
                <a:latin typeface="AvenirNext LT Pro Bold" panose="020B0804020202020204" pitchFamily="34" charset="0"/>
              </a:rPr>
              <a:t>… yes </a:t>
            </a:r>
            <a:r>
              <a:rPr lang="nl-BE" sz="1800" dirty="0">
                <a:solidFill>
                  <a:srgbClr val="003974"/>
                </a:solidFill>
                <a:latin typeface="AvenirNext LT Pro Bold" panose="020B0804020202020204" pitchFamily="34" charset="0"/>
              </a:rPr>
              <a:t>BUT</a:t>
            </a:r>
            <a:r>
              <a:rPr lang="nl-BE" sz="1800" dirty="0">
                <a:latin typeface="AvenirNext LT Pro Bold" panose="020B0804020202020204" pitchFamily="34" charset="0"/>
              </a:rPr>
              <a:t> we have </a:t>
            </a:r>
            <a:r>
              <a:rPr lang="nl-BE" sz="1800" dirty="0" err="1">
                <a:latin typeface="AvenirNext LT Pro Bold" panose="020B0804020202020204" pitchFamily="34" charset="0"/>
              </a:rPr>
              <a:t>already</a:t>
            </a:r>
            <a:r>
              <a:rPr lang="nl-BE" sz="1800" dirty="0">
                <a:latin typeface="AvenirNext LT Pro Bold" panose="020B0804020202020204" pitchFamily="34" charset="0"/>
              </a:rPr>
              <a:t> </a:t>
            </a:r>
            <a:r>
              <a:rPr lang="nl-BE" sz="1800" dirty="0" err="1">
                <a:latin typeface="AvenirNext LT Pro Bold" panose="020B0804020202020204" pitchFamily="34" charset="0"/>
              </a:rPr>
              <a:t>one</a:t>
            </a:r>
            <a:r>
              <a:rPr lang="nl-BE" sz="1800" dirty="0">
                <a:latin typeface="AvenirNext LT Pro Bold" panose="020B0804020202020204" pitchFamily="34" charset="0"/>
              </a:rPr>
              <a:t> club in </a:t>
            </a:r>
            <a:r>
              <a:rPr lang="nl-BE" sz="1800" dirty="0" err="1">
                <a:latin typeface="AvenirNext LT Pro Bold" panose="020B0804020202020204" pitchFamily="34" charset="0"/>
              </a:rPr>
              <a:t>our</a:t>
            </a:r>
            <a:r>
              <a:rPr lang="nl-BE" sz="1800" dirty="0">
                <a:latin typeface="AvenirNext LT Pro Bold" panose="020B0804020202020204" pitchFamily="34" charset="0"/>
              </a:rPr>
              <a:t> </a:t>
            </a:r>
            <a:r>
              <a:rPr lang="nl-BE" sz="1800" dirty="0" err="1">
                <a:latin typeface="AvenirNext LT Pro Bold" panose="020B0804020202020204" pitchFamily="34" charset="0"/>
              </a:rPr>
              <a:t>city</a:t>
            </a:r>
            <a:endParaRPr lang="nl-BE" sz="1800" dirty="0">
              <a:latin typeface="AvenirNext LT Pro Bold" panose="020B0804020202020204" pitchFamily="34" charset="0"/>
            </a:endParaRPr>
          </a:p>
          <a:p>
            <a:pPr marL="285750" indent="-285750">
              <a:buFont typeface="Arial" panose="020B0604020202020204" pitchFamily="34" charset="0"/>
              <a:buChar char="•"/>
            </a:pPr>
            <a:r>
              <a:rPr lang="nl-BE" sz="1800" dirty="0">
                <a:latin typeface="AvenirNext LT Pro Bold" panose="020B0804020202020204" pitchFamily="34" charset="0"/>
              </a:rPr>
              <a:t>… yes </a:t>
            </a:r>
            <a:r>
              <a:rPr lang="nl-BE" sz="1800" dirty="0">
                <a:solidFill>
                  <a:srgbClr val="003974"/>
                </a:solidFill>
                <a:latin typeface="AvenirNext LT Pro Bold" panose="020B0804020202020204" pitchFamily="34" charset="0"/>
              </a:rPr>
              <a:t>BUT</a:t>
            </a:r>
            <a:r>
              <a:rPr lang="nl-BE" sz="1800" dirty="0">
                <a:latin typeface="AvenirNext LT Pro Bold" panose="020B0804020202020204" pitchFamily="34" charset="0"/>
              </a:rPr>
              <a:t> </a:t>
            </a:r>
            <a:r>
              <a:rPr lang="nl-BE" sz="1800" dirty="0" err="1">
                <a:latin typeface="AvenirNext LT Pro Bold" panose="020B0804020202020204" pitchFamily="34" charset="0"/>
              </a:rPr>
              <a:t>you</a:t>
            </a:r>
            <a:r>
              <a:rPr lang="nl-BE" sz="1800" dirty="0">
                <a:latin typeface="AvenirNext LT Pro Bold" panose="020B0804020202020204" pitchFamily="34" charset="0"/>
              </a:rPr>
              <a:t> </a:t>
            </a:r>
            <a:r>
              <a:rPr lang="nl-BE" sz="1800" dirty="0" err="1">
                <a:latin typeface="AvenirNext LT Pro Bold" panose="020B0804020202020204" pitchFamily="34" charset="0"/>
              </a:rPr>
              <a:t>can</a:t>
            </a:r>
            <a:r>
              <a:rPr lang="nl-BE" sz="1800" dirty="0">
                <a:latin typeface="AvenirNext LT Pro Bold" panose="020B0804020202020204" pitchFamily="34" charset="0"/>
              </a:rPr>
              <a:t> </a:t>
            </a:r>
            <a:r>
              <a:rPr lang="nl-BE" sz="1800" dirty="0" err="1">
                <a:latin typeface="AvenirNext LT Pro Bold" panose="020B0804020202020204" pitchFamily="34" charset="0"/>
              </a:rPr>
              <a:t>not</a:t>
            </a:r>
            <a:r>
              <a:rPr lang="nl-BE" sz="1800" dirty="0">
                <a:latin typeface="AvenirNext LT Pro Bold" panose="020B0804020202020204" pitchFamily="34" charset="0"/>
              </a:rPr>
              <a:t> have double </a:t>
            </a:r>
            <a:r>
              <a:rPr lang="nl-BE" sz="1800" dirty="0" err="1">
                <a:latin typeface="AvenirNext LT Pro Bold" panose="020B0804020202020204" pitchFamily="34" charset="0"/>
              </a:rPr>
              <a:t>membership</a:t>
            </a:r>
            <a:endParaRPr lang="nl-BE" sz="1800" dirty="0">
              <a:latin typeface="AvenirNext LT Pro Bold" panose="020B0804020202020204" pitchFamily="34" charset="0"/>
            </a:endParaRPr>
          </a:p>
          <a:p>
            <a:pPr marL="285750" indent="-285750">
              <a:buFont typeface="Arial" panose="020B0604020202020204" pitchFamily="34" charset="0"/>
              <a:buChar char="•"/>
            </a:pPr>
            <a:r>
              <a:rPr lang="nl-BE" sz="1800" dirty="0">
                <a:latin typeface="AvenirNext LT Pro Bold" panose="020B0804020202020204" pitchFamily="34" charset="0"/>
              </a:rPr>
              <a:t>… yes </a:t>
            </a:r>
            <a:r>
              <a:rPr lang="nl-BE" sz="1800" dirty="0">
                <a:solidFill>
                  <a:srgbClr val="003974"/>
                </a:solidFill>
                <a:latin typeface="AvenirNext LT Pro Bold" panose="020B0804020202020204" pitchFamily="34" charset="0"/>
              </a:rPr>
              <a:t>BUT</a:t>
            </a:r>
            <a:r>
              <a:rPr lang="nl-BE" sz="1800" dirty="0">
                <a:latin typeface="AvenirNext LT Pro Bold" panose="020B0804020202020204" pitchFamily="34" charset="0"/>
              </a:rPr>
              <a:t> …</a:t>
            </a:r>
            <a:br>
              <a:rPr lang="nl-BE" sz="1800" dirty="0">
                <a:latin typeface="AvenirNext LT Pro Bold" panose="020B0804020202020204" pitchFamily="34" charset="0"/>
              </a:rPr>
            </a:br>
            <a:br>
              <a:rPr lang="nl-BE" sz="1800" dirty="0">
                <a:latin typeface="AvenirNext LT Pro Bold" panose="020B0804020202020204" pitchFamily="34" charset="0"/>
              </a:rPr>
            </a:br>
            <a:r>
              <a:rPr lang="nl-BE" sz="1800" dirty="0">
                <a:latin typeface="AvenirNext LT Pro Bold" panose="020B0804020202020204" pitchFamily="34" charset="0"/>
              </a:rPr>
              <a:t>	  </a:t>
            </a:r>
            <a:r>
              <a:rPr lang="nl-BE" dirty="0">
                <a:solidFill>
                  <a:schemeClr val="tx1"/>
                </a:solidFill>
                <a:latin typeface="AvenirNext LT Pro Bold" panose="020B0804020202020204" pitchFamily="34" charset="0"/>
              </a:rPr>
              <a:t>BUT</a:t>
            </a:r>
            <a:r>
              <a:rPr lang="nl-BE" dirty="0">
                <a:solidFill>
                  <a:schemeClr val="bg1"/>
                </a:solidFill>
                <a:highlight>
                  <a:srgbClr val="B4975A"/>
                </a:highlight>
                <a:latin typeface="AvenirNext LT Pro Bold" panose="020B0804020202020204" pitchFamily="34" charset="0"/>
              </a:rPr>
              <a:t>  </a:t>
            </a:r>
            <a:endParaRPr lang="nl-BE" sz="1800" dirty="0">
              <a:solidFill>
                <a:schemeClr val="bg1"/>
              </a:solidFill>
              <a:highlight>
                <a:srgbClr val="B4975A"/>
              </a:highlight>
              <a:latin typeface="AvenirNext LT Pro Bold" panose="020B0804020202020204" pitchFamily="34" charset="0"/>
            </a:endParaRPr>
          </a:p>
          <a:p>
            <a:pPr lvl="1" indent="0">
              <a:buNone/>
            </a:pPr>
            <a:br>
              <a:rPr lang="nl-BE" sz="1800" dirty="0">
                <a:latin typeface="AvenirNext LT Pro Bold" panose="020B0804020202020204" pitchFamily="34" charset="0"/>
              </a:rPr>
            </a:br>
            <a:br>
              <a:rPr lang="nl-BE" sz="1800" dirty="0">
                <a:latin typeface="AvenirNext LT Pro Bold" panose="020B0804020202020204" pitchFamily="34" charset="0"/>
              </a:rPr>
            </a:br>
            <a:r>
              <a:rPr lang="nl-BE" sz="2000" dirty="0">
                <a:solidFill>
                  <a:srgbClr val="003974"/>
                </a:solidFill>
                <a:latin typeface="AvenirNext LT Pro Bold" panose="020B0804020202020204" pitchFamily="34" charset="0"/>
              </a:rPr>
              <a:t>YOU NEED TO REMOVE THE WORD “</a:t>
            </a:r>
            <a:r>
              <a:rPr lang="nl-BE" sz="2000" dirty="0">
                <a:solidFill>
                  <a:schemeClr val="tx1"/>
                </a:solidFill>
                <a:latin typeface="AvenirNext LT Pro Bold" panose="020B0804020202020204" pitchFamily="34" charset="0"/>
              </a:rPr>
              <a:t>BUT</a:t>
            </a:r>
            <a:r>
              <a:rPr lang="nl-BE" sz="2000" dirty="0">
                <a:solidFill>
                  <a:srgbClr val="003974"/>
                </a:solidFill>
                <a:latin typeface="AvenirNext LT Pro Bold" panose="020B0804020202020204" pitchFamily="34" charset="0"/>
              </a:rPr>
              <a:t>” </a:t>
            </a:r>
            <a:br>
              <a:rPr lang="nl-BE" sz="1400" dirty="0">
                <a:solidFill>
                  <a:srgbClr val="003974"/>
                </a:solidFill>
                <a:latin typeface="AvenirNext LT Pro Bold" panose="020B0804020202020204" pitchFamily="34" charset="0"/>
              </a:rPr>
            </a:br>
            <a:r>
              <a:rPr lang="nl-BE" sz="1600" dirty="0">
                <a:solidFill>
                  <a:srgbClr val="003974"/>
                </a:solidFill>
                <a:latin typeface="AvenirNext LT Pro Bold" panose="020B0804020202020204" pitchFamily="34" charset="0"/>
              </a:rPr>
              <a:t>FROM THE KIWANIS VOCABULARY IN YOUR DISTRICT</a:t>
            </a:r>
            <a:endParaRPr lang="nl-BE" sz="1400" dirty="0">
              <a:solidFill>
                <a:srgbClr val="003974"/>
              </a:solidFill>
              <a:latin typeface="AvenirNext LT Pro Bold" panose="020B0804020202020204" pitchFamily="34" charset="0"/>
            </a:endParaRPr>
          </a:p>
          <a:p>
            <a:pPr marL="285750" indent="-285750">
              <a:buFont typeface="Arial" panose="020B0604020202020204" pitchFamily="34" charset="0"/>
              <a:buChar char="•"/>
            </a:pPr>
            <a:endParaRPr lang="nl-BE" sz="1800" dirty="0">
              <a:latin typeface="AvenirNext LT Pro Bold" panose="020B0804020202020204" pitchFamily="34" charset="0"/>
            </a:endParaRPr>
          </a:p>
        </p:txBody>
      </p:sp>
    </p:spTree>
    <p:extLst>
      <p:ext uri="{BB962C8B-B14F-4D97-AF65-F5344CB8AC3E}">
        <p14:creationId xmlns:p14="http://schemas.microsoft.com/office/powerpoint/2010/main" val="1539869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D894B8E1-9A81-422F-ACAD-B1EB726793A2}"/>
              </a:ext>
            </a:extLst>
          </p:cNvPr>
          <p:cNvPicPr>
            <a:picLocks noChangeAspect="1"/>
          </p:cNvPicPr>
          <p:nvPr/>
        </p:nvPicPr>
        <p:blipFill rotWithShape="1">
          <a:blip r:embed="rId3">
            <a:clrChange>
              <a:clrFrom>
                <a:srgbClr val="FAFAFA"/>
              </a:clrFrom>
              <a:clrTo>
                <a:srgbClr val="FAFAFA">
                  <a:alpha val="0"/>
                </a:srgbClr>
              </a:clrTo>
            </a:clrChange>
            <a:duotone>
              <a:schemeClr val="bg2">
                <a:shade val="45000"/>
                <a:satMod val="135000"/>
              </a:schemeClr>
              <a:prstClr val="white"/>
            </a:duotone>
          </a:blip>
          <a:srcRect t="11903" b="9314"/>
          <a:stretch/>
        </p:blipFill>
        <p:spPr>
          <a:xfrm>
            <a:off x="2540793" y="1276351"/>
            <a:ext cx="3681413" cy="3867150"/>
          </a:xfrm>
          <a:prstGeom prst="rect">
            <a:avLst/>
          </a:prstGeom>
        </p:spPr>
      </p:pic>
      <p:sp>
        <p:nvSpPr>
          <p:cNvPr id="8" name="Title 4">
            <a:extLst>
              <a:ext uri="{FF2B5EF4-FFF2-40B4-BE49-F238E27FC236}">
                <a16:creationId xmlns:a16="http://schemas.microsoft.com/office/drawing/2014/main" id="{2701C8E8-8F19-4EDE-98D3-BF840A4B32B0}"/>
              </a:ext>
            </a:extLst>
          </p:cNvPr>
          <p:cNvSpPr>
            <a:spLocks noGrp="1"/>
          </p:cNvSpPr>
          <p:nvPr>
            <p:ph type="title"/>
          </p:nvPr>
        </p:nvSpPr>
        <p:spPr>
          <a:xfrm>
            <a:off x="838200" y="137147"/>
            <a:ext cx="7620000" cy="986803"/>
          </a:xfrm>
        </p:spPr>
        <p:txBody>
          <a:bodyPr/>
          <a:lstStyle/>
          <a:p>
            <a:r>
              <a:rPr lang="en-GB" sz="3600" dirty="0"/>
              <a:t>Change the   </a:t>
            </a:r>
            <a:r>
              <a:rPr lang="en-GB" sz="6600" dirty="0">
                <a:highlight>
                  <a:srgbClr val="B4975A"/>
                </a:highlight>
                <a:latin typeface="Knockout" panose="02000608030000020004" pitchFamily="2" charset="0"/>
              </a:rPr>
              <a:t> B U T </a:t>
            </a:r>
            <a:r>
              <a:rPr lang="en-GB" sz="3600" dirty="0"/>
              <a:t>    word</a:t>
            </a:r>
            <a:endParaRPr lang="en-US" sz="3600" dirty="0"/>
          </a:p>
        </p:txBody>
      </p:sp>
    </p:spTree>
    <p:extLst>
      <p:ext uri="{BB962C8B-B14F-4D97-AF65-F5344CB8AC3E}">
        <p14:creationId xmlns:p14="http://schemas.microsoft.com/office/powerpoint/2010/main" val="844678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A81E5-4F2B-4113-8A2F-D16F8FA5DD36}"/>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9690CFCC-BB69-4E0E-9BC3-653047C88DBE}"/>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06DF0A35-59AD-4C86-BEF3-843C512E1A71}"/>
              </a:ext>
            </a:extLst>
          </p:cNvPr>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6" name="Tabel 5">
            <a:extLst>
              <a:ext uri="{FF2B5EF4-FFF2-40B4-BE49-F238E27FC236}">
                <a16:creationId xmlns:a16="http://schemas.microsoft.com/office/drawing/2014/main" id="{1E5BD7EB-F836-4F97-B5DF-660F1DFD9312}"/>
              </a:ext>
            </a:extLst>
          </p:cNvPr>
          <p:cNvGraphicFramePr>
            <a:graphicFrameLocks noGrp="1"/>
          </p:cNvGraphicFramePr>
          <p:nvPr>
            <p:extLst>
              <p:ext uri="{D42A27DB-BD31-4B8C-83A1-F6EECF244321}">
                <p14:modId xmlns:p14="http://schemas.microsoft.com/office/powerpoint/2010/main" val="2385661704"/>
              </p:ext>
            </p:extLst>
          </p:nvPr>
        </p:nvGraphicFramePr>
        <p:xfrm>
          <a:off x="76199" y="794985"/>
          <a:ext cx="8991602" cy="4156464"/>
        </p:xfrm>
        <a:graphic>
          <a:graphicData uri="http://schemas.openxmlformats.org/drawingml/2006/table">
            <a:tbl>
              <a:tblPr>
                <a:tableStyleId>{5C22544A-7EE6-4342-B048-85BDC9FD1C3A}</a:tableStyleId>
              </a:tblPr>
              <a:tblGrid>
                <a:gridCol w="2098040">
                  <a:extLst>
                    <a:ext uri="{9D8B030D-6E8A-4147-A177-3AD203B41FA5}">
                      <a16:colId xmlns:a16="http://schemas.microsoft.com/office/drawing/2014/main" val="1439417821"/>
                    </a:ext>
                  </a:extLst>
                </a:gridCol>
                <a:gridCol w="624417">
                  <a:extLst>
                    <a:ext uri="{9D8B030D-6E8A-4147-A177-3AD203B41FA5}">
                      <a16:colId xmlns:a16="http://schemas.microsoft.com/office/drawing/2014/main" val="3673196856"/>
                    </a:ext>
                  </a:extLst>
                </a:gridCol>
                <a:gridCol w="524510">
                  <a:extLst>
                    <a:ext uri="{9D8B030D-6E8A-4147-A177-3AD203B41FA5}">
                      <a16:colId xmlns:a16="http://schemas.microsoft.com/office/drawing/2014/main" val="1593386428"/>
                    </a:ext>
                  </a:extLst>
                </a:gridCol>
                <a:gridCol w="624417">
                  <a:extLst>
                    <a:ext uri="{9D8B030D-6E8A-4147-A177-3AD203B41FA5}">
                      <a16:colId xmlns:a16="http://schemas.microsoft.com/office/drawing/2014/main" val="95631372"/>
                    </a:ext>
                  </a:extLst>
                </a:gridCol>
                <a:gridCol w="524510">
                  <a:extLst>
                    <a:ext uri="{9D8B030D-6E8A-4147-A177-3AD203B41FA5}">
                      <a16:colId xmlns:a16="http://schemas.microsoft.com/office/drawing/2014/main" val="1025697182"/>
                    </a:ext>
                  </a:extLst>
                </a:gridCol>
                <a:gridCol w="624417">
                  <a:extLst>
                    <a:ext uri="{9D8B030D-6E8A-4147-A177-3AD203B41FA5}">
                      <a16:colId xmlns:a16="http://schemas.microsoft.com/office/drawing/2014/main" val="3422717223"/>
                    </a:ext>
                  </a:extLst>
                </a:gridCol>
                <a:gridCol w="524510">
                  <a:extLst>
                    <a:ext uri="{9D8B030D-6E8A-4147-A177-3AD203B41FA5}">
                      <a16:colId xmlns:a16="http://schemas.microsoft.com/office/drawing/2014/main" val="3702320655"/>
                    </a:ext>
                  </a:extLst>
                </a:gridCol>
                <a:gridCol w="624417">
                  <a:extLst>
                    <a:ext uri="{9D8B030D-6E8A-4147-A177-3AD203B41FA5}">
                      <a16:colId xmlns:a16="http://schemas.microsoft.com/office/drawing/2014/main" val="1583113265"/>
                    </a:ext>
                  </a:extLst>
                </a:gridCol>
                <a:gridCol w="524510">
                  <a:extLst>
                    <a:ext uri="{9D8B030D-6E8A-4147-A177-3AD203B41FA5}">
                      <a16:colId xmlns:a16="http://schemas.microsoft.com/office/drawing/2014/main" val="3655580906"/>
                    </a:ext>
                  </a:extLst>
                </a:gridCol>
                <a:gridCol w="624417">
                  <a:extLst>
                    <a:ext uri="{9D8B030D-6E8A-4147-A177-3AD203B41FA5}">
                      <a16:colId xmlns:a16="http://schemas.microsoft.com/office/drawing/2014/main" val="776987430"/>
                    </a:ext>
                  </a:extLst>
                </a:gridCol>
                <a:gridCol w="524510">
                  <a:extLst>
                    <a:ext uri="{9D8B030D-6E8A-4147-A177-3AD203B41FA5}">
                      <a16:colId xmlns:a16="http://schemas.microsoft.com/office/drawing/2014/main" val="3363104254"/>
                    </a:ext>
                  </a:extLst>
                </a:gridCol>
                <a:gridCol w="624417">
                  <a:extLst>
                    <a:ext uri="{9D8B030D-6E8A-4147-A177-3AD203B41FA5}">
                      <a16:colId xmlns:a16="http://schemas.microsoft.com/office/drawing/2014/main" val="2526795394"/>
                    </a:ext>
                  </a:extLst>
                </a:gridCol>
                <a:gridCol w="524510">
                  <a:extLst>
                    <a:ext uri="{9D8B030D-6E8A-4147-A177-3AD203B41FA5}">
                      <a16:colId xmlns:a16="http://schemas.microsoft.com/office/drawing/2014/main" val="742669143"/>
                    </a:ext>
                  </a:extLst>
                </a:gridCol>
              </a:tblGrid>
              <a:tr h="196590">
                <a:tc>
                  <a:txBody>
                    <a:bodyPr/>
                    <a:lstStyle/>
                    <a:p>
                      <a:pPr algn="l" fontAlgn="b"/>
                      <a:r>
                        <a:rPr lang="nl-BE" sz="800" u="none" strike="noStrike" dirty="0">
                          <a:solidFill>
                            <a:srgbClr val="003974"/>
                          </a:solidFill>
                          <a:effectLst/>
                          <a:latin typeface="AvenirNext LT Pro Bold" panose="020B0804020202020204" pitchFamily="34" charset="0"/>
                        </a:rPr>
                        <a:t>Europe and </a:t>
                      </a:r>
                      <a:r>
                        <a:rPr lang="nl-BE" sz="800" u="none" strike="noStrike" dirty="0" err="1">
                          <a:solidFill>
                            <a:srgbClr val="003974"/>
                          </a:solidFill>
                          <a:effectLst/>
                          <a:latin typeface="AvenirNext LT Pro Bold" panose="020B0804020202020204" pitchFamily="34" charset="0"/>
                        </a:rPr>
                        <a:t>Africa</a:t>
                      </a:r>
                      <a:endParaRPr lang="nl-BE" sz="800" b="1" i="0" u="none" strike="noStrike" dirty="0">
                        <a:solidFill>
                          <a:srgbClr val="003974"/>
                        </a:solidFill>
                        <a:effectLst/>
                        <a:latin typeface="AvenirNext LT Pro Bold" panose="020B0804020202020204" pitchFamily="34" charset="0"/>
                      </a:endParaRPr>
                    </a:p>
                  </a:txBody>
                  <a:tcPr marL="7330" marR="7330" marT="7330" marB="0" anchor="b"/>
                </a:tc>
                <a:tc gridSpan="2">
                  <a:txBody>
                    <a:bodyPr/>
                    <a:lstStyle/>
                    <a:p>
                      <a:pPr algn="ctr" fontAlgn="b"/>
                      <a:r>
                        <a:rPr lang="nl-BE" sz="800" u="none" strike="noStrike">
                          <a:solidFill>
                            <a:srgbClr val="003974"/>
                          </a:solidFill>
                          <a:effectLst/>
                          <a:latin typeface="AvenirNext LT Pro Bold" panose="020B0804020202020204" pitchFamily="34" charset="0"/>
                        </a:rPr>
                        <a:t>2014-15</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tc gridSpan="2">
                  <a:txBody>
                    <a:bodyPr/>
                    <a:lstStyle/>
                    <a:p>
                      <a:pPr algn="ctr" fontAlgn="b"/>
                      <a:r>
                        <a:rPr lang="nl-BE" sz="800" u="none" strike="noStrike">
                          <a:solidFill>
                            <a:srgbClr val="003974"/>
                          </a:solidFill>
                          <a:effectLst/>
                          <a:latin typeface="AvenirNext LT Pro Bold" panose="020B0804020202020204" pitchFamily="34" charset="0"/>
                        </a:rPr>
                        <a:t>2015-16</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tc gridSpan="2">
                  <a:txBody>
                    <a:bodyPr/>
                    <a:lstStyle/>
                    <a:p>
                      <a:pPr algn="ctr" fontAlgn="b"/>
                      <a:r>
                        <a:rPr lang="nl-BE" sz="800" u="none" strike="noStrike">
                          <a:solidFill>
                            <a:srgbClr val="003974"/>
                          </a:solidFill>
                          <a:effectLst/>
                          <a:latin typeface="AvenirNext LT Pro Bold" panose="020B0804020202020204" pitchFamily="34" charset="0"/>
                        </a:rPr>
                        <a:t>2016-17</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tc gridSpan="2">
                  <a:txBody>
                    <a:bodyPr/>
                    <a:lstStyle/>
                    <a:p>
                      <a:pPr algn="ctr" fontAlgn="b"/>
                      <a:r>
                        <a:rPr lang="nl-BE" sz="800" u="none" strike="noStrike">
                          <a:solidFill>
                            <a:srgbClr val="003974"/>
                          </a:solidFill>
                          <a:effectLst/>
                          <a:latin typeface="AvenirNext LT Pro Bold" panose="020B0804020202020204" pitchFamily="34" charset="0"/>
                        </a:rPr>
                        <a:t>2017-18</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tc gridSpan="2">
                  <a:txBody>
                    <a:bodyPr/>
                    <a:lstStyle/>
                    <a:p>
                      <a:pPr algn="ctr" fontAlgn="b"/>
                      <a:r>
                        <a:rPr lang="nl-BE" sz="800" u="none" strike="noStrike">
                          <a:solidFill>
                            <a:srgbClr val="003974"/>
                          </a:solidFill>
                          <a:effectLst/>
                          <a:latin typeface="AvenirNext LT Pro Bold" panose="020B0804020202020204" pitchFamily="34" charset="0"/>
                        </a:rPr>
                        <a:t>2018-19</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tc gridSpan="2">
                  <a:txBody>
                    <a:bodyPr/>
                    <a:lstStyle/>
                    <a:p>
                      <a:pPr algn="ctr" fontAlgn="b"/>
                      <a:r>
                        <a:rPr lang="nl-BE" sz="800" u="none" strike="noStrike">
                          <a:solidFill>
                            <a:srgbClr val="003974"/>
                          </a:solidFill>
                          <a:effectLst/>
                          <a:latin typeface="AvenirNext LT Pro Bold" panose="020B0804020202020204" pitchFamily="34" charset="0"/>
                        </a:rPr>
                        <a:t>Five Year Average</a:t>
                      </a:r>
                      <a:endParaRPr lang="nl-BE" sz="800" b="1" i="0" u="none" strike="noStrike">
                        <a:solidFill>
                          <a:srgbClr val="003974"/>
                        </a:solidFill>
                        <a:effectLst/>
                        <a:latin typeface="AvenirNext LT Pro Bold" panose="020B0804020202020204" pitchFamily="34" charset="0"/>
                      </a:endParaRPr>
                    </a:p>
                  </a:txBody>
                  <a:tcPr marL="7330" marR="7330" marT="7330" marB="0" anchor="b"/>
                </a:tc>
                <a:tc hMerge="1">
                  <a:txBody>
                    <a:bodyPr/>
                    <a:lstStyle/>
                    <a:p>
                      <a:endParaRPr lang="nl-BE"/>
                    </a:p>
                  </a:txBody>
                  <a:tcPr/>
                </a:tc>
                <a:extLst>
                  <a:ext uri="{0D108BD9-81ED-4DB2-BD59-A6C34878D82A}">
                    <a16:rowId xmlns:a16="http://schemas.microsoft.com/office/drawing/2014/main" val="103784275"/>
                  </a:ext>
                </a:extLst>
              </a:tr>
              <a:tr h="196590">
                <a:tc>
                  <a:txBody>
                    <a:bodyPr/>
                    <a:lstStyle/>
                    <a:p>
                      <a:pPr algn="l" fontAlgn="b"/>
                      <a:r>
                        <a:rPr lang="nl-BE" sz="800" u="none" strike="noStrike">
                          <a:solidFill>
                            <a:srgbClr val="003974"/>
                          </a:solidFill>
                          <a:effectLst/>
                          <a:latin typeface="AvenirNext LT Pro Bold" panose="020B0804020202020204" pitchFamily="34" charset="0"/>
                        </a:rPr>
                        <a:t>Clubs</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Closed</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Next LT Pro Bold" panose="020B0804020202020204" pitchFamily="34" charset="0"/>
                        </a:rPr>
                        <a:t>Closed</a:t>
                      </a:r>
                      <a:endParaRPr lang="nl-BE" sz="800" b="1" i="0" u="none" strike="noStrike">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Closed</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Closed</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Closed</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Opened</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Closed</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extLst>
                  <a:ext uri="{0D108BD9-81ED-4DB2-BD59-A6C34878D82A}">
                    <a16:rowId xmlns:a16="http://schemas.microsoft.com/office/drawing/2014/main" val="2894742207"/>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Albania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1290184434"/>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Austria</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5</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4025291808"/>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Belgium-Luxembourg</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7</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6</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5,0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1428924858"/>
                  </a:ext>
                </a:extLst>
              </a:tr>
              <a:tr h="187228">
                <a:tc>
                  <a:txBody>
                    <a:bodyPr/>
                    <a:lstStyle/>
                    <a:p>
                      <a:pPr algn="l" fontAlgn="b"/>
                      <a:r>
                        <a:rPr lang="nl-BE" sz="800" u="none" strike="noStrike" dirty="0" err="1">
                          <a:solidFill>
                            <a:srgbClr val="003974"/>
                          </a:solidFill>
                          <a:effectLst/>
                          <a:latin typeface="Avenir Next LT Pro Light" panose="020B0304020202020204" pitchFamily="34" charset="0"/>
                        </a:rPr>
                        <a:t>Czech</a:t>
                      </a:r>
                      <a:r>
                        <a:rPr lang="nl-BE" sz="800" u="none" strike="noStrike" dirty="0">
                          <a:solidFill>
                            <a:srgbClr val="003974"/>
                          </a:solidFill>
                          <a:effectLst/>
                          <a:latin typeface="Avenir Next LT Pro Light" panose="020B0304020202020204" pitchFamily="34" charset="0"/>
                        </a:rPr>
                        <a:t> and </a:t>
                      </a:r>
                      <a:r>
                        <a:rPr lang="nl-BE" sz="800" u="none" strike="noStrike" dirty="0" err="1">
                          <a:solidFill>
                            <a:srgbClr val="003974"/>
                          </a:solidFill>
                          <a:effectLst/>
                          <a:latin typeface="Avenir Next LT Pro Light" panose="020B0304020202020204" pitchFamily="34" charset="0"/>
                        </a:rPr>
                        <a:t>Slovak</a:t>
                      </a:r>
                      <a:r>
                        <a:rPr lang="nl-BE" sz="800" u="none" strike="noStrike" dirty="0">
                          <a:solidFill>
                            <a:srgbClr val="003974"/>
                          </a:solidFill>
                          <a:effectLst/>
                          <a:latin typeface="Avenir Next LT Pro Light" panose="020B0304020202020204" pitchFamily="34" charset="0"/>
                        </a:rPr>
                        <a:t> </a:t>
                      </a:r>
                      <a:r>
                        <a:rPr lang="nl-BE" sz="800" u="none" strike="noStrike" dirty="0" err="1">
                          <a:solidFill>
                            <a:srgbClr val="003974"/>
                          </a:solidFill>
                          <a:effectLst/>
                          <a:latin typeface="Avenir Next LT Pro Light" panose="020B0304020202020204" pitchFamily="34" charset="0"/>
                        </a:rPr>
                        <a:t>Republics</a:t>
                      </a:r>
                      <a:r>
                        <a:rPr lang="nl-BE" sz="800" u="none" strike="noStrike" dirty="0">
                          <a:solidFill>
                            <a:srgbClr val="003974"/>
                          </a:solidFill>
                          <a:effectLst/>
                          <a:latin typeface="Avenir Next LT Pro Light" panose="020B0304020202020204" pitchFamily="34" charset="0"/>
                        </a:rPr>
                        <a:t>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0,6</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1578033321"/>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Estonia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2574295076"/>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France-Monaco</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8</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8</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6</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3,8</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6,0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3769140847"/>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Germany</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4</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5</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2,6</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457294738"/>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Hungary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3812550296"/>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Iceland-</a:t>
                      </a:r>
                      <a:r>
                        <a:rPr lang="nl-BE" sz="800" u="none" strike="noStrike" dirty="0" err="1">
                          <a:solidFill>
                            <a:srgbClr val="003974"/>
                          </a:solidFill>
                          <a:effectLst/>
                          <a:latin typeface="Avenir Next LT Pro Light" panose="020B0304020202020204" pitchFamily="34" charset="0"/>
                        </a:rPr>
                        <a:t>Faroes</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0,6</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3439718832"/>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Italy-San Marino</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5</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7</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8</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9</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9</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15</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10,0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5,4</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2843660632"/>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Netherlands</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6</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0,6</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3,8</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3105653327"/>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Non-</a:t>
                      </a:r>
                      <a:r>
                        <a:rPr lang="nl-BE" sz="800" u="none" strike="noStrike" dirty="0" err="1">
                          <a:solidFill>
                            <a:srgbClr val="003974"/>
                          </a:solidFill>
                          <a:effectLst/>
                          <a:latin typeface="Avenir Next LT Pro Light" panose="020B0304020202020204" pitchFamily="34" charset="0"/>
                        </a:rPr>
                        <a:t>districted</a:t>
                      </a:r>
                      <a:r>
                        <a:rPr lang="nl-BE" sz="800" u="none" strike="noStrike" dirty="0">
                          <a:solidFill>
                            <a:srgbClr val="003974"/>
                          </a:solidFill>
                          <a:effectLst/>
                          <a:latin typeface="Avenir Next LT Pro Light" panose="020B0304020202020204" pitchFamily="34" charset="0"/>
                        </a:rPr>
                        <a:t> </a:t>
                      </a:r>
                      <a:r>
                        <a:rPr lang="nl-BE" sz="800" u="none" strike="noStrike" dirty="0" err="1">
                          <a:solidFill>
                            <a:srgbClr val="003974"/>
                          </a:solidFill>
                          <a:effectLst/>
                          <a:latin typeface="Avenir Next LT Pro Light" panose="020B0304020202020204" pitchFamily="34" charset="0"/>
                        </a:rPr>
                        <a:t>Africa</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2,4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0,8</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2423129945"/>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Non-</a:t>
                      </a:r>
                      <a:r>
                        <a:rPr lang="nl-BE" sz="800" u="none" strike="noStrike" dirty="0" err="1">
                          <a:solidFill>
                            <a:srgbClr val="003974"/>
                          </a:solidFill>
                          <a:effectLst/>
                          <a:latin typeface="Avenir Next LT Pro Light" panose="020B0304020202020204" pitchFamily="34" charset="0"/>
                        </a:rPr>
                        <a:t>districted</a:t>
                      </a:r>
                      <a:r>
                        <a:rPr lang="nl-BE" sz="800" u="none" strike="noStrike" dirty="0">
                          <a:solidFill>
                            <a:srgbClr val="003974"/>
                          </a:solidFill>
                          <a:effectLst/>
                          <a:latin typeface="Avenir Next LT Pro Light" panose="020B0304020202020204" pitchFamily="34" charset="0"/>
                        </a:rPr>
                        <a:t> Europe</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0,6</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1,4</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915859475"/>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Norden</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7</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0,4</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4,0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1248180050"/>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Poland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5</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2,8</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2875866706"/>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Romania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3</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5</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7</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4,0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3686620307"/>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Switzerland-</a:t>
                      </a:r>
                      <a:r>
                        <a:rPr lang="nl-BE" sz="800" u="none" strike="noStrike" dirty="0" err="1">
                          <a:solidFill>
                            <a:srgbClr val="003974"/>
                          </a:solidFill>
                          <a:effectLst/>
                          <a:latin typeface="Avenir Next LT Pro Light" panose="020B0304020202020204" pitchFamily="34" charset="0"/>
                        </a:rPr>
                        <a:t>Lichtenstein</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3</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1,8</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797568752"/>
                  </a:ext>
                </a:extLst>
              </a:tr>
              <a:tr h="187228">
                <a:tc>
                  <a:txBody>
                    <a:bodyPr/>
                    <a:lstStyle/>
                    <a:p>
                      <a:pPr algn="l" fontAlgn="b"/>
                      <a:r>
                        <a:rPr lang="nl-BE" sz="800" u="none" strike="noStrike" dirty="0">
                          <a:solidFill>
                            <a:srgbClr val="003974"/>
                          </a:solidFill>
                          <a:effectLst/>
                          <a:latin typeface="Avenir Next LT Pro Light" panose="020B0304020202020204" pitchFamily="34" charset="0"/>
                        </a:rPr>
                        <a:t>Turkey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 Next LT Pro Light" panose="020B0304020202020204" pitchFamily="34" charset="0"/>
                        </a:rPr>
                        <a:t>0</a:t>
                      </a:r>
                      <a:endParaRPr lang="nl-BE" sz="800" b="0" i="0" u="none" strike="noStrike">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 Next LT Pro Light" panose="020B0304020202020204" pitchFamily="34" charset="0"/>
                        </a:rPr>
                        <a:t>1</a:t>
                      </a:r>
                      <a:endParaRPr lang="nl-BE" sz="800" b="0" i="0" u="none" strike="noStrike">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0,2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1469342602"/>
                  </a:ext>
                </a:extLst>
              </a:tr>
              <a:tr h="196590">
                <a:tc>
                  <a:txBody>
                    <a:bodyPr/>
                    <a:lstStyle/>
                    <a:p>
                      <a:pPr algn="l" fontAlgn="b"/>
                      <a:r>
                        <a:rPr lang="nl-BE" sz="800" u="none" strike="noStrike" dirty="0">
                          <a:solidFill>
                            <a:srgbClr val="003974"/>
                          </a:solidFill>
                          <a:effectLst/>
                          <a:latin typeface="Avenir Next LT Pro Light" panose="020B0304020202020204" pitchFamily="34" charset="0"/>
                        </a:rPr>
                        <a:t>United </a:t>
                      </a:r>
                      <a:r>
                        <a:rPr lang="nl-BE" sz="800" u="none" strike="noStrike" dirty="0" err="1">
                          <a:solidFill>
                            <a:srgbClr val="003974"/>
                          </a:solidFill>
                          <a:effectLst/>
                          <a:latin typeface="Avenir Next LT Pro Light" panose="020B0304020202020204" pitchFamily="34" charset="0"/>
                        </a:rPr>
                        <a:t>Kingdom</a:t>
                      </a:r>
                      <a:r>
                        <a:rPr lang="nl-BE" sz="800" u="none" strike="noStrike" dirty="0">
                          <a:solidFill>
                            <a:srgbClr val="003974"/>
                          </a:solidFill>
                          <a:effectLst/>
                          <a:latin typeface="Avenir Next LT Pro Light" panose="020B0304020202020204" pitchFamily="34" charset="0"/>
                        </a:rPr>
                        <a:t> </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1</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2</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tc>
                  <a:txBody>
                    <a:bodyPr/>
                    <a:lstStyle/>
                    <a:p>
                      <a:pPr algn="ctr" fontAlgn="b"/>
                      <a:r>
                        <a:rPr lang="nl-BE" sz="800" u="none" strike="noStrike" dirty="0">
                          <a:solidFill>
                            <a:srgbClr val="003974"/>
                          </a:solidFill>
                          <a:effectLst/>
                          <a:latin typeface="Avenir Next LT Pro Light" panose="020B0304020202020204" pitchFamily="34" charset="0"/>
                        </a:rPr>
                        <a:t>0,4</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 Next LT Pro Light" panose="020B0304020202020204" pitchFamily="34" charset="0"/>
                        </a:rPr>
                        <a:t>0,6</a:t>
                      </a:r>
                      <a:endParaRPr lang="nl-BE" sz="800" b="0" i="0" u="none" strike="noStrike" dirty="0">
                        <a:solidFill>
                          <a:srgbClr val="003974"/>
                        </a:solidFill>
                        <a:effectLst/>
                        <a:latin typeface="Avenir Next LT Pro Light" panose="020B0304020202020204" pitchFamily="34" charset="0"/>
                      </a:endParaRPr>
                    </a:p>
                  </a:txBody>
                  <a:tcPr marL="7330" marR="7330" marT="7330" marB="0" anchor="b">
                    <a:solidFill>
                      <a:srgbClr val="AAA9AA"/>
                    </a:solidFill>
                  </a:tcPr>
                </a:tc>
                <a:extLst>
                  <a:ext uri="{0D108BD9-81ED-4DB2-BD59-A6C34878D82A}">
                    <a16:rowId xmlns:a16="http://schemas.microsoft.com/office/drawing/2014/main" val="444350693"/>
                  </a:ext>
                </a:extLst>
              </a:tr>
              <a:tr h="196590">
                <a:tc>
                  <a:txBody>
                    <a:bodyPr/>
                    <a:lstStyle/>
                    <a:p>
                      <a:pPr algn="l" fontAlgn="b"/>
                      <a:r>
                        <a:rPr lang="nl-BE" sz="800" u="none" strike="noStrike" dirty="0" err="1">
                          <a:solidFill>
                            <a:srgbClr val="003974"/>
                          </a:solidFill>
                          <a:effectLst/>
                          <a:latin typeface="AvenirNext LT Pro Bold" panose="020B0804020202020204" pitchFamily="34" charset="0"/>
                        </a:rPr>
                        <a:t>Region</a:t>
                      </a:r>
                      <a:r>
                        <a:rPr lang="nl-BE" sz="800" u="none" strike="noStrike" dirty="0">
                          <a:solidFill>
                            <a:srgbClr val="003974"/>
                          </a:solidFill>
                          <a:effectLst/>
                          <a:latin typeface="AvenirNext LT Pro Bold" panose="020B0804020202020204" pitchFamily="34" charset="0"/>
                        </a:rPr>
                        <a:t> </a:t>
                      </a:r>
                      <a:r>
                        <a:rPr lang="nl-BE" sz="800" u="none" strike="noStrike" dirty="0" err="1">
                          <a:solidFill>
                            <a:srgbClr val="003974"/>
                          </a:solidFill>
                          <a:effectLst/>
                          <a:latin typeface="AvenirNext LT Pro Bold" panose="020B0804020202020204" pitchFamily="34" charset="0"/>
                        </a:rPr>
                        <a:t>total</a:t>
                      </a:r>
                      <a:endParaRPr lang="nl-BE" sz="800" b="1" i="0" u="none" strike="noStrike" dirty="0">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a:solidFill>
                            <a:srgbClr val="003974"/>
                          </a:solidFill>
                          <a:effectLst/>
                          <a:latin typeface="AvenirNext LT Pro Bold" panose="020B0804020202020204" pitchFamily="34" charset="0"/>
                        </a:rPr>
                        <a:t>40</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29</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22</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35</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32</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33</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37</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45</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34</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36</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tc>
                  <a:txBody>
                    <a:bodyPr/>
                    <a:lstStyle/>
                    <a:p>
                      <a:pPr algn="ctr" fontAlgn="b"/>
                      <a:r>
                        <a:rPr lang="nl-BE" sz="800" u="none" strike="noStrike">
                          <a:solidFill>
                            <a:srgbClr val="003974"/>
                          </a:solidFill>
                          <a:effectLst/>
                          <a:latin typeface="AvenirNext LT Pro Bold" panose="020B0804020202020204" pitchFamily="34" charset="0"/>
                        </a:rPr>
                        <a:t>33,0</a:t>
                      </a:r>
                      <a:endParaRPr lang="nl-BE" sz="800" b="1" i="0" u="none" strike="noStrike">
                        <a:solidFill>
                          <a:srgbClr val="003974"/>
                        </a:solidFill>
                        <a:effectLst/>
                        <a:latin typeface="AvenirNext LT Pro Bold" panose="020B0804020202020204" pitchFamily="34" charset="0"/>
                      </a:endParaRPr>
                    </a:p>
                  </a:txBody>
                  <a:tcPr marL="7330" marR="7330" marT="7330" marB="0" anchor="b"/>
                </a:tc>
                <a:tc>
                  <a:txBody>
                    <a:bodyPr/>
                    <a:lstStyle/>
                    <a:p>
                      <a:pPr algn="ctr" fontAlgn="b"/>
                      <a:r>
                        <a:rPr lang="nl-BE" sz="800" u="none" strike="noStrike" dirty="0">
                          <a:solidFill>
                            <a:srgbClr val="003974"/>
                          </a:solidFill>
                          <a:effectLst/>
                          <a:latin typeface="AvenirNext LT Pro Bold" panose="020B0804020202020204" pitchFamily="34" charset="0"/>
                        </a:rPr>
                        <a:t>35,6</a:t>
                      </a:r>
                      <a:endParaRPr lang="nl-BE" sz="800" b="1" i="0" u="none" strike="noStrike" dirty="0">
                        <a:solidFill>
                          <a:srgbClr val="003974"/>
                        </a:solidFill>
                        <a:effectLst/>
                        <a:latin typeface="AvenirNext LT Pro Bold" panose="020B0804020202020204" pitchFamily="34" charset="0"/>
                      </a:endParaRPr>
                    </a:p>
                  </a:txBody>
                  <a:tcPr marL="7330" marR="7330" marT="7330" marB="0" anchor="b">
                    <a:solidFill>
                      <a:srgbClr val="AAA9AA"/>
                    </a:solidFill>
                  </a:tcPr>
                </a:tc>
                <a:extLst>
                  <a:ext uri="{0D108BD9-81ED-4DB2-BD59-A6C34878D82A}">
                    <a16:rowId xmlns:a16="http://schemas.microsoft.com/office/drawing/2014/main" val="3709307108"/>
                  </a:ext>
                </a:extLst>
              </a:tr>
            </a:tbl>
          </a:graphicData>
        </a:graphic>
      </p:graphicFrame>
      <p:sp>
        <p:nvSpPr>
          <p:cNvPr id="8" name="Rechthoek 7">
            <a:extLst>
              <a:ext uri="{FF2B5EF4-FFF2-40B4-BE49-F238E27FC236}">
                <a16:creationId xmlns:a16="http://schemas.microsoft.com/office/drawing/2014/main" id="{74F3C191-9094-4D0F-A3DE-0DAF99C13926}"/>
              </a:ext>
            </a:extLst>
          </p:cNvPr>
          <p:cNvSpPr/>
          <p:nvPr/>
        </p:nvSpPr>
        <p:spPr>
          <a:xfrm>
            <a:off x="2558984" y="87099"/>
            <a:ext cx="3747180" cy="707886"/>
          </a:xfrm>
          <a:prstGeom prst="rect">
            <a:avLst/>
          </a:prstGeom>
        </p:spPr>
        <p:txBody>
          <a:bodyPr wrap="none">
            <a:spAutoFit/>
          </a:bodyPr>
          <a:lstStyle/>
          <a:p>
            <a:pPr algn="ctr">
              <a:defRPr sz="1400" b="0" i="0" u="none" strike="noStrike" kern="1200" spc="0" baseline="0">
                <a:solidFill>
                  <a:srgbClr val="000000">
                    <a:lumMod val="65000"/>
                    <a:lumOff val="35000"/>
                  </a:srgbClr>
                </a:solidFill>
                <a:latin typeface="+mn-lt"/>
                <a:ea typeface="+mn-ea"/>
                <a:cs typeface="+mn-cs"/>
              </a:defRPr>
            </a:pPr>
            <a:r>
              <a:rPr lang="nl-BE" sz="4000" kern="1200" dirty="0">
                <a:solidFill>
                  <a:srgbClr val="B4975A"/>
                </a:solidFill>
                <a:latin typeface="Knockout" panose="02000608030000020004" pitchFamily="2" charset="0"/>
              </a:rPr>
              <a:t>NEW CLUB OPENINGS IN EUROPE</a:t>
            </a:r>
            <a:endParaRPr lang="nl-BE" sz="1800" kern="1200" dirty="0">
              <a:solidFill>
                <a:srgbClr val="B4975A"/>
              </a:solidFill>
              <a:latin typeface="Knockout" panose="02000608030000020004" pitchFamily="2" charset="0"/>
            </a:endParaRPr>
          </a:p>
        </p:txBody>
      </p:sp>
    </p:spTree>
    <p:extLst>
      <p:ext uri="{BB962C8B-B14F-4D97-AF65-F5344CB8AC3E}">
        <p14:creationId xmlns:p14="http://schemas.microsoft.com/office/powerpoint/2010/main" val="268328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4D37EE5-8443-4BD2-900E-42FA41099BBB}"/>
              </a:ext>
            </a:extLst>
          </p:cNvPr>
          <p:cNvSpPr>
            <a:spLocks noGrp="1"/>
          </p:cNvSpPr>
          <p:nvPr>
            <p:ph type="body" idx="1"/>
          </p:nvPr>
        </p:nvSpPr>
        <p:spPr>
          <a:xfrm>
            <a:off x="838201" y="1314451"/>
            <a:ext cx="8077199" cy="3280172"/>
          </a:xfrm>
        </p:spPr>
        <p:txBody>
          <a:bodyPr/>
          <a:lstStyle/>
          <a:p>
            <a:r>
              <a:rPr lang="nl-BE" sz="2400" dirty="0">
                <a:solidFill>
                  <a:schemeClr val="tx1"/>
                </a:solidFill>
                <a:latin typeface="AvenirNext LT Pro Bold" panose="020B0804020202020204" pitchFamily="34" charset="0"/>
              </a:rPr>
              <a:t>A </a:t>
            </a:r>
            <a:r>
              <a:rPr lang="nl-BE" sz="2400" dirty="0" err="1">
                <a:solidFill>
                  <a:srgbClr val="003974"/>
                </a:solidFill>
                <a:latin typeface="AvenirNext LT Pro Bold" panose="020B0804020202020204" pitchFamily="34" charset="0"/>
              </a:rPr>
              <a:t>good</a:t>
            </a:r>
            <a:r>
              <a:rPr lang="nl-BE" sz="2400" dirty="0">
                <a:solidFill>
                  <a:schemeClr val="tx1"/>
                </a:solidFill>
                <a:latin typeface="AvenirNext LT Pro Bold" panose="020B0804020202020204" pitchFamily="34" charset="0"/>
              </a:rPr>
              <a:t> club has (min.) </a:t>
            </a:r>
            <a:r>
              <a:rPr lang="nl-BE" sz="2400" dirty="0">
                <a:solidFill>
                  <a:schemeClr val="bg1"/>
                </a:solidFill>
                <a:highlight>
                  <a:srgbClr val="003974"/>
                </a:highlight>
                <a:latin typeface="AvenirNext LT Pro Bold" panose="020B0804020202020204" pitchFamily="34" charset="0"/>
              </a:rPr>
              <a:t>+ 1 net member</a:t>
            </a:r>
            <a:r>
              <a:rPr lang="nl-BE" sz="2400" dirty="0">
                <a:solidFill>
                  <a:schemeClr val="tx1"/>
                </a:solidFill>
                <a:latin typeface="AvenirNext LT Pro Bold" panose="020B0804020202020204" pitchFamily="34" charset="0"/>
              </a:rPr>
              <a:t> at </a:t>
            </a:r>
            <a:r>
              <a:rPr lang="nl-BE" sz="2400" dirty="0" err="1">
                <a:solidFill>
                  <a:schemeClr val="tx1"/>
                </a:solidFill>
                <a:latin typeface="AvenirNext LT Pro Bold" panose="020B0804020202020204" pitchFamily="34" charset="0"/>
              </a:rPr>
              <a:t>the</a:t>
            </a:r>
            <a:r>
              <a:rPr lang="nl-BE" sz="2400" dirty="0">
                <a:solidFill>
                  <a:schemeClr val="tx1"/>
                </a:solidFill>
                <a:latin typeface="AvenirNext LT Pro Bold" panose="020B0804020202020204" pitchFamily="34" charset="0"/>
              </a:rPr>
              <a:t> end of </a:t>
            </a:r>
            <a:r>
              <a:rPr lang="nl-BE" sz="2400" dirty="0" err="1">
                <a:solidFill>
                  <a:schemeClr val="tx1"/>
                </a:solidFill>
                <a:latin typeface="AvenirNext LT Pro Bold" panose="020B0804020202020204" pitchFamily="34" charset="0"/>
              </a:rPr>
              <a:t>the</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year</a:t>
            </a:r>
            <a:endParaRPr lang="nl-BE" sz="2400" dirty="0">
              <a:solidFill>
                <a:schemeClr val="tx1"/>
              </a:solidFill>
              <a:latin typeface="AvenirNext LT Pro Bold" panose="020B0804020202020204" pitchFamily="34" charset="0"/>
            </a:endParaRPr>
          </a:p>
          <a:p>
            <a:endParaRPr lang="nl-BE" sz="2400" dirty="0">
              <a:solidFill>
                <a:schemeClr val="tx1"/>
              </a:solidFill>
              <a:latin typeface="AvenirNext LT Pro Bold" panose="020B0804020202020204" pitchFamily="34" charset="0"/>
            </a:endParaRPr>
          </a:p>
          <a:p>
            <a:r>
              <a:rPr lang="nl-BE" sz="2400" dirty="0">
                <a:solidFill>
                  <a:schemeClr val="tx1"/>
                </a:solidFill>
                <a:latin typeface="AvenirNext LT Pro Bold" panose="020B0804020202020204" pitchFamily="34" charset="0"/>
              </a:rPr>
              <a:t>A </a:t>
            </a:r>
            <a:r>
              <a:rPr lang="nl-BE" sz="2400" dirty="0" err="1">
                <a:solidFill>
                  <a:srgbClr val="003974"/>
                </a:solidFill>
                <a:latin typeface="AvenirNext LT Pro Bold" panose="020B0804020202020204" pitchFamily="34" charset="0"/>
              </a:rPr>
              <a:t>good</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division</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saved</a:t>
            </a:r>
            <a:r>
              <a:rPr lang="nl-BE" sz="2400" dirty="0">
                <a:solidFill>
                  <a:schemeClr val="tx1"/>
                </a:solidFill>
                <a:latin typeface="AvenirNext LT Pro Bold" panose="020B0804020202020204" pitchFamily="34" charset="0"/>
              </a:rPr>
              <a:t> </a:t>
            </a:r>
            <a:r>
              <a:rPr lang="nl-BE" sz="2400" dirty="0">
                <a:solidFill>
                  <a:schemeClr val="bg1"/>
                </a:solidFill>
                <a:highlight>
                  <a:srgbClr val="003974"/>
                </a:highlight>
                <a:latin typeface="AvenirNext LT Pro Bold" panose="020B0804020202020204" pitchFamily="34" charset="0"/>
              </a:rPr>
              <a:t>(min.) 1 club in </a:t>
            </a:r>
            <a:r>
              <a:rPr lang="nl-BE" sz="2400" dirty="0" err="1">
                <a:solidFill>
                  <a:schemeClr val="bg1"/>
                </a:solidFill>
                <a:highlight>
                  <a:srgbClr val="003974"/>
                </a:highlight>
                <a:latin typeface="AvenirNext LT Pro Bold" panose="020B0804020202020204" pitchFamily="34" charset="0"/>
              </a:rPr>
              <a:t>need</a:t>
            </a:r>
            <a:br>
              <a:rPr lang="nl-BE" sz="2400" dirty="0">
                <a:solidFill>
                  <a:schemeClr val="tx1"/>
                </a:solidFill>
                <a:latin typeface="AvenirNext LT Pro Bold" panose="020B0804020202020204" pitchFamily="34" charset="0"/>
              </a:rPr>
            </a:br>
            <a:endParaRPr lang="nl-BE" sz="2400" dirty="0">
              <a:solidFill>
                <a:schemeClr val="tx1"/>
              </a:solidFill>
              <a:latin typeface="AvenirNext LT Pro Bold" panose="020B0804020202020204" pitchFamily="34" charset="0"/>
            </a:endParaRPr>
          </a:p>
          <a:p>
            <a:r>
              <a:rPr lang="nl-BE" sz="2400" dirty="0">
                <a:solidFill>
                  <a:schemeClr val="tx1"/>
                </a:solidFill>
                <a:latin typeface="AvenirNext LT Pro Bold" panose="020B0804020202020204" pitchFamily="34" charset="0"/>
              </a:rPr>
              <a:t>A </a:t>
            </a:r>
            <a:r>
              <a:rPr lang="nl-BE" sz="2400" dirty="0" err="1">
                <a:solidFill>
                  <a:srgbClr val="003974"/>
                </a:solidFill>
                <a:latin typeface="AvenirNext LT Pro Bold" panose="020B0804020202020204" pitchFamily="34" charset="0"/>
              </a:rPr>
              <a:t>good</a:t>
            </a:r>
            <a:r>
              <a:rPr lang="nl-BE" sz="2400" dirty="0">
                <a:solidFill>
                  <a:schemeClr val="tx1"/>
                </a:solidFill>
                <a:latin typeface="AvenirNext LT Pro Bold" panose="020B0804020202020204" pitchFamily="34" charset="0"/>
              </a:rPr>
              <a:t> district </a:t>
            </a:r>
            <a:r>
              <a:rPr lang="nl-BE" sz="2400" dirty="0" err="1">
                <a:solidFill>
                  <a:schemeClr val="tx1"/>
                </a:solidFill>
                <a:latin typeface="AvenirNext LT Pro Bold" panose="020B0804020202020204" pitchFamily="34" charset="0"/>
              </a:rPr>
              <a:t>comes</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with</a:t>
            </a:r>
            <a:r>
              <a:rPr lang="nl-BE" sz="2400" dirty="0">
                <a:solidFill>
                  <a:schemeClr val="tx1"/>
                </a:solidFill>
                <a:latin typeface="AvenirNext LT Pro Bold" panose="020B0804020202020204" pitchFamily="34" charset="0"/>
              </a:rPr>
              <a:t> </a:t>
            </a:r>
            <a:r>
              <a:rPr lang="nl-BE" sz="2400" dirty="0">
                <a:solidFill>
                  <a:schemeClr val="bg1"/>
                </a:solidFill>
                <a:highlight>
                  <a:srgbClr val="003974"/>
                </a:highlight>
                <a:latin typeface="AvenirNext LT Pro Bold" panose="020B0804020202020204" pitchFamily="34" charset="0"/>
              </a:rPr>
              <a:t>(min.) 1 new </a:t>
            </a:r>
            <a:r>
              <a:rPr lang="nl-BE" sz="2400" dirty="0" err="1">
                <a:solidFill>
                  <a:schemeClr val="bg1"/>
                </a:solidFill>
                <a:highlight>
                  <a:srgbClr val="003974"/>
                </a:highlight>
                <a:latin typeface="AvenirNext LT Pro Bold" panose="020B0804020202020204" pitchFamily="34" charset="0"/>
              </a:rPr>
              <a:t>initiative</a:t>
            </a:r>
            <a:r>
              <a:rPr lang="nl-BE" sz="2400" dirty="0">
                <a:solidFill>
                  <a:schemeClr val="tx1"/>
                </a:solidFill>
                <a:latin typeface="AvenirNext LT Pro Bold" panose="020B0804020202020204" pitchFamily="34" charset="0"/>
              </a:rPr>
              <a:t>  </a:t>
            </a:r>
            <a:br>
              <a:rPr lang="nl-BE" sz="2400" dirty="0">
                <a:solidFill>
                  <a:schemeClr val="tx1"/>
                </a:solidFill>
                <a:latin typeface="AvenirNext LT Pro Bold" panose="020B0804020202020204" pitchFamily="34" charset="0"/>
              </a:rPr>
            </a:br>
            <a:r>
              <a:rPr lang="nl-BE" sz="2400" dirty="0" err="1">
                <a:solidFill>
                  <a:schemeClr val="tx1"/>
                </a:solidFill>
                <a:latin typeface="AvenirNext LT Pro Bold" panose="020B0804020202020204" pitchFamily="34" charset="0"/>
              </a:rPr>
              <a:t>to</a:t>
            </a:r>
            <a:r>
              <a:rPr lang="nl-BE" sz="2400" dirty="0">
                <a:solidFill>
                  <a:schemeClr val="tx1"/>
                </a:solidFill>
                <a:latin typeface="AvenirNext LT Pro Bold" panose="020B0804020202020204" pitchFamily="34" charset="0"/>
              </a:rPr>
              <a:t> experiment  </a:t>
            </a:r>
            <a:r>
              <a:rPr lang="nl-BE" sz="2400" dirty="0" err="1">
                <a:solidFill>
                  <a:schemeClr val="tx1"/>
                </a:solidFill>
                <a:latin typeface="AvenirNext LT Pro Bold" panose="020B0804020202020204" pitchFamily="34" charset="0"/>
              </a:rPr>
              <a:t>with</a:t>
            </a:r>
            <a:r>
              <a:rPr lang="nl-BE" sz="2400" dirty="0">
                <a:solidFill>
                  <a:schemeClr val="tx1"/>
                </a:solidFill>
                <a:latin typeface="AvenirNext LT Pro Bold" panose="020B0804020202020204" pitchFamily="34" charset="0"/>
              </a:rPr>
              <a:t> (min.) 1 new format, 1 new target </a:t>
            </a:r>
            <a:r>
              <a:rPr lang="nl-BE" sz="2400" dirty="0" err="1">
                <a:solidFill>
                  <a:schemeClr val="tx1"/>
                </a:solidFill>
                <a:latin typeface="AvenirNext LT Pro Bold" panose="020B0804020202020204" pitchFamily="34" charset="0"/>
              </a:rPr>
              <a:t>group</a:t>
            </a:r>
            <a:r>
              <a:rPr lang="nl-BE" sz="2400" dirty="0">
                <a:solidFill>
                  <a:schemeClr val="tx1"/>
                </a:solidFill>
                <a:latin typeface="AvenirNext LT Pro Bold" panose="020B0804020202020204" pitchFamily="34" charset="0"/>
              </a:rPr>
              <a:t>, 1 new way of </a:t>
            </a:r>
            <a:r>
              <a:rPr lang="nl-BE" sz="2400" dirty="0" err="1">
                <a:solidFill>
                  <a:schemeClr val="tx1"/>
                </a:solidFill>
                <a:latin typeface="AvenirNext LT Pro Bold" panose="020B0804020202020204" pitchFamily="34" charset="0"/>
              </a:rPr>
              <a:t>recruiting</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and</a:t>
            </a:r>
            <a:r>
              <a:rPr lang="nl-BE" sz="2400" dirty="0">
                <a:solidFill>
                  <a:schemeClr val="tx1"/>
                </a:solidFill>
                <a:latin typeface="AvenirNext LT Pro Bold" panose="020B0804020202020204" pitchFamily="34" charset="0"/>
              </a:rPr>
              <a:t> </a:t>
            </a:r>
            <a:r>
              <a:rPr lang="nl-BE" sz="2400" dirty="0" err="1">
                <a:solidFill>
                  <a:schemeClr val="tx1"/>
                </a:solidFill>
                <a:latin typeface="AvenirNext LT Pro Bold" panose="020B0804020202020204" pitchFamily="34" charset="0"/>
              </a:rPr>
              <a:t>being</a:t>
            </a:r>
            <a:r>
              <a:rPr lang="nl-BE" sz="2400" dirty="0">
                <a:solidFill>
                  <a:schemeClr val="tx1"/>
                </a:solidFill>
                <a:latin typeface="AvenirNext LT Pro Bold" panose="020B0804020202020204" pitchFamily="34" charset="0"/>
              </a:rPr>
              <a:t> more open </a:t>
            </a:r>
            <a:r>
              <a:rPr lang="nl-BE" sz="2400" dirty="0" err="1">
                <a:solidFill>
                  <a:schemeClr val="tx1"/>
                </a:solidFill>
                <a:latin typeface="AvenirNext LT Pro Bold" panose="020B0804020202020204" pitchFamily="34" charset="0"/>
              </a:rPr>
              <a:t>to</a:t>
            </a:r>
            <a:r>
              <a:rPr lang="nl-BE" sz="2400" dirty="0">
                <a:solidFill>
                  <a:schemeClr val="tx1"/>
                </a:solidFill>
                <a:latin typeface="AvenirNext LT Pro Bold" panose="020B0804020202020204" pitchFamily="34" charset="0"/>
              </a:rPr>
              <a:t> new members</a:t>
            </a:r>
          </a:p>
        </p:txBody>
      </p:sp>
      <p:sp>
        <p:nvSpPr>
          <p:cNvPr id="3" name="Titel 2">
            <a:extLst>
              <a:ext uri="{FF2B5EF4-FFF2-40B4-BE49-F238E27FC236}">
                <a16:creationId xmlns:a16="http://schemas.microsoft.com/office/drawing/2014/main" id="{0CDF3D08-4C82-4B32-A483-A08DCBD06D55}"/>
              </a:ext>
            </a:extLst>
          </p:cNvPr>
          <p:cNvSpPr>
            <a:spLocks noGrp="1"/>
          </p:cNvSpPr>
          <p:nvPr>
            <p:ph type="title"/>
          </p:nvPr>
        </p:nvSpPr>
        <p:spPr>
          <a:xfrm>
            <a:off x="381000" y="361950"/>
            <a:ext cx="7848600" cy="634603"/>
          </a:xfrm>
        </p:spPr>
        <p:txBody>
          <a:bodyPr/>
          <a:lstStyle/>
          <a:p>
            <a:r>
              <a:rPr lang="en-GB" sz="4000" dirty="0"/>
              <a:t>Growth 2018-2021</a:t>
            </a:r>
            <a:endParaRPr lang="nl-BE" sz="4000" dirty="0"/>
          </a:p>
        </p:txBody>
      </p:sp>
    </p:spTree>
    <p:extLst>
      <p:ext uri="{BB962C8B-B14F-4D97-AF65-F5344CB8AC3E}">
        <p14:creationId xmlns:p14="http://schemas.microsoft.com/office/powerpoint/2010/main" val="3229378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sp>
        <p:nvSpPr>
          <p:cNvPr id="2" name="Titel 1">
            <a:extLst>
              <a:ext uri="{FF2B5EF4-FFF2-40B4-BE49-F238E27FC236}">
                <a16:creationId xmlns:a16="http://schemas.microsoft.com/office/drawing/2014/main" id="{FEE463DB-820E-487D-AFE4-F61D800B4667}"/>
              </a:ext>
            </a:extLst>
          </p:cNvPr>
          <p:cNvSpPr>
            <a:spLocks noGrp="1"/>
          </p:cNvSpPr>
          <p:nvPr>
            <p:ph type="title"/>
          </p:nvPr>
        </p:nvSpPr>
        <p:spPr>
          <a:xfrm>
            <a:off x="2293620" y="0"/>
            <a:ext cx="6858000" cy="634603"/>
          </a:xfrm>
        </p:spPr>
        <p:txBody>
          <a:bodyPr/>
          <a:lstStyle/>
          <a:p>
            <a:pPr algn="r"/>
            <a:r>
              <a:rPr lang="nl-BE" sz="4000" dirty="0"/>
              <a:t>Tools</a:t>
            </a:r>
          </a:p>
        </p:txBody>
      </p:sp>
    </p:spTree>
    <p:extLst>
      <p:ext uri="{BB962C8B-B14F-4D97-AF65-F5344CB8AC3E}">
        <p14:creationId xmlns:p14="http://schemas.microsoft.com/office/powerpoint/2010/main" val="1979095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C4C0CF0-6A65-4873-BBE5-64DFD232D5E7}"/>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F5C5D769-5B75-4BB3-88E3-4C826BDA0796}"/>
              </a:ext>
            </a:extLst>
          </p:cNvPr>
          <p:cNvSpPr>
            <a:spLocks noGrp="1"/>
          </p:cNvSpPr>
          <p:nvPr>
            <p:ph type="title"/>
          </p:nvPr>
        </p:nvSpPr>
        <p:spPr/>
        <p:txBody>
          <a:bodyPr/>
          <a:lstStyle/>
          <a:p>
            <a:endParaRPr lang="nl-BE"/>
          </a:p>
        </p:txBody>
      </p:sp>
      <p:pic>
        <p:nvPicPr>
          <p:cNvPr id="4" name="Afbeelding 3">
            <a:extLst>
              <a:ext uri="{FF2B5EF4-FFF2-40B4-BE49-F238E27FC236}">
                <a16:creationId xmlns:a16="http://schemas.microsoft.com/office/drawing/2014/main" id="{45B82D63-8EF2-4380-B31D-DB9A63599F2C}"/>
              </a:ext>
            </a:extLst>
          </p:cNvPr>
          <p:cNvPicPr>
            <a:picLocks noChangeAspect="1"/>
          </p:cNvPicPr>
          <p:nvPr/>
        </p:nvPicPr>
        <p:blipFill>
          <a:blip r:embed="rId2"/>
          <a:stretch>
            <a:fillRect/>
          </a:stretch>
        </p:blipFill>
        <p:spPr>
          <a:xfrm>
            <a:off x="0" y="0"/>
            <a:ext cx="9170264" cy="5848350"/>
          </a:xfrm>
          <a:prstGeom prst="rect">
            <a:avLst/>
          </a:prstGeom>
        </p:spPr>
      </p:pic>
    </p:spTree>
    <p:extLst>
      <p:ext uri="{BB962C8B-B14F-4D97-AF65-F5344CB8AC3E}">
        <p14:creationId xmlns:p14="http://schemas.microsoft.com/office/powerpoint/2010/main" val="1163383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0E44F8D-C498-44EE-8175-63A337FC6CF3}"/>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802AA8AC-09AE-4BD4-88E3-00D733CF5183}"/>
              </a:ext>
            </a:extLst>
          </p:cNvPr>
          <p:cNvSpPr>
            <a:spLocks noGrp="1"/>
          </p:cNvSpPr>
          <p:nvPr>
            <p:ph type="title"/>
          </p:nvPr>
        </p:nvSpPr>
        <p:spPr/>
        <p:txBody>
          <a:bodyPr/>
          <a:lstStyle/>
          <a:p>
            <a:endParaRPr lang="nl-BE"/>
          </a:p>
        </p:txBody>
      </p:sp>
      <p:pic>
        <p:nvPicPr>
          <p:cNvPr id="4" name="Afbeelding 3">
            <a:extLst>
              <a:ext uri="{FF2B5EF4-FFF2-40B4-BE49-F238E27FC236}">
                <a16:creationId xmlns:a16="http://schemas.microsoft.com/office/drawing/2014/main" id="{DFF3D0AB-A739-4B74-89E4-954E923D7EDA}"/>
              </a:ext>
            </a:extLst>
          </p:cNvPr>
          <p:cNvPicPr>
            <a:picLocks noChangeAspect="1"/>
          </p:cNvPicPr>
          <p:nvPr/>
        </p:nvPicPr>
        <p:blipFill>
          <a:blip r:embed="rId2"/>
          <a:stretch>
            <a:fillRect/>
          </a:stretch>
        </p:blipFill>
        <p:spPr>
          <a:xfrm>
            <a:off x="-21426" y="0"/>
            <a:ext cx="9186448" cy="5619750"/>
          </a:xfrm>
          <a:prstGeom prst="rect">
            <a:avLst/>
          </a:prstGeom>
        </p:spPr>
      </p:pic>
    </p:spTree>
    <p:extLst>
      <p:ext uri="{BB962C8B-B14F-4D97-AF65-F5344CB8AC3E}">
        <p14:creationId xmlns:p14="http://schemas.microsoft.com/office/powerpoint/2010/main" val="872377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0E44F8D-C498-44EE-8175-63A337FC6CF3}"/>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802AA8AC-09AE-4BD4-88E3-00D733CF5183}"/>
              </a:ext>
            </a:extLst>
          </p:cNvPr>
          <p:cNvSpPr>
            <a:spLocks noGrp="1"/>
          </p:cNvSpPr>
          <p:nvPr>
            <p:ph type="title"/>
          </p:nvPr>
        </p:nvSpPr>
        <p:spPr/>
        <p:txBody>
          <a:bodyPr/>
          <a:lstStyle/>
          <a:p>
            <a:endParaRPr lang="nl-BE"/>
          </a:p>
        </p:txBody>
      </p:sp>
      <p:pic>
        <p:nvPicPr>
          <p:cNvPr id="5" name="Afbeelding 4">
            <a:extLst>
              <a:ext uri="{FF2B5EF4-FFF2-40B4-BE49-F238E27FC236}">
                <a16:creationId xmlns:a16="http://schemas.microsoft.com/office/drawing/2014/main" id="{4BCDF5CA-8FB8-4A38-A5CE-B15BF6C13303}"/>
              </a:ext>
            </a:extLst>
          </p:cNvPr>
          <p:cNvPicPr>
            <a:picLocks noChangeAspect="1"/>
          </p:cNvPicPr>
          <p:nvPr/>
        </p:nvPicPr>
        <p:blipFill>
          <a:blip r:embed="rId2"/>
          <a:stretch>
            <a:fillRect/>
          </a:stretch>
        </p:blipFill>
        <p:spPr>
          <a:xfrm>
            <a:off x="-44647" y="0"/>
            <a:ext cx="9188648" cy="6000750"/>
          </a:xfrm>
          <a:prstGeom prst="rect">
            <a:avLst/>
          </a:prstGeom>
        </p:spPr>
      </p:pic>
    </p:spTree>
    <p:extLst>
      <p:ext uri="{BB962C8B-B14F-4D97-AF65-F5344CB8AC3E}">
        <p14:creationId xmlns:p14="http://schemas.microsoft.com/office/powerpoint/2010/main" val="103544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0E44F8D-C498-44EE-8175-63A337FC6CF3}"/>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802AA8AC-09AE-4BD4-88E3-00D733CF5183}"/>
              </a:ext>
            </a:extLst>
          </p:cNvPr>
          <p:cNvSpPr>
            <a:spLocks noGrp="1"/>
          </p:cNvSpPr>
          <p:nvPr>
            <p:ph type="title"/>
          </p:nvPr>
        </p:nvSpPr>
        <p:spPr/>
        <p:txBody>
          <a:bodyPr/>
          <a:lstStyle/>
          <a:p>
            <a:endParaRPr lang="nl-BE"/>
          </a:p>
        </p:txBody>
      </p:sp>
      <p:pic>
        <p:nvPicPr>
          <p:cNvPr id="4" name="Picture 3">
            <a:extLst>
              <a:ext uri="{FF2B5EF4-FFF2-40B4-BE49-F238E27FC236}">
                <a16:creationId xmlns:a16="http://schemas.microsoft.com/office/drawing/2014/main" id="{9BE64D8E-7A48-418C-9D69-2E1D1787B63A}"/>
              </a:ext>
            </a:extLst>
          </p:cNvPr>
          <p:cNvPicPr>
            <a:picLocks noChangeAspect="1"/>
          </p:cNvPicPr>
          <p:nvPr/>
        </p:nvPicPr>
        <p:blipFill>
          <a:blip r:embed="rId2"/>
          <a:stretch>
            <a:fillRect/>
          </a:stretch>
        </p:blipFill>
        <p:spPr>
          <a:xfrm>
            <a:off x="0" y="0"/>
            <a:ext cx="8616807" cy="5143500"/>
          </a:xfrm>
          <a:prstGeom prst="rect">
            <a:avLst/>
          </a:prstGeom>
        </p:spPr>
      </p:pic>
    </p:spTree>
    <p:extLst>
      <p:ext uri="{BB962C8B-B14F-4D97-AF65-F5344CB8AC3E}">
        <p14:creationId xmlns:p14="http://schemas.microsoft.com/office/powerpoint/2010/main" val="1078610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40E538-D5FA-42C7-9615-A454037AE0F5}"/>
              </a:ext>
            </a:extLst>
          </p:cNvPr>
          <p:cNvSpPr/>
          <p:nvPr/>
        </p:nvSpPr>
        <p:spPr>
          <a:xfrm>
            <a:off x="-76200" y="-95250"/>
            <a:ext cx="9372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tekst 1">
            <a:extLst>
              <a:ext uri="{FF2B5EF4-FFF2-40B4-BE49-F238E27FC236}">
                <a16:creationId xmlns:a16="http://schemas.microsoft.com/office/drawing/2014/main" id="{30E44F8D-C498-44EE-8175-63A337FC6CF3}"/>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802AA8AC-09AE-4BD4-88E3-00D733CF5183}"/>
              </a:ext>
            </a:extLst>
          </p:cNvPr>
          <p:cNvSpPr>
            <a:spLocks noGrp="1"/>
          </p:cNvSpPr>
          <p:nvPr>
            <p:ph type="title"/>
          </p:nvPr>
        </p:nvSpPr>
        <p:spPr/>
        <p:txBody>
          <a:bodyPr/>
          <a:lstStyle/>
          <a:p>
            <a:endParaRPr lang="nl-BE"/>
          </a:p>
        </p:txBody>
      </p:sp>
      <p:pic>
        <p:nvPicPr>
          <p:cNvPr id="5" name="Picture 4">
            <a:extLst>
              <a:ext uri="{FF2B5EF4-FFF2-40B4-BE49-F238E27FC236}">
                <a16:creationId xmlns:a16="http://schemas.microsoft.com/office/drawing/2014/main" id="{C13F1B82-DBF9-4BB1-9CDF-4155CF2A06C6}"/>
              </a:ext>
            </a:extLst>
          </p:cNvPr>
          <p:cNvPicPr>
            <a:picLocks noChangeAspect="1"/>
          </p:cNvPicPr>
          <p:nvPr/>
        </p:nvPicPr>
        <p:blipFill>
          <a:blip r:embed="rId2"/>
          <a:stretch>
            <a:fillRect/>
          </a:stretch>
        </p:blipFill>
        <p:spPr>
          <a:xfrm>
            <a:off x="0" y="470297"/>
            <a:ext cx="9144000" cy="4237763"/>
          </a:xfrm>
          <a:prstGeom prst="rect">
            <a:avLst/>
          </a:prstGeom>
        </p:spPr>
      </p:pic>
    </p:spTree>
    <p:extLst>
      <p:ext uri="{BB962C8B-B14F-4D97-AF65-F5344CB8AC3E}">
        <p14:creationId xmlns:p14="http://schemas.microsoft.com/office/powerpoint/2010/main" val="4036790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40E538-D5FA-42C7-9615-A454037AE0F5}"/>
              </a:ext>
            </a:extLst>
          </p:cNvPr>
          <p:cNvSpPr/>
          <p:nvPr/>
        </p:nvSpPr>
        <p:spPr>
          <a:xfrm>
            <a:off x="-76200" y="-95250"/>
            <a:ext cx="9372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tekst 1">
            <a:extLst>
              <a:ext uri="{FF2B5EF4-FFF2-40B4-BE49-F238E27FC236}">
                <a16:creationId xmlns:a16="http://schemas.microsoft.com/office/drawing/2014/main" id="{30E44F8D-C498-44EE-8175-63A337FC6CF3}"/>
              </a:ext>
            </a:extLst>
          </p:cNvPr>
          <p:cNvSpPr>
            <a:spLocks noGrp="1"/>
          </p:cNvSpPr>
          <p:nvPr>
            <p:ph type="body" idx="1"/>
          </p:nvPr>
        </p:nvSpPr>
        <p:spPr/>
        <p:txBody>
          <a:bodyPr/>
          <a:lstStyle/>
          <a:p>
            <a:endParaRPr lang="nl-BE"/>
          </a:p>
        </p:txBody>
      </p:sp>
      <p:sp>
        <p:nvSpPr>
          <p:cNvPr id="3" name="Titel 2">
            <a:extLst>
              <a:ext uri="{FF2B5EF4-FFF2-40B4-BE49-F238E27FC236}">
                <a16:creationId xmlns:a16="http://schemas.microsoft.com/office/drawing/2014/main" id="{802AA8AC-09AE-4BD4-88E3-00D733CF5183}"/>
              </a:ext>
            </a:extLst>
          </p:cNvPr>
          <p:cNvSpPr>
            <a:spLocks noGrp="1"/>
          </p:cNvSpPr>
          <p:nvPr>
            <p:ph type="title"/>
          </p:nvPr>
        </p:nvSpPr>
        <p:spPr/>
        <p:txBody>
          <a:bodyPr/>
          <a:lstStyle/>
          <a:p>
            <a:endParaRPr lang="nl-BE"/>
          </a:p>
        </p:txBody>
      </p:sp>
      <p:pic>
        <p:nvPicPr>
          <p:cNvPr id="4" name="Picture 3">
            <a:extLst>
              <a:ext uri="{FF2B5EF4-FFF2-40B4-BE49-F238E27FC236}">
                <a16:creationId xmlns:a16="http://schemas.microsoft.com/office/drawing/2014/main" id="{9AAD2E4F-A101-4AD1-8EA2-FF6B9D345CBA}"/>
              </a:ext>
            </a:extLst>
          </p:cNvPr>
          <p:cNvPicPr>
            <a:picLocks noChangeAspect="1"/>
          </p:cNvPicPr>
          <p:nvPr/>
        </p:nvPicPr>
        <p:blipFill>
          <a:blip r:embed="rId2"/>
          <a:stretch>
            <a:fillRect/>
          </a:stretch>
        </p:blipFill>
        <p:spPr>
          <a:xfrm>
            <a:off x="50208" y="0"/>
            <a:ext cx="9043583" cy="5143500"/>
          </a:xfrm>
          <a:prstGeom prst="rect">
            <a:avLst/>
          </a:prstGeom>
        </p:spPr>
      </p:pic>
    </p:spTree>
    <p:extLst>
      <p:ext uri="{BB962C8B-B14F-4D97-AF65-F5344CB8AC3E}">
        <p14:creationId xmlns:p14="http://schemas.microsoft.com/office/powerpoint/2010/main" val="3404243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dirty="0"/>
              <a:t>Growth plans</a:t>
            </a:r>
            <a:endParaRPr lang="en-US" dirty="0"/>
          </a:p>
        </p:txBody>
      </p:sp>
      <p:sp>
        <p:nvSpPr>
          <p:cNvPr id="4" name="Rechthoek: ezelsoor 3">
            <a:extLst>
              <a:ext uri="{FF2B5EF4-FFF2-40B4-BE49-F238E27FC236}">
                <a16:creationId xmlns:a16="http://schemas.microsoft.com/office/drawing/2014/main" id="{D84F1F88-09E7-4A1D-86BE-E32F0EF7D093}"/>
              </a:ext>
            </a:extLst>
          </p:cNvPr>
          <p:cNvSpPr/>
          <p:nvPr/>
        </p:nvSpPr>
        <p:spPr>
          <a:xfrm>
            <a:off x="228600" y="3249011"/>
            <a:ext cx="1981200" cy="1752600"/>
          </a:xfrm>
          <a:prstGeom prst="foldedCorne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solidFill>
                  <a:schemeClr val="tx1"/>
                </a:solidFill>
                <a:latin typeface="Knockout HTF69-FullLiteweight" pitchFamily="50" charset="0"/>
              </a:rPr>
              <a:t>GROWTH</a:t>
            </a:r>
          </a:p>
        </p:txBody>
      </p:sp>
      <p:sp>
        <p:nvSpPr>
          <p:cNvPr id="11" name="Tekstvak 10">
            <a:extLst>
              <a:ext uri="{FF2B5EF4-FFF2-40B4-BE49-F238E27FC236}">
                <a16:creationId xmlns:a16="http://schemas.microsoft.com/office/drawing/2014/main" id="{EF2BF6A9-BA5B-403E-9A9F-5BF46417B8D2}"/>
              </a:ext>
            </a:extLst>
          </p:cNvPr>
          <p:cNvSpPr txBox="1"/>
          <p:nvPr/>
        </p:nvSpPr>
        <p:spPr>
          <a:xfrm>
            <a:off x="2362200" y="1340796"/>
            <a:ext cx="6477000" cy="3600986"/>
          </a:xfrm>
          <a:prstGeom prst="rect">
            <a:avLst/>
          </a:prstGeom>
          <a:noFill/>
        </p:spPr>
        <p:txBody>
          <a:bodyPr wrap="square" rtlCol="0">
            <a:spAutoFit/>
          </a:bodyPr>
          <a:lstStyle/>
          <a:p>
            <a:pPr lvl="0"/>
            <a:r>
              <a:rPr lang="en-US" sz="1200" dirty="0">
                <a:latin typeface="AvenirNext LT Pro Bold" panose="020B0804020202020204" pitchFamily="34" charset="0"/>
              </a:rPr>
              <a:t>what has been done in the past for growth in the district?</a:t>
            </a:r>
            <a:br>
              <a:rPr lang="en-US" sz="1200" dirty="0">
                <a:latin typeface="AvenirNext LT Pro Bold" panose="020B0804020202020204" pitchFamily="34" charset="0"/>
              </a:rPr>
            </a:br>
            <a:r>
              <a:rPr lang="en-US" sz="1200" dirty="0">
                <a:latin typeface="Avenir Next LT Pro Light" panose="020B0304020202020204" pitchFamily="34" charset="0"/>
              </a:rPr>
              <a:t>(no general explanation, but concrete actions and activities the district, divisions and/or clubs organized for growth) </a:t>
            </a:r>
          </a:p>
          <a:p>
            <a:pPr lvl="0"/>
            <a:endParaRPr lang="nl-BE" sz="1200" dirty="0">
              <a:latin typeface="Avenir Next LT Pro Light" panose="020B0304020202020204" pitchFamily="34" charset="0"/>
            </a:endParaRPr>
          </a:p>
          <a:p>
            <a:pPr lvl="0"/>
            <a:r>
              <a:rPr lang="en-US" sz="1200" dirty="0">
                <a:latin typeface="AvenirNext LT Pro Bold" panose="020B0804020202020204" pitchFamily="34" charset="0"/>
              </a:rPr>
              <a:t>what worked well for club opening </a:t>
            </a:r>
            <a:r>
              <a:rPr lang="en-US" sz="1200" dirty="0">
                <a:latin typeface="Avenir Next LT Pro Light" panose="020B0304020202020204" pitchFamily="34" charset="0"/>
              </a:rPr>
              <a:t>(examples of concrete good practices that worked) </a:t>
            </a:r>
          </a:p>
          <a:p>
            <a:pPr lvl="0"/>
            <a:endParaRPr lang="nl-BE" sz="1200" dirty="0">
              <a:latin typeface="AvenirNext LT Pro Bold" panose="020B0804020202020204" pitchFamily="34" charset="0"/>
            </a:endParaRPr>
          </a:p>
          <a:p>
            <a:pPr lvl="0"/>
            <a:r>
              <a:rPr lang="en-US" sz="1200" dirty="0">
                <a:latin typeface="AvenirNext LT Pro Bold" panose="020B0804020202020204" pitchFamily="34" charset="0"/>
              </a:rPr>
              <a:t>what was the best example of growth in the district, and what was the reason why it was successful? </a:t>
            </a:r>
          </a:p>
          <a:p>
            <a:pPr lvl="0"/>
            <a:endParaRPr lang="nl-BE" sz="1200" dirty="0">
              <a:latin typeface="AvenirNext LT Pro Bold" panose="020B0804020202020204" pitchFamily="34" charset="0"/>
            </a:endParaRPr>
          </a:p>
          <a:p>
            <a:pPr lvl="0"/>
            <a:r>
              <a:rPr lang="en-US" sz="1200" dirty="0">
                <a:latin typeface="AvenirNext LT Pro Bold" panose="020B0804020202020204" pitchFamily="34" charset="0"/>
              </a:rPr>
              <a:t>what was innovative, new? </a:t>
            </a:r>
          </a:p>
          <a:p>
            <a:pPr lvl="0"/>
            <a:endParaRPr lang="nl-BE" sz="1200" dirty="0">
              <a:latin typeface="AvenirNext LT Pro Bold" panose="020B0804020202020204" pitchFamily="34" charset="0"/>
            </a:endParaRPr>
          </a:p>
          <a:p>
            <a:pPr lvl="0"/>
            <a:r>
              <a:rPr lang="en-US" sz="1200" dirty="0">
                <a:latin typeface="AvenirNext LT Pro Bold" panose="020B0804020202020204" pitchFamily="34" charset="0"/>
              </a:rPr>
              <a:t>When talking about “closing the backdoor”, strengthening clubs that are/were weak and under charter strength, what did the district and divisions undertake, which concrete actions were effective? </a:t>
            </a:r>
          </a:p>
          <a:p>
            <a:pPr lvl="0"/>
            <a:endParaRPr lang="nl-BE" sz="1200" dirty="0">
              <a:latin typeface="AvenirNext LT Pro Bold" panose="020B0804020202020204" pitchFamily="34" charset="0"/>
            </a:endParaRPr>
          </a:p>
          <a:p>
            <a:pPr lvl="0"/>
            <a:r>
              <a:rPr lang="en-US" sz="1200" dirty="0">
                <a:latin typeface="AvenirNext LT Pro Bold" panose="020B0804020202020204" pitchFamily="34" charset="0"/>
              </a:rPr>
              <a:t>What did the district do in the past to know the member satisfaction in the region, and to understand why members leave the organisation?  What did the district undertake at this level? </a:t>
            </a:r>
            <a:endParaRPr lang="nl-BE" sz="1200" dirty="0">
              <a:latin typeface="AvenirNext LT Pro Bold" panose="020B0804020202020204" pitchFamily="34" charset="0"/>
            </a:endParaRPr>
          </a:p>
          <a:p>
            <a:r>
              <a:rPr lang="en-US" sz="1200" dirty="0">
                <a:solidFill>
                  <a:srgbClr val="003974"/>
                </a:solidFill>
                <a:latin typeface="AvenirNext LT Pro Bold" panose="020B0804020202020204" pitchFamily="34" charset="0"/>
              </a:rPr>
              <a:t> </a:t>
            </a:r>
            <a:r>
              <a:rPr lang="nl-BE" sz="1200" dirty="0">
                <a:solidFill>
                  <a:srgbClr val="003974"/>
                </a:solidFill>
                <a:latin typeface="AvenirNext LT Pro Bold" panose="020B0804020202020204" pitchFamily="34" charset="0"/>
              </a:rPr>
              <a:t> </a:t>
            </a:r>
          </a:p>
        </p:txBody>
      </p:sp>
    </p:spTree>
    <p:extLst>
      <p:ext uri="{BB962C8B-B14F-4D97-AF65-F5344CB8AC3E}">
        <p14:creationId xmlns:p14="http://schemas.microsoft.com/office/powerpoint/2010/main" val="1295781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dirty="0"/>
              <a:t>Growth plans</a:t>
            </a:r>
            <a:endParaRPr lang="en-US" dirty="0"/>
          </a:p>
        </p:txBody>
      </p:sp>
      <p:sp>
        <p:nvSpPr>
          <p:cNvPr id="4" name="Rechthoek: ezelsoor 3">
            <a:extLst>
              <a:ext uri="{FF2B5EF4-FFF2-40B4-BE49-F238E27FC236}">
                <a16:creationId xmlns:a16="http://schemas.microsoft.com/office/drawing/2014/main" id="{D84F1F88-09E7-4A1D-86BE-E32F0EF7D093}"/>
              </a:ext>
            </a:extLst>
          </p:cNvPr>
          <p:cNvSpPr/>
          <p:nvPr/>
        </p:nvSpPr>
        <p:spPr>
          <a:xfrm>
            <a:off x="228600" y="3249011"/>
            <a:ext cx="1981200" cy="1752600"/>
          </a:xfrm>
          <a:prstGeom prst="foldedCorne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solidFill>
                  <a:schemeClr val="tx1"/>
                </a:solidFill>
                <a:latin typeface="Knockout HTF69-FullLiteweight" pitchFamily="50" charset="0"/>
              </a:rPr>
              <a:t>GROWTH</a:t>
            </a:r>
          </a:p>
        </p:txBody>
      </p:sp>
      <p:sp>
        <p:nvSpPr>
          <p:cNvPr id="11" name="Tekstvak 10">
            <a:extLst>
              <a:ext uri="{FF2B5EF4-FFF2-40B4-BE49-F238E27FC236}">
                <a16:creationId xmlns:a16="http://schemas.microsoft.com/office/drawing/2014/main" id="{EF2BF6A9-BA5B-403E-9A9F-5BF46417B8D2}"/>
              </a:ext>
            </a:extLst>
          </p:cNvPr>
          <p:cNvSpPr txBox="1"/>
          <p:nvPr/>
        </p:nvSpPr>
        <p:spPr>
          <a:xfrm>
            <a:off x="2209800" y="3586702"/>
            <a:ext cx="6477000" cy="1077218"/>
          </a:xfrm>
          <a:prstGeom prst="rect">
            <a:avLst/>
          </a:prstGeom>
          <a:noFill/>
        </p:spPr>
        <p:txBody>
          <a:bodyPr wrap="square" rtlCol="0">
            <a:spAutoFit/>
          </a:bodyPr>
          <a:lstStyle/>
          <a:p>
            <a:r>
              <a:rPr lang="nl-BE" sz="2800" dirty="0">
                <a:solidFill>
                  <a:srgbClr val="003974"/>
                </a:solidFill>
                <a:latin typeface="AvenirNext LT Pro Bold" panose="020B0804020202020204" pitchFamily="34" charset="0"/>
              </a:rPr>
              <a:t>RES, NON VERBA</a:t>
            </a:r>
            <a:r>
              <a:rPr lang="en-US" sz="2800" dirty="0">
                <a:solidFill>
                  <a:srgbClr val="003974"/>
                </a:solidFill>
                <a:latin typeface="AvenirNext LT Pro Bold" panose="020B0804020202020204" pitchFamily="34" charset="0"/>
              </a:rPr>
              <a:t> </a:t>
            </a:r>
          </a:p>
          <a:p>
            <a:br>
              <a:rPr lang="en-US" sz="1800" dirty="0">
                <a:solidFill>
                  <a:srgbClr val="003974"/>
                </a:solidFill>
                <a:latin typeface="AvenirNext LT Pro Bold" panose="020B0804020202020204" pitchFamily="34" charset="0"/>
              </a:rPr>
            </a:br>
            <a:r>
              <a:rPr lang="en-US" sz="1800" dirty="0">
                <a:solidFill>
                  <a:srgbClr val="003974"/>
                </a:solidFill>
                <a:latin typeface="AvenirNext LT Pro Bold" panose="020B0804020202020204" pitchFamily="34" charset="0"/>
              </a:rPr>
              <a:t>make a concrete action plan</a:t>
            </a:r>
            <a:endParaRPr lang="nl-BE" sz="1800" dirty="0">
              <a:solidFill>
                <a:srgbClr val="003974"/>
              </a:solidFill>
              <a:latin typeface="AvenirNext LT Pro Bold" panose="020B0804020202020204" pitchFamily="34" charset="0"/>
            </a:endParaRPr>
          </a:p>
        </p:txBody>
      </p:sp>
    </p:spTree>
    <p:extLst>
      <p:ext uri="{BB962C8B-B14F-4D97-AF65-F5344CB8AC3E}">
        <p14:creationId xmlns:p14="http://schemas.microsoft.com/office/powerpoint/2010/main" val="403154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A81E5-4F2B-4113-8A2F-D16F8FA5DD36}"/>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9690CFCC-BB69-4E0E-9BC3-653047C88DBE}"/>
              </a:ext>
            </a:extLst>
          </p:cNvPr>
          <p:cNvSpPr>
            <a:spLocks noGrp="1"/>
          </p:cNvSpPr>
          <p:nvPr>
            <p:ph type="body" idx="1"/>
          </p:nvPr>
        </p:nvSpPr>
        <p:spPr/>
        <p:txBody>
          <a:bodyPr/>
          <a:lstStyle/>
          <a:p>
            <a:endParaRPr lang="nl-BE"/>
          </a:p>
        </p:txBody>
      </p:sp>
      <p:sp>
        <p:nvSpPr>
          <p:cNvPr id="4" name="Rechthoek 3">
            <a:extLst>
              <a:ext uri="{FF2B5EF4-FFF2-40B4-BE49-F238E27FC236}">
                <a16:creationId xmlns:a16="http://schemas.microsoft.com/office/drawing/2014/main" id="{06DF0A35-59AD-4C86-BEF3-843C512E1A71}"/>
              </a:ext>
            </a:extLst>
          </p:cNvPr>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9A838AA-A248-4923-85E3-25AF4B9B4D53}"/>
              </a:ext>
            </a:extLst>
          </p:cNvPr>
          <p:cNvSpPr txBox="1"/>
          <p:nvPr/>
        </p:nvSpPr>
        <p:spPr>
          <a:xfrm>
            <a:off x="3770149" y="4497169"/>
            <a:ext cx="5389617" cy="646331"/>
          </a:xfrm>
          <a:prstGeom prst="rect">
            <a:avLst/>
          </a:prstGeom>
          <a:noFill/>
        </p:spPr>
        <p:txBody>
          <a:bodyPr wrap="none" rtlCol="0">
            <a:spAutoFit/>
          </a:bodyPr>
          <a:lstStyle/>
          <a:p>
            <a:pPr algn="r"/>
            <a:r>
              <a:rPr lang="nl-BE" sz="3600" dirty="0">
                <a:solidFill>
                  <a:srgbClr val="B4975A"/>
                </a:solidFill>
                <a:latin typeface="Knockout" panose="02000608030000020004" pitchFamily="2" charset="0"/>
              </a:rPr>
              <a:t>AVERAGE AGE PER DISTRICT/NATION</a:t>
            </a:r>
          </a:p>
        </p:txBody>
      </p:sp>
      <p:pic>
        <p:nvPicPr>
          <p:cNvPr id="8" name="Afbeelding 7">
            <a:extLst>
              <a:ext uri="{FF2B5EF4-FFF2-40B4-BE49-F238E27FC236}">
                <a16:creationId xmlns:a16="http://schemas.microsoft.com/office/drawing/2014/main" id="{20A83164-83CC-4224-ACEC-782BCB3E5684}"/>
              </a:ext>
            </a:extLst>
          </p:cNvPr>
          <p:cNvPicPr>
            <a:picLocks noChangeAspect="1"/>
          </p:cNvPicPr>
          <p:nvPr/>
        </p:nvPicPr>
        <p:blipFill>
          <a:blip r:embed="rId2"/>
          <a:stretch>
            <a:fillRect/>
          </a:stretch>
        </p:blipFill>
        <p:spPr>
          <a:xfrm>
            <a:off x="3982730" y="134903"/>
            <a:ext cx="4475470" cy="4227363"/>
          </a:xfrm>
          <a:prstGeom prst="rect">
            <a:avLst/>
          </a:prstGeom>
        </p:spPr>
      </p:pic>
      <p:pic>
        <p:nvPicPr>
          <p:cNvPr id="7" name="Picture 2" descr="Afbeeldingsresultaat voor snapshot">
            <a:extLst>
              <a:ext uri="{FF2B5EF4-FFF2-40B4-BE49-F238E27FC236}">
                <a16:creationId xmlns:a16="http://schemas.microsoft.com/office/drawing/2014/main" id="{BCF2398E-8E5D-47D4-BEF1-B5B00E148F0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4782" y="4408813"/>
            <a:ext cx="1243027" cy="64633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CB8C3F3B-FEBA-460E-8847-678785211D28}"/>
              </a:ext>
            </a:extLst>
          </p:cNvPr>
          <p:cNvSpPr txBox="1"/>
          <p:nvPr/>
        </p:nvSpPr>
        <p:spPr>
          <a:xfrm>
            <a:off x="75967" y="3725826"/>
            <a:ext cx="1460656" cy="707886"/>
          </a:xfrm>
          <a:prstGeom prst="rect">
            <a:avLst/>
          </a:prstGeom>
          <a:noFill/>
        </p:spPr>
        <p:txBody>
          <a:bodyPr wrap="none" rtlCol="0">
            <a:spAutoFit/>
          </a:bodyPr>
          <a:lstStyle/>
          <a:p>
            <a:r>
              <a:rPr lang="nl-BE" sz="2200" dirty="0">
                <a:solidFill>
                  <a:srgbClr val="003974"/>
                </a:solidFill>
                <a:latin typeface="AvenirNext LT Pro Bold" panose="020B0804020202020204" pitchFamily="34" charset="0"/>
              </a:rPr>
              <a:t>Snapshot</a:t>
            </a:r>
          </a:p>
          <a:p>
            <a:r>
              <a:rPr lang="nl-BE" sz="1800" dirty="0">
                <a:solidFill>
                  <a:srgbClr val="003974"/>
                </a:solidFill>
                <a:latin typeface="AvenirNext LT Pro Bold" panose="020B0804020202020204" pitchFamily="34" charset="0"/>
              </a:rPr>
              <a:t>15th of </a:t>
            </a:r>
            <a:r>
              <a:rPr lang="nl-BE" sz="1800" dirty="0" err="1">
                <a:solidFill>
                  <a:srgbClr val="003974"/>
                </a:solidFill>
                <a:latin typeface="AvenirNext LT Pro Bold" panose="020B0804020202020204" pitchFamily="34" charset="0"/>
              </a:rPr>
              <a:t>Oct</a:t>
            </a:r>
            <a:endParaRPr lang="nl-BE" sz="1800" dirty="0">
              <a:solidFill>
                <a:srgbClr val="003974"/>
              </a:solidFill>
              <a:latin typeface="AvenirNext LT Pro Bold" panose="020B0804020202020204" pitchFamily="34" charset="0"/>
            </a:endParaRPr>
          </a:p>
        </p:txBody>
      </p:sp>
    </p:spTree>
    <p:extLst>
      <p:ext uri="{BB962C8B-B14F-4D97-AF65-F5344CB8AC3E}">
        <p14:creationId xmlns:p14="http://schemas.microsoft.com/office/powerpoint/2010/main" val="3888116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pic>
        <p:nvPicPr>
          <p:cNvPr id="2" name="Afbeelding 1">
            <a:extLst>
              <a:ext uri="{FF2B5EF4-FFF2-40B4-BE49-F238E27FC236}">
                <a16:creationId xmlns:a16="http://schemas.microsoft.com/office/drawing/2014/main" id="{DB35354F-B6DC-467A-BADA-82589F22D833}"/>
              </a:ext>
            </a:extLst>
          </p:cNvPr>
          <p:cNvPicPr>
            <a:picLocks noChangeAspect="1"/>
          </p:cNvPicPr>
          <p:nvPr/>
        </p:nvPicPr>
        <p:blipFill>
          <a:blip r:embed="rId3"/>
          <a:stretch>
            <a:fillRect/>
          </a:stretch>
        </p:blipFill>
        <p:spPr>
          <a:xfrm>
            <a:off x="2335859" y="418569"/>
            <a:ext cx="6808141" cy="4441934"/>
          </a:xfrm>
          <a:prstGeom prst="rect">
            <a:avLst/>
          </a:prstGeom>
        </p:spPr>
      </p:pic>
    </p:spTree>
    <p:extLst>
      <p:ext uri="{BB962C8B-B14F-4D97-AF65-F5344CB8AC3E}">
        <p14:creationId xmlns:p14="http://schemas.microsoft.com/office/powerpoint/2010/main" val="4203046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pic>
        <p:nvPicPr>
          <p:cNvPr id="4" name="Afbeelding 3">
            <a:extLst>
              <a:ext uri="{FF2B5EF4-FFF2-40B4-BE49-F238E27FC236}">
                <a16:creationId xmlns:a16="http://schemas.microsoft.com/office/drawing/2014/main" id="{A41269CD-F2D6-4B96-820B-66DF6173AD71}"/>
              </a:ext>
            </a:extLst>
          </p:cNvPr>
          <p:cNvPicPr>
            <a:picLocks noChangeAspect="1"/>
          </p:cNvPicPr>
          <p:nvPr/>
        </p:nvPicPr>
        <p:blipFill>
          <a:blip r:embed="rId3"/>
          <a:stretch>
            <a:fillRect/>
          </a:stretch>
        </p:blipFill>
        <p:spPr>
          <a:xfrm>
            <a:off x="2293620" y="422780"/>
            <a:ext cx="6850380" cy="4436316"/>
          </a:xfrm>
          <a:prstGeom prst="rect">
            <a:avLst/>
          </a:prstGeom>
        </p:spPr>
      </p:pic>
    </p:spTree>
    <p:extLst>
      <p:ext uri="{BB962C8B-B14F-4D97-AF65-F5344CB8AC3E}">
        <p14:creationId xmlns:p14="http://schemas.microsoft.com/office/powerpoint/2010/main" val="2492201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al 25">
            <a:extLst>
              <a:ext uri="{FF2B5EF4-FFF2-40B4-BE49-F238E27FC236}">
                <a16:creationId xmlns:a16="http://schemas.microsoft.com/office/drawing/2014/main" id="{29639AE9-DB87-4CC2-849C-98076F2A5228}"/>
              </a:ext>
            </a:extLst>
          </p:cNvPr>
          <p:cNvSpPr/>
          <p:nvPr/>
        </p:nvSpPr>
        <p:spPr>
          <a:xfrm>
            <a:off x="3532785" y="3471165"/>
            <a:ext cx="1279122" cy="1371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ACAEB"/>
              </a:solidFill>
            </a:endParaRPr>
          </a:p>
        </p:txBody>
      </p:sp>
      <p:pic>
        <p:nvPicPr>
          <p:cNvPr id="3" name="Afbeelding 2">
            <a:extLst>
              <a:ext uri="{FF2B5EF4-FFF2-40B4-BE49-F238E27FC236}">
                <a16:creationId xmlns:a16="http://schemas.microsoft.com/office/drawing/2014/main" id="{D34F9699-EC3D-43BE-AA3E-421DD664536B}"/>
              </a:ext>
            </a:extLst>
          </p:cNvPr>
          <p:cNvPicPr>
            <a:picLocks noChangeAspect="1"/>
          </p:cNvPicPr>
          <p:nvPr/>
        </p:nvPicPr>
        <p:blipFill>
          <a:blip r:embed="rId3"/>
          <a:stretch>
            <a:fillRect/>
          </a:stretch>
        </p:blipFill>
        <p:spPr>
          <a:xfrm>
            <a:off x="2364828" y="916966"/>
            <a:ext cx="6781800" cy="3309568"/>
          </a:xfrm>
          <a:prstGeom prst="rect">
            <a:avLst/>
          </a:prstGeom>
        </p:spPr>
      </p:pic>
    </p:spTree>
    <p:extLst>
      <p:ext uri="{BB962C8B-B14F-4D97-AF65-F5344CB8AC3E}">
        <p14:creationId xmlns:p14="http://schemas.microsoft.com/office/powerpoint/2010/main" val="186094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a:t>Growth Summit</a:t>
            </a:r>
            <a:endParaRPr lang="en-US" dirty="0"/>
          </a:p>
        </p:txBody>
      </p:sp>
      <p:pic>
        <p:nvPicPr>
          <p:cNvPr id="7" name="Picture 6">
            <a:extLst>
              <a:ext uri="{FF2B5EF4-FFF2-40B4-BE49-F238E27FC236}">
                <a16:creationId xmlns:a16="http://schemas.microsoft.com/office/drawing/2014/main" id="{862EAAB6-F749-4D73-9D76-F6A190A4D2DC}"/>
              </a:ext>
            </a:extLst>
          </p:cNvPr>
          <p:cNvPicPr>
            <a:picLocks noChangeAspect="1"/>
          </p:cNvPicPr>
          <p:nvPr/>
        </p:nvPicPr>
        <p:blipFill>
          <a:blip r:embed="rId3"/>
          <a:stretch>
            <a:fillRect/>
          </a:stretch>
        </p:blipFill>
        <p:spPr>
          <a:xfrm>
            <a:off x="2209800" y="1657350"/>
            <a:ext cx="4369474" cy="2929348"/>
          </a:xfrm>
          <a:prstGeom prst="rect">
            <a:avLst/>
          </a:prstGeom>
        </p:spPr>
      </p:pic>
    </p:spTree>
    <p:extLst>
      <p:ext uri="{BB962C8B-B14F-4D97-AF65-F5344CB8AC3E}">
        <p14:creationId xmlns:p14="http://schemas.microsoft.com/office/powerpoint/2010/main" val="206203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863F-940F-4EEF-868D-CE7A441E9113}"/>
              </a:ext>
            </a:extLst>
          </p:cNvPr>
          <p:cNvSpPr>
            <a:spLocks noGrp="1"/>
          </p:cNvSpPr>
          <p:nvPr>
            <p:ph type="title"/>
          </p:nvPr>
        </p:nvSpPr>
        <p:spPr>
          <a:xfrm>
            <a:off x="1371600" y="285750"/>
            <a:ext cx="7543800" cy="634603"/>
          </a:xfrm>
        </p:spPr>
        <p:txBody>
          <a:bodyPr/>
          <a:lstStyle/>
          <a:p>
            <a:r>
              <a:rPr lang="en-GB"/>
              <a:t>Growth Summit</a:t>
            </a:r>
            <a:endParaRPr lang="en-US" dirty="0"/>
          </a:p>
        </p:txBody>
      </p:sp>
      <p:sp>
        <p:nvSpPr>
          <p:cNvPr id="4" name="Rechthoek: ezelsoor 3">
            <a:extLst>
              <a:ext uri="{FF2B5EF4-FFF2-40B4-BE49-F238E27FC236}">
                <a16:creationId xmlns:a16="http://schemas.microsoft.com/office/drawing/2014/main" id="{D84F1F88-09E7-4A1D-86BE-E32F0EF7D093}"/>
              </a:ext>
            </a:extLst>
          </p:cNvPr>
          <p:cNvSpPr/>
          <p:nvPr/>
        </p:nvSpPr>
        <p:spPr>
          <a:xfrm>
            <a:off x="228600" y="3249011"/>
            <a:ext cx="1981200" cy="1752600"/>
          </a:xfrm>
          <a:prstGeom prst="foldedCorne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solidFill>
                  <a:schemeClr val="tx1"/>
                </a:solidFill>
                <a:latin typeface="Knockout HTF69-FullLiteweight" pitchFamily="50" charset="0"/>
              </a:rPr>
              <a:t>GROWTH</a:t>
            </a:r>
          </a:p>
        </p:txBody>
      </p:sp>
      <p:pic>
        <p:nvPicPr>
          <p:cNvPr id="5" name="Afbeelding 4">
            <a:extLst>
              <a:ext uri="{FF2B5EF4-FFF2-40B4-BE49-F238E27FC236}">
                <a16:creationId xmlns:a16="http://schemas.microsoft.com/office/drawing/2014/main" id="{5D216B1A-6ED8-4B6F-99D6-93955F7AAFB9}"/>
              </a:ext>
            </a:extLst>
          </p:cNvPr>
          <p:cNvPicPr>
            <a:picLocks noChangeAspect="1"/>
          </p:cNvPicPr>
          <p:nvPr/>
        </p:nvPicPr>
        <p:blipFill rotWithShape="1">
          <a:blip r:embed="rId3">
            <a:clrChange>
              <a:clrFrom>
                <a:srgbClr val="FAFAFA"/>
              </a:clrFrom>
              <a:clrTo>
                <a:srgbClr val="FAFAFA">
                  <a:alpha val="0"/>
                </a:srgbClr>
              </a:clrTo>
            </a:clrChange>
            <a:duotone>
              <a:schemeClr val="bg2">
                <a:shade val="45000"/>
                <a:satMod val="135000"/>
              </a:schemeClr>
              <a:prstClr val="white"/>
            </a:duotone>
          </a:blip>
          <a:srcRect t="11903" b="12419"/>
          <a:stretch/>
        </p:blipFill>
        <p:spPr>
          <a:xfrm>
            <a:off x="3429000" y="1428750"/>
            <a:ext cx="3681413" cy="3714750"/>
          </a:xfrm>
          <a:prstGeom prst="rect">
            <a:avLst/>
          </a:prstGeom>
        </p:spPr>
      </p:pic>
    </p:spTree>
    <p:extLst>
      <p:ext uri="{BB962C8B-B14F-4D97-AF65-F5344CB8AC3E}">
        <p14:creationId xmlns:p14="http://schemas.microsoft.com/office/powerpoint/2010/main" val="1222642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endParaRPr lang="en-US"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a:extLst>
              <a:ext uri="{FF2B5EF4-FFF2-40B4-BE49-F238E27FC236}">
                <a16:creationId xmlns:a16="http://schemas.microsoft.com/office/drawing/2014/main" id="{01ECAC7F-CB50-4433-A092-8ADCAE67EF7E}"/>
              </a:ext>
            </a:extLst>
          </p:cNvPr>
          <p:cNvSpPr txBox="1"/>
          <p:nvPr/>
        </p:nvSpPr>
        <p:spPr>
          <a:xfrm>
            <a:off x="2209800" y="2190750"/>
            <a:ext cx="6781800" cy="4495800"/>
          </a:xfrm>
          <a:prstGeom prst="rect">
            <a:avLst/>
          </a:prstGeom>
        </p:spPr>
        <p:txBody>
          <a:bodyPr vert="horz" wrap="square" lIns="91440" tIns="45720" rIns="91440" bIns="45720" rtlCol="0">
            <a:normAutofit/>
          </a:bodyPr>
          <a:lstStyle/>
          <a:p>
            <a:pPr algn="l"/>
            <a:r>
              <a:rPr lang="en-US" sz="3600" b="1" dirty="0">
                <a:solidFill>
                  <a:srgbClr val="003974"/>
                </a:solidFill>
                <a:latin typeface="AvenirNext LT Pro Bold" panose="020B0804020202020204" pitchFamily="34" charset="0"/>
              </a:rPr>
              <a:t>One</a:t>
            </a:r>
            <a:br>
              <a:rPr lang="en-US" sz="8800" b="1" dirty="0">
                <a:solidFill>
                  <a:srgbClr val="003974"/>
                </a:solidFill>
              </a:rPr>
            </a:br>
            <a:r>
              <a:rPr lang="en-US" sz="4000" b="1" spc="-150" dirty="0">
                <a:solidFill>
                  <a:srgbClr val="B51F2C"/>
                </a:solidFill>
                <a:latin typeface="Gill Sans MT Condensed" panose="020B0506020104020203" pitchFamily="34" charset="0"/>
                <a:ea typeface="HGSoeiKakugothicUB" panose="020B0400000000000000" pitchFamily="49" charset="-128"/>
              </a:rPr>
              <a:t>CAN.</a:t>
            </a:r>
            <a:r>
              <a:rPr lang="en-US" sz="4000" b="1" spc="-150" dirty="0">
                <a:solidFill>
                  <a:srgbClr val="003974"/>
                </a:solidFill>
                <a:latin typeface="Gill Sans MT Condensed" panose="020B0506020104020203" pitchFamily="34" charset="0"/>
                <a:ea typeface="HGSoeiKakugothicUB" panose="020B0400000000000000" pitchFamily="49" charset="-128"/>
              </a:rPr>
              <a:t> </a:t>
            </a:r>
            <a:r>
              <a:rPr lang="en-US" sz="4000" b="1" spc="-150" dirty="0">
                <a:solidFill>
                  <a:srgbClr val="00B0F4"/>
                </a:solidFill>
                <a:latin typeface="Gill Sans MT Condensed" panose="020B0506020104020203" pitchFamily="34" charset="0"/>
                <a:ea typeface="HGSoeiKakugothicUB" panose="020B0400000000000000" pitchFamily="49" charset="-128"/>
              </a:rPr>
              <a:t>MAKE.</a:t>
            </a:r>
            <a:r>
              <a:rPr lang="en-US" sz="4000" b="1" spc="-150" dirty="0">
                <a:solidFill>
                  <a:srgbClr val="003974"/>
                </a:solidFill>
                <a:latin typeface="Gill Sans MT Condensed" panose="020B0506020104020203" pitchFamily="34" charset="0"/>
                <a:ea typeface="HGSoeiKakugothicUB" panose="020B0400000000000000" pitchFamily="49" charset="-128"/>
              </a:rPr>
              <a:t> A </a:t>
            </a:r>
            <a:r>
              <a:rPr lang="en-US" sz="4000" b="1" spc="-150" dirty="0">
                <a:solidFill>
                  <a:srgbClr val="023A70"/>
                </a:solidFill>
                <a:latin typeface="Gill Sans MT Condensed" panose="020B0506020104020203" pitchFamily="34" charset="0"/>
                <a:ea typeface="HGSoeiKakugothicUB" panose="020B0400000000000000" pitchFamily="49" charset="-128"/>
              </a:rPr>
              <a:t>DIFFERENCE.</a:t>
            </a:r>
            <a:endParaRPr lang="en-US" sz="5400" b="1" spc="-150" dirty="0">
              <a:solidFill>
                <a:srgbClr val="023A70"/>
              </a:solidFill>
              <a:latin typeface="Gill Sans MT Condensed" panose="020B0506020104020203" pitchFamily="34" charset="0"/>
              <a:ea typeface="HGSoeiKakugothicUB" panose="020B0400000000000000" pitchFamily="49" charset="-128"/>
            </a:endParaRPr>
          </a:p>
          <a:p>
            <a:pPr algn="l"/>
            <a:endParaRPr lang="en-US" sz="3600" dirty="0"/>
          </a:p>
        </p:txBody>
      </p:sp>
    </p:spTree>
    <p:extLst>
      <p:ext uri="{BB962C8B-B14F-4D97-AF65-F5344CB8AC3E}">
        <p14:creationId xmlns:p14="http://schemas.microsoft.com/office/powerpoint/2010/main" val="296749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3A65C-C291-402B-8B68-A0BCEEEE89A8}"/>
              </a:ext>
            </a:extLst>
          </p:cNvPr>
          <p:cNvSpPr>
            <a:spLocks noGrp="1"/>
          </p:cNvSpPr>
          <p:nvPr>
            <p:ph type="title"/>
          </p:nvPr>
        </p:nvSpPr>
        <p:spPr/>
        <p:txBody>
          <a:bodyPr/>
          <a:lstStyle/>
          <a:p>
            <a:endParaRPr lang="en-US" dirty="0"/>
          </a:p>
        </p:txBody>
      </p:sp>
      <p:sp>
        <p:nvSpPr>
          <p:cNvPr id="2" name="Rechthoek 1">
            <a:extLst>
              <a:ext uri="{FF2B5EF4-FFF2-40B4-BE49-F238E27FC236}">
                <a16:creationId xmlns:a16="http://schemas.microsoft.com/office/drawing/2014/main" id="{72DFF18A-590E-42C9-A188-943B4893F9F7}"/>
              </a:ext>
            </a:extLst>
          </p:cNvPr>
          <p:cNvSpPr/>
          <p:nvPr/>
        </p:nvSpPr>
        <p:spPr>
          <a:xfrm>
            <a:off x="5562600" y="333375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a:extLst>
              <a:ext uri="{FF2B5EF4-FFF2-40B4-BE49-F238E27FC236}">
                <a16:creationId xmlns:a16="http://schemas.microsoft.com/office/drawing/2014/main" id="{01ECAC7F-CB50-4433-A092-8ADCAE67EF7E}"/>
              </a:ext>
            </a:extLst>
          </p:cNvPr>
          <p:cNvSpPr txBox="1"/>
          <p:nvPr/>
        </p:nvSpPr>
        <p:spPr>
          <a:xfrm>
            <a:off x="2209800" y="2190750"/>
            <a:ext cx="6781800" cy="4495800"/>
          </a:xfrm>
          <a:prstGeom prst="rect">
            <a:avLst/>
          </a:prstGeom>
        </p:spPr>
        <p:txBody>
          <a:bodyPr vert="horz" wrap="square" lIns="91440" tIns="45720" rIns="91440" bIns="45720" rtlCol="0">
            <a:normAutofit/>
          </a:bodyPr>
          <a:lstStyle/>
          <a:p>
            <a:pPr algn="l"/>
            <a:r>
              <a:rPr lang="en-US" sz="3600" b="1" dirty="0">
                <a:solidFill>
                  <a:srgbClr val="003974"/>
                </a:solidFill>
                <a:latin typeface="AvenirNext LT Pro Bold" panose="020B0804020202020204" pitchFamily="34" charset="0"/>
              </a:rPr>
              <a:t>The Membership Coordinator</a:t>
            </a:r>
            <a:br>
              <a:rPr lang="en-US" sz="8800" b="1" dirty="0">
                <a:solidFill>
                  <a:srgbClr val="003974"/>
                </a:solidFill>
              </a:rPr>
            </a:br>
            <a:r>
              <a:rPr lang="en-US" sz="4000" b="1" spc="-150" dirty="0">
                <a:solidFill>
                  <a:srgbClr val="B51F2C"/>
                </a:solidFill>
                <a:latin typeface="Gill Sans MT Condensed" panose="020B0506020104020203" pitchFamily="34" charset="0"/>
                <a:ea typeface="HGSoeiKakugothicUB" panose="020B0400000000000000" pitchFamily="49" charset="-128"/>
              </a:rPr>
              <a:t>CAN.</a:t>
            </a:r>
            <a:r>
              <a:rPr lang="en-US" sz="4000" b="1" spc="-150" dirty="0">
                <a:solidFill>
                  <a:srgbClr val="003974"/>
                </a:solidFill>
                <a:latin typeface="Gill Sans MT Condensed" panose="020B0506020104020203" pitchFamily="34" charset="0"/>
                <a:ea typeface="HGSoeiKakugothicUB" panose="020B0400000000000000" pitchFamily="49" charset="-128"/>
              </a:rPr>
              <a:t> </a:t>
            </a:r>
            <a:r>
              <a:rPr lang="en-US" sz="4000" b="1" spc="-150" dirty="0">
                <a:solidFill>
                  <a:srgbClr val="00B0F4"/>
                </a:solidFill>
                <a:latin typeface="Gill Sans MT Condensed" panose="020B0506020104020203" pitchFamily="34" charset="0"/>
                <a:ea typeface="HGSoeiKakugothicUB" panose="020B0400000000000000" pitchFamily="49" charset="-128"/>
              </a:rPr>
              <a:t>MAKE.</a:t>
            </a:r>
            <a:r>
              <a:rPr lang="en-US" sz="4000" b="1" spc="-150" dirty="0">
                <a:solidFill>
                  <a:srgbClr val="003974"/>
                </a:solidFill>
                <a:latin typeface="Gill Sans MT Condensed" panose="020B0506020104020203" pitchFamily="34" charset="0"/>
                <a:ea typeface="HGSoeiKakugothicUB" panose="020B0400000000000000" pitchFamily="49" charset="-128"/>
              </a:rPr>
              <a:t> A </a:t>
            </a:r>
            <a:r>
              <a:rPr lang="en-US" sz="4000" b="1" spc="-150" dirty="0">
                <a:solidFill>
                  <a:srgbClr val="023A70"/>
                </a:solidFill>
                <a:latin typeface="Gill Sans MT Condensed" panose="020B0506020104020203" pitchFamily="34" charset="0"/>
                <a:ea typeface="HGSoeiKakugothicUB" panose="020B0400000000000000" pitchFamily="49" charset="-128"/>
              </a:rPr>
              <a:t>DIFFERENCE.</a:t>
            </a:r>
            <a:endParaRPr lang="en-US" sz="5400" b="1" spc="-150" dirty="0">
              <a:solidFill>
                <a:srgbClr val="023A70"/>
              </a:solidFill>
              <a:latin typeface="Gill Sans MT Condensed" panose="020B0506020104020203" pitchFamily="34" charset="0"/>
              <a:ea typeface="HGSoeiKakugothicUB" panose="020B0400000000000000" pitchFamily="49" charset="-128"/>
            </a:endParaRPr>
          </a:p>
          <a:p>
            <a:pPr algn="l"/>
            <a:endParaRPr lang="en-US" sz="3600" dirty="0"/>
          </a:p>
        </p:txBody>
      </p:sp>
    </p:spTree>
    <p:extLst>
      <p:ext uri="{BB962C8B-B14F-4D97-AF65-F5344CB8AC3E}">
        <p14:creationId xmlns:p14="http://schemas.microsoft.com/office/powerpoint/2010/main" val="3976081373"/>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3641</TotalTime>
  <Words>1549</Words>
  <Application>Microsoft Office PowerPoint</Application>
  <PresentationFormat>On-screen Show (16:9)</PresentationFormat>
  <Paragraphs>547</Paragraphs>
  <Slides>63</Slides>
  <Notes>52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Arial</vt:lpstr>
      <vt:lpstr>Noto Sans Symbols</vt:lpstr>
      <vt:lpstr>AvenirNext LT Pro Bold</vt:lpstr>
      <vt:lpstr>Avenir Next LT Pro Light</vt:lpstr>
      <vt:lpstr>Calibri</vt:lpstr>
      <vt:lpstr>Avenir Next LT Pro</vt:lpstr>
      <vt:lpstr>Gill Sans MT Condensed</vt:lpstr>
      <vt:lpstr>Times New Roman</vt:lpstr>
      <vt:lpstr>Courier New</vt:lpstr>
      <vt:lpstr>Garamond</vt:lpstr>
      <vt:lpstr>Knockout HTF69-FullLiteweight</vt:lpstr>
      <vt:lpstr>Verdana</vt:lpstr>
      <vt:lpstr>Knockout</vt:lpstr>
      <vt:lpstr>Kiwanis PPT Template</vt:lpstr>
      <vt:lpstr>Growth Summit</vt:lpstr>
      <vt:lpstr>PowerPoint Presentation</vt:lpstr>
      <vt:lpstr>PowerPoint Presentation</vt:lpstr>
      <vt:lpstr>PowerPoint Presentation</vt:lpstr>
      <vt:lpstr>PowerPoint Presentation</vt:lpstr>
      <vt:lpstr>PowerPoint Presentation</vt:lpstr>
      <vt:lpstr>Growth Summit</vt:lpstr>
      <vt:lpstr>PowerPoint Presentation</vt:lpstr>
      <vt:lpstr>PowerPoint Presentation</vt:lpstr>
      <vt:lpstr>PowerPoint Presentation</vt:lpstr>
      <vt:lpstr>PowerPoint Presentation</vt:lpstr>
      <vt:lpstr>Role of the MC</vt:lpstr>
      <vt:lpstr>Role of the MC</vt:lpstr>
      <vt:lpstr>Role of the MC</vt:lpstr>
      <vt:lpstr>Role of the MC</vt:lpstr>
      <vt:lpstr>Some inspiration</vt:lpstr>
      <vt:lpstr>PowerPoint Presentation</vt:lpstr>
      <vt:lpstr>Expansion 2018-2021</vt:lpstr>
      <vt:lpstr>Target groups</vt:lpstr>
      <vt:lpstr>PowerPoint Presentation</vt:lpstr>
      <vt:lpstr>Target groups</vt:lpstr>
      <vt:lpstr>Timings</vt:lpstr>
      <vt:lpstr>PowerPoint Presentation</vt:lpstr>
      <vt:lpstr>Timings</vt:lpstr>
      <vt:lpstr>Formats</vt:lpstr>
      <vt:lpstr>PowerPoint Presentation</vt:lpstr>
      <vt:lpstr>PowerPoint Presentation</vt:lpstr>
      <vt:lpstr>Formats</vt:lpstr>
      <vt:lpstr>Approaches</vt:lpstr>
      <vt:lpstr>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vt:lpstr>
      <vt:lpstr>PowerPoint Presentation</vt:lpstr>
      <vt:lpstr>Securing the future</vt:lpstr>
      <vt:lpstr>PowerPoint Presentation</vt:lpstr>
      <vt:lpstr>PowerPoint Presentation</vt:lpstr>
      <vt:lpstr>PowerPoint Presentation</vt:lpstr>
      <vt:lpstr>PowerPoint Presentation</vt:lpstr>
      <vt:lpstr>PowerPoint Presentation</vt:lpstr>
      <vt:lpstr>What you need to do</vt:lpstr>
      <vt:lpstr>What you need to do</vt:lpstr>
      <vt:lpstr>Change the    B U T     word</vt:lpstr>
      <vt:lpstr>Change the    B U T     word</vt:lpstr>
      <vt:lpstr>Growth 2018-2021</vt:lpstr>
      <vt:lpstr>Tools</vt:lpstr>
      <vt:lpstr>PowerPoint Presentation</vt:lpstr>
      <vt:lpstr>PowerPoint Presentation</vt:lpstr>
      <vt:lpstr>PowerPoint Presentation</vt:lpstr>
      <vt:lpstr>PowerPoint Presentation</vt:lpstr>
      <vt:lpstr>PowerPoint Presentation</vt:lpstr>
      <vt:lpstr>PowerPoint Presentation</vt:lpstr>
      <vt:lpstr>Growth plans</vt:lpstr>
      <vt:lpstr>Growth plans</vt:lpstr>
      <vt:lpstr>PowerPoint Presentation</vt:lpstr>
      <vt:lpstr>PowerPoint Presentation</vt:lpstr>
      <vt:lpstr>PowerPoint Presentation</vt:lpstr>
      <vt:lpstr>Growth Summit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Hadt;jfhuder@icloud.com</dc:creator>
  <cp:lastModifiedBy>Jan Van Hove</cp:lastModifiedBy>
  <cp:revision>515</cp:revision>
  <cp:lastPrinted>2019-10-15T15:40:17Z</cp:lastPrinted>
  <dcterms:modified xsi:type="dcterms:W3CDTF">2020-07-08T09:13:43Z</dcterms:modified>
</cp:coreProperties>
</file>